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5"/>
  </p:notesMasterIdLst>
  <p:sldIdLst>
    <p:sldId id="256" r:id="rId3"/>
    <p:sldId id="257" r:id="rId4"/>
    <p:sldId id="258" r:id="rId5"/>
    <p:sldId id="267" r:id="rId6"/>
    <p:sldId id="269" r:id="rId7"/>
    <p:sldId id="259" r:id="rId8"/>
    <p:sldId id="260" r:id="rId9"/>
    <p:sldId id="261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4E"/>
    <a:srgbClr val="1F4DA1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-13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6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Подростки, входящие в группу риска</a:t>
            </a:r>
          </a:p>
          <a:p>
            <a:pPr>
              <a:defRPr lang="ru-RU" sz="16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(М.А. Одинцова и М.В. Тищенко)</a:t>
            </a:r>
            <a:endPara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158250703195528"/>
          <c:y val="8.25463001795207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511290570407018"/>
          <c:y val="0.26224745274681333"/>
          <c:w val="0.38580282969699026"/>
          <c:h val="0.601106023894013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этническая антипатия </c:v>
                </c:pt>
                <c:pt idx="1">
                  <c:v>неприятие людей с различным вероисповеданием </c:v>
                </c:pt>
                <c:pt idx="2">
                  <c:v>травмируюшие отношения с педагогами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14.5</c:v>
                </c:pt>
                <c:pt idx="1">
                  <c:v>18.3</c:v>
                </c:pt>
                <c:pt idx="2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5553253008257906"/>
          <c:y val="0.19099071419327593"/>
          <c:w val="0.33998795718528074"/>
          <c:h val="0.809009285806724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6D3F8-BB97-4AB5-8D13-C64D6DC966EC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8D054-3702-4BA2-BE96-D79FC62C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6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19780A8A-14AC-42E0-BC17-EFB3CC870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B03450-8A4F-46C4-94E9-21EBD7502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820" y="258888"/>
            <a:ext cx="1545793" cy="1544746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xmlns="" id="{AAF3BB58-3974-4F7B-82E7-6D7E8C422CED}"/>
              </a:ext>
            </a:extLst>
          </p:cNvPr>
          <p:cNvSpPr txBox="1">
            <a:spLocks/>
          </p:cNvSpPr>
          <p:nvPr userDrawn="1"/>
        </p:nvSpPr>
        <p:spPr>
          <a:xfrm>
            <a:off x="2155307" y="396111"/>
            <a:ext cx="9144000" cy="1499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b="1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600" spc="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16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b="1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РАЗВИТИЯ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1849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0A6D505-A8BC-4408-AA4E-4B13A8762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/>
          <a:stretch>
            <a:fillRect/>
          </a:stretch>
        </p:blipFill>
        <p:spPr bwMode="auto">
          <a:xfrm>
            <a:off x="5660569" y="2341155"/>
            <a:ext cx="6531431" cy="4516845"/>
          </a:xfrm>
          <a:custGeom>
            <a:avLst/>
            <a:gdLst>
              <a:gd name="connsiteX0" fmla="*/ 4828905 w 6531431"/>
              <a:gd name="connsiteY0" fmla="*/ 0 h 4516845"/>
              <a:gd name="connsiteX1" fmla="*/ 6522641 w 6531431"/>
              <a:gd name="connsiteY1" fmla="*/ 1336908 h 4516845"/>
              <a:gd name="connsiteX2" fmla="*/ 6530509 w 6531431"/>
              <a:gd name="connsiteY2" fmla="*/ 1473199 h 4516845"/>
              <a:gd name="connsiteX3" fmla="*/ 6531431 w 6531431"/>
              <a:gd name="connsiteY3" fmla="*/ 1473199 h 4516845"/>
              <a:gd name="connsiteX4" fmla="*/ 6531431 w 6531431"/>
              <a:gd name="connsiteY4" fmla="*/ 1489166 h 4516845"/>
              <a:gd name="connsiteX5" fmla="*/ 6531431 w 6531431"/>
              <a:gd name="connsiteY5" fmla="*/ 4516845 h 4516845"/>
              <a:gd name="connsiteX6" fmla="*/ 3405053 w 6531431"/>
              <a:gd name="connsiteY6" fmla="*/ 4516845 h 4516845"/>
              <a:gd name="connsiteX7" fmla="*/ 0 w 6531431"/>
              <a:gd name="connsiteY7" fmla="*/ 4516845 h 4516845"/>
              <a:gd name="connsiteX8" fmla="*/ 0 w 6531431"/>
              <a:gd name="connsiteY8" fmla="*/ 3354250 h 4516845"/>
              <a:gd name="connsiteX9" fmla="*/ 89 w 6531431"/>
              <a:gd name="connsiteY9" fmla="*/ 3354250 h 4516845"/>
              <a:gd name="connsiteX10" fmla="*/ 9915 w 6531431"/>
              <a:gd name="connsiteY10" fmla="*/ 3233243 h 4516845"/>
              <a:gd name="connsiteX11" fmla="*/ 1920242 w 6531431"/>
              <a:gd name="connsiteY11" fmla="*/ 2161175 h 4516845"/>
              <a:gd name="connsiteX12" fmla="*/ 2116575 w 6531431"/>
              <a:gd name="connsiteY12" fmla="*/ 2167341 h 4516845"/>
              <a:gd name="connsiteX13" fmla="*/ 2229155 w 6531431"/>
              <a:gd name="connsiteY13" fmla="*/ 2178026 h 4516845"/>
              <a:gd name="connsiteX14" fmla="*/ 2369519 w 6531431"/>
              <a:gd name="connsiteY14" fmla="*/ 2159865 h 4516845"/>
              <a:gd name="connsiteX15" fmla="*/ 2801849 w 6531431"/>
              <a:gd name="connsiteY15" fmla="*/ 1942166 h 4516845"/>
              <a:gd name="connsiteX16" fmla="*/ 3085534 w 6531431"/>
              <a:gd name="connsiteY16" fmla="*/ 1583224 h 4516845"/>
              <a:gd name="connsiteX17" fmla="*/ 3126378 w 6531431"/>
              <a:gd name="connsiteY17" fmla="*/ 1482226 h 4516845"/>
              <a:gd name="connsiteX18" fmla="*/ 3126378 w 6531431"/>
              <a:gd name="connsiteY18" fmla="*/ 1473199 h 4516845"/>
              <a:gd name="connsiteX19" fmla="*/ 3127301 w 6531431"/>
              <a:gd name="connsiteY19" fmla="*/ 1473199 h 4516845"/>
              <a:gd name="connsiteX20" fmla="*/ 3135169 w 6531431"/>
              <a:gd name="connsiteY20" fmla="*/ 1336908 h 4516845"/>
              <a:gd name="connsiteX21" fmla="*/ 4828905 w 6531431"/>
              <a:gd name="connsiteY21" fmla="*/ 0 h 451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31431" h="4516845">
                <a:moveTo>
                  <a:pt x="4828905" y="0"/>
                </a:moveTo>
                <a:cubicBezTo>
                  <a:pt x="5710417" y="0"/>
                  <a:pt x="6435455" y="585986"/>
                  <a:pt x="6522641" y="1336908"/>
                </a:cubicBezTo>
                <a:lnTo>
                  <a:pt x="6530509" y="1473199"/>
                </a:lnTo>
                <a:lnTo>
                  <a:pt x="6531431" y="1473199"/>
                </a:lnTo>
                <a:lnTo>
                  <a:pt x="6531431" y="1489166"/>
                </a:lnTo>
                <a:lnTo>
                  <a:pt x="6531431" y="4516845"/>
                </a:lnTo>
                <a:lnTo>
                  <a:pt x="3405053" y="4516845"/>
                </a:lnTo>
                <a:lnTo>
                  <a:pt x="0" y="4516845"/>
                </a:lnTo>
                <a:lnTo>
                  <a:pt x="0" y="3354250"/>
                </a:lnTo>
                <a:lnTo>
                  <a:pt x="89" y="3354250"/>
                </a:lnTo>
                <a:lnTo>
                  <a:pt x="9915" y="3233243"/>
                </a:lnTo>
                <a:cubicBezTo>
                  <a:pt x="108250" y="2631078"/>
                  <a:pt x="926004" y="2161175"/>
                  <a:pt x="1920242" y="2161175"/>
                </a:cubicBezTo>
                <a:cubicBezTo>
                  <a:pt x="1986524" y="2161175"/>
                  <a:pt x="2052022" y="2163264"/>
                  <a:pt x="2116575" y="2167341"/>
                </a:cubicBezTo>
                <a:lnTo>
                  <a:pt x="2229155" y="2178026"/>
                </a:lnTo>
                <a:lnTo>
                  <a:pt x="2369519" y="2159865"/>
                </a:lnTo>
                <a:cubicBezTo>
                  <a:pt x="2521347" y="2126197"/>
                  <a:pt x="2671351" y="2051235"/>
                  <a:pt x="2801849" y="1942166"/>
                </a:cubicBezTo>
                <a:cubicBezTo>
                  <a:pt x="2921545" y="1842126"/>
                  <a:pt x="3018990" y="1718257"/>
                  <a:pt x="3085534" y="1583224"/>
                </a:cubicBezTo>
                <a:lnTo>
                  <a:pt x="3126378" y="1482226"/>
                </a:lnTo>
                <a:lnTo>
                  <a:pt x="3126378" y="1473199"/>
                </a:lnTo>
                <a:lnTo>
                  <a:pt x="3127301" y="1473199"/>
                </a:lnTo>
                <a:lnTo>
                  <a:pt x="3135169" y="1336908"/>
                </a:lnTo>
                <a:cubicBezTo>
                  <a:pt x="3222355" y="585986"/>
                  <a:pt x="3947393" y="0"/>
                  <a:pt x="4828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B510E2FF-D1BD-4803-8830-51D158A4A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FC38B40-DC5F-4D87-B180-33B5AFF9D72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B754B691-04C8-4934-A662-DA6AE8C4434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EF2DA25-1BD3-438D-92A9-683A1B731F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6983B-A4EE-4302-99E7-8343426B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1"/>
            <a:ext cx="10515600" cy="119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435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874760C-EDE7-4868-9A48-3644464BC2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t="-310" r="27264" b="3000"/>
          <a:stretch/>
        </p:blipFill>
        <p:spPr bwMode="auto">
          <a:xfrm>
            <a:off x="8476342" y="1191602"/>
            <a:ext cx="3715657" cy="566639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B510E2FF-D1BD-4803-8830-51D158A4A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FC38B40-DC5F-4D87-B180-33B5AFF9D72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B754B691-04C8-4934-A662-DA6AE8C4434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EF2DA25-1BD3-438D-92A9-683A1B731F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6983B-A4EE-4302-99E7-8343426B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1"/>
            <a:ext cx="10515600" cy="119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981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>
            <a:extLst>
              <a:ext uri="{FF2B5EF4-FFF2-40B4-BE49-F238E27FC236}">
                <a16:creationId xmlns="" xmlns:a16="http://schemas.microsoft.com/office/drawing/2014/main" id="{C65D70DD-7BA0-4000-B78A-229C5158215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8657569-46BB-4AD5-96E5-F41F88B16E79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9E6458A-8FC4-488A-B4C3-9E6768C56B4C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62E4E98-7731-4912-B2E6-D6FCDB43F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0"/>
            <a:ext cx="10515600" cy="119140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83D5154-6228-4DA2-A3DF-53CBED6EC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7B7649-B7E5-4B50-935E-C024D762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5A1D9DDC-6F0E-4238-A87D-53E505AE7A0E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79C3D-6D70-42F7-A8D7-BCA81C96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0"/>
            <a:ext cx="10515600" cy="1191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357A7DB-7640-4072-9FE6-61C0F620A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2A802E7-B02E-4F26-A389-3BF2D92DD0C0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9C4FC0-3A50-4782-8CB9-F7D9C1D2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838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07C07E-3BCA-45AF-8D05-BCAF07CE4E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51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>
            <a:extLst>
              <a:ext uri="{FF2B5EF4-FFF2-40B4-BE49-F238E27FC236}">
                <a16:creationId xmlns:a16="http://schemas.microsoft.com/office/drawing/2014/main" xmlns="" id="{6EC0A67A-F887-462B-86D0-CB0D93AD133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2356B9-16F7-46FD-B8E6-403D3B20C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10BA3A-DFC2-4050-933F-13F5D6B77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2B4CA6-112E-46EB-A192-C3EA4007A1B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1993B0BE-990F-409D-96B1-E012BDEC5702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90D117D-2F13-4F94-B21E-3FF02203E48C}"/>
              </a:ext>
            </a:extLst>
          </p:cNvPr>
          <p:cNvSpPr txBox="1">
            <a:spLocks/>
          </p:cNvSpPr>
          <p:nvPr userDrawn="1"/>
        </p:nvSpPr>
        <p:spPr>
          <a:xfrm>
            <a:off x="233171" y="4001294"/>
            <a:ext cx="10515600" cy="119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B53B3A4-13AA-483C-8E85-80A7B676D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487C5B68-D6A4-4188-8515-44535BA02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672" y="0"/>
            <a:ext cx="10515600" cy="119140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883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B510E2FF-D1BD-4803-8830-51D158A4A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C38B40-DC5F-4D87-B180-33B5AFF9D72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B754B691-04C8-4934-A662-DA6AE8C4434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F2DA25-1BD3-438D-92A9-683A1B731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6983B-A4EE-4302-99E7-8343426B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1"/>
            <a:ext cx="10515600" cy="119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1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C65D70DD-7BA0-4000-B78A-229C5158215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657569-46BB-4AD5-96E5-F41F88B16E79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9E6458A-8FC4-488A-B4C3-9E6768C56B4C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62E4E98-7731-4912-B2E6-D6FCDB43F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0"/>
            <a:ext cx="10515600" cy="119140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3D5154-6228-4DA2-A3DF-53CBED6EC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19780A8A-14AC-42E0-BC17-EFB3CC870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B03450-8A4F-46C4-94E9-21EBD7502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820" y="258888"/>
            <a:ext cx="1545793" cy="1544746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="" xmlns:a16="http://schemas.microsoft.com/office/drawing/2014/main" id="{AAF3BB58-3974-4F7B-82E7-6D7E8C422CED}"/>
              </a:ext>
            </a:extLst>
          </p:cNvPr>
          <p:cNvSpPr txBox="1">
            <a:spLocks/>
          </p:cNvSpPr>
          <p:nvPr userDrawn="1"/>
        </p:nvSpPr>
        <p:spPr>
          <a:xfrm>
            <a:off x="2155307" y="396111"/>
            <a:ext cx="9144000" cy="1499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b="1" spc="5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МИНИСТЕРСТВО ПРОСВЕЩЕНИЯ РОССИЙСКОЙ ФЕДЕРАЦИИ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600" spc="5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spc="5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1600" spc="5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spc="5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ДОПОЛНИТЕЛЬНОГО ПРОФЕССИОНАЛЬНОГО ОБРАЗОВАНИЯ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b="1" spc="5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«ИНСТИТУТ РАЗВИТИЯ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5822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7B7649-B7E5-4B50-935E-C024D762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5A1D9DDC-6F0E-4238-A87D-53E505AE7A0E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E79C3D-6D70-42F7-A8D7-BCA81C96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0"/>
            <a:ext cx="10515600" cy="1191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357A7DB-7640-4072-9FE6-61C0F620A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2A802E7-B02E-4F26-A389-3BF2D92DD0C0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9C4FC0-3A50-4782-8CB9-F7D9C1D2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838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07C07E-3BCA-45AF-8D05-BCAF07CE4EF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>
            <a:extLst>
              <a:ext uri="{FF2B5EF4-FFF2-40B4-BE49-F238E27FC236}">
                <a16:creationId xmlns="" xmlns:a16="http://schemas.microsoft.com/office/drawing/2014/main" id="{6EC0A67A-F887-462B-86D0-CB0D93AD133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2356B9-16F7-46FD-B8E6-403D3B20C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10BA3A-DFC2-4050-933F-13F5D6B77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02B4CA6-112E-46EB-A192-C3EA4007A1B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1993B0BE-990F-409D-96B1-E012BDEC5702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90D117D-2F13-4F94-B21E-3FF02203E48C}"/>
              </a:ext>
            </a:extLst>
          </p:cNvPr>
          <p:cNvSpPr txBox="1">
            <a:spLocks/>
          </p:cNvSpPr>
          <p:nvPr userDrawn="1"/>
        </p:nvSpPr>
        <p:spPr>
          <a:xfrm>
            <a:off x="233171" y="4001294"/>
            <a:ext cx="10515600" cy="119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B53B3A4-13AA-483C-8E85-80A7B676D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487C5B68-D6A4-4188-8515-44535BA02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672" y="0"/>
            <a:ext cx="10515600" cy="119140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666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B510E2FF-D1BD-4803-8830-51D158A4A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FC38B40-DC5F-4D87-B180-33B5AFF9D72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B754B691-04C8-4934-A662-DA6AE8C4434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EF2DA25-1BD3-438D-92A9-683A1B731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6983B-A4EE-4302-99E7-8343426B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1"/>
            <a:ext cx="10515600" cy="119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33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63B1F-DD19-4B87-9E1B-BE24AD5B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D9FACB-7629-4A30-A1BF-368A3647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A8B2D6-19C7-44AD-8956-9384298E2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4C6-03D4-4C1E-BBB9-2E6E03D6E6C9}" type="datetime1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52F6A3-0CBC-4076-A2F9-8249B9329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005EE-87A6-4D6B-9665-903E02B8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C07E-3BCA-45AF-8D05-BCAF07CE4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0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63B1F-DD19-4B87-9E1B-BE24AD5B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D9FACB-7629-4A30-A1BF-368A3647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A8B2D6-19C7-44AD-8956-9384298E2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4C6-03D4-4C1E-BBB9-2E6E03D6E6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52F6A3-0CBC-4076-A2F9-8249B9329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005EE-87A6-4D6B-9665-903E02B8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C07E-3BCA-45AF-8D05-BCAF07CE4E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irpo.ru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04E9A98E-D350-452C-9D23-30084BA464C5}"/>
              </a:ext>
            </a:extLst>
          </p:cNvPr>
          <p:cNvSpPr txBox="1">
            <a:spLocks/>
          </p:cNvSpPr>
          <p:nvPr/>
        </p:nvSpPr>
        <p:spPr>
          <a:xfrm>
            <a:off x="993861" y="2133600"/>
            <a:ext cx="10524371" cy="2951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ПЕДАГОГОВ И РОДИТЕЛЕЙ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(ЗАКОННЫХ ПРЕДСТАВИТЕЛЕЙ) ОБУЧАЮЩИХСЯ ПО РАЗВИТИЮ НАВЫКОВ КРИТИЧЕСКОГО МЫШЛЕНИЯ ОБУЧАЮЩИХСЯ, ПОЗВОЛЯЮЩЕГО ПРОТИВОСТОЯТЬ МАНИПУЛЯТИВНЫМ ВОЗДЕЙСТВИЯМ СРЕДСТВ МАССОВОЙ ИНФОРМАЦИИ И СЕТИ ИНТЕРНЕТ, ВОВЛЕКАЮЩИХ ПОДРОСТКОВ В ПРОТЕСТНУЮ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5574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Фишбоун</a:t>
            </a:r>
            <a:r>
              <a:rPr lang="ru-RU" dirty="0" smtClean="0"/>
              <a:t> – методический прием развития навыков </a:t>
            </a:r>
            <a:r>
              <a:rPr lang="ru-RU" dirty="0"/>
              <a:t>критического мышления (Д. М. </a:t>
            </a:r>
            <a:r>
              <a:rPr lang="ru-RU" dirty="0" smtClean="0"/>
              <a:t>Шакирова)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1843" y="1655834"/>
            <a:ext cx="4652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умения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анализировать и классифицировать информацию из текста, выделять основные события и искать их причины, обобщать и делать выводы, участвовать в дискуссии, критически оценивать себя и аргументы других, приводить логические доказательства, находить несоответствия.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74" y="1655834"/>
            <a:ext cx="3698191" cy="24370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4298867" y="4352445"/>
            <a:ext cx="7558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Голова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проблема, вопрос или тема, которые подлежат анализу.</a:t>
            </a:r>
          </a:p>
          <a:p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Косточки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расположенные сверху, – на них фиксируются основные понятия темы, причины, которые привели к проблеме.</a:t>
            </a:r>
          </a:p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Косточки, расположенные снизу, – факты, подтверждающие наличие сформулированных причин или суть понятий, указанных на схеме.</a:t>
            </a:r>
          </a:p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Хвост – ответ на поставленный вопрос, выводы, обобщения.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81F98C-A14C-4ED4-AE49-1ED0E6C48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2230055"/>
            <a:ext cx="1166288" cy="11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4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EB879-59E4-4D0E-BF15-A23F6D0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ФГБОУ ДПО ИРПО разработаны методические рекомендации </a:t>
            </a:r>
            <a:br>
              <a:rPr lang="ru-RU" sz="2000" dirty="0"/>
            </a:br>
            <a:r>
              <a:rPr lang="ru-RU" sz="2000" dirty="0"/>
              <a:t>по организации работы по профилактике участия несовершеннолетних в массовых протестных акциях (митингах)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F8BC04-E445-4F8A-B097-54AFF3A43758}"/>
              </a:ext>
            </a:extLst>
          </p:cNvPr>
          <p:cNvSpPr txBox="1"/>
          <p:nvPr/>
        </p:nvSpPr>
        <p:spPr>
          <a:xfrm>
            <a:off x="6729010" y="4487108"/>
            <a:ext cx="52777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по развитию навыков участия в конструктивных дискуссиях, направленных на противостояние манипулятивным воздействиям средств массовой информации и сети интернет, вовлекающих подростков в протестную деятельность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995B54B-EBA3-4E0A-9F03-922DBC31EF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772" y="1768548"/>
            <a:ext cx="396240" cy="3962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1EA8583-AA45-40F6-882F-BCFEC914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254" y="3636565"/>
            <a:ext cx="396240" cy="3962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D9193A1-4DF7-48B3-836C-30C0116B67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3458" y="5077499"/>
            <a:ext cx="396240" cy="3962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34CCC76-F54A-40C0-8D0C-674169472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4652" y="1764134"/>
            <a:ext cx="396240" cy="3962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0ED10CD-37A9-4E4C-B889-E098311FF2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2823" y="4536846"/>
            <a:ext cx="396240" cy="3962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E9AB56-0AA1-4599-B264-ED9DCEED3B22}"/>
              </a:ext>
            </a:extLst>
          </p:cNvPr>
          <p:cNvSpPr txBox="1"/>
          <p:nvPr/>
        </p:nvSpPr>
        <p:spPr>
          <a:xfrm>
            <a:off x="597186" y="1764134"/>
            <a:ext cx="5657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и родителей (законных представителей) обучающихся по профилактике социальных рисков, связанных с манипулятивным воздействием средств массовой информации и сети интернет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3702BD-95E5-43C8-AA2B-060EC78CEACE}"/>
              </a:ext>
            </a:extLst>
          </p:cNvPr>
          <p:cNvSpPr txBox="1"/>
          <p:nvPr/>
        </p:nvSpPr>
        <p:spPr>
          <a:xfrm>
            <a:off x="587667" y="3604174"/>
            <a:ext cx="5666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родителей (законных представителей) по профилактике противоправного поведения несовершеннолетних и их участия в протестном движении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34D4C8-0E36-47A4-9A09-4A7AB2BAED53}"/>
              </a:ext>
            </a:extLst>
          </p:cNvPr>
          <p:cNvSpPr txBox="1"/>
          <p:nvPr/>
        </p:nvSpPr>
        <p:spPr>
          <a:xfrm>
            <a:off x="587668" y="5041105"/>
            <a:ext cx="55083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по организации профилактической работы, направленной на недопущение участия несовершеннолетних в несанкционированных акциях и митингах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A38033-C025-4F54-AF2D-A918AEA84726}"/>
              </a:ext>
            </a:extLst>
          </p:cNvPr>
          <p:cNvSpPr txBox="1"/>
          <p:nvPr/>
        </p:nvSpPr>
        <p:spPr>
          <a:xfrm>
            <a:off x="6720154" y="1764134"/>
            <a:ext cx="52777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и родителей (законных представителей) обучающихся по развитию навыков критического мышления обучающихся, позволяющего противостоять манипулятивным воздействиям средств массовой информации и сети интернет, вовлекающих подростков в протестную деятельность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7C8FC25-0673-4A7B-ADF8-36D1DAE45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846" y="1248679"/>
            <a:ext cx="338256" cy="3382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C82314-1547-444F-B8CD-2C2FF3234CB9}"/>
              </a:ext>
            </a:extLst>
          </p:cNvPr>
          <p:cNvSpPr txBox="1"/>
          <p:nvPr/>
        </p:nvSpPr>
        <p:spPr>
          <a:xfrm>
            <a:off x="4749102" y="1182348"/>
            <a:ext cx="6112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https://firpo.ru/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193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756C41A9-B143-4214-A230-7E37141C9B78}"/>
              </a:ext>
            </a:extLst>
          </p:cNvPr>
          <p:cNvSpPr txBox="1">
            <a:spLocks/>
          </p:cNvSpPr>
          <p:nvPr/>
        </p:nvSpPr>
        <p:spPr>
          <a:xfrm>
            <a:off x="1901076" y="3103547"/>
            <a:ext cx="9732700" cy="202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 СОДЕРЖАНИЯ И ОЦЕНКИ КАЧЕСТВА СПО</a:t>
            </a:r>
          </a:p>
          <a:p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НАУЧНО-МЕТОДИЧЕСКИЙ ОТДЕЛ</a:t>
            </a:r>
          </a:p>
          <a:p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Составитель: Шашенкова Елена Анатольевна, </a:t>
            </a:r>
            <a:r>
              <a:rPr lang="ru-RU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к.п.н</a:t>
            </a: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., доцент, начальник НМО</a:t>
            </a:r>
          </a:p>
          <a:p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cams@firpo.ru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C4FD690-44E7-4DB9-8E66-8A7BB6CE2565}"/>
              </a:ext>
            </a:extLst>
          </p:cNvPr>
          <p:cNvSpPr txBox="1">
            <a:spLocks/>
          </p:cNvSpPr>
          <p:nvPr/>
        </p:nvSpPr>
        <p:spPr>
          <a:xfrm>
            <a:off x="7808817" y="5386031"/>
            <a:ext cx="3639471" cy="837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dirty="0">
                <a:solidFill>
                  <a:schemeClr val="accent1">
                    <a:lumMod val="50000"/>
                  </a:schemeClr>
                </a:solidFill>
                <a:latin typeface="Montserrat SemiBold" pitchFamily="2" charset="0"/>
                <a:ea typeface="+mn-ea"/>
                <a:cs typeface="+mn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Научно-методический отдел</a:t>
            </a:r>
          </a:p>
          <a:p>
            <a:r>
              <a:rPr lang="ru-RU" sz="2400" b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тел. раб.: +7 (915) 499-64-48</a:t>
            </a:r>
          </a:p>
        </p:txBody>
      </p:sp>
    </p:spTree>
    <p:extLst>
      <p:ext uri="{BB962C8B-B14F-4D97-AF65-F5344CB8AC3E}">
        <p14:creationId xmlns:p14="http://schemas.microsoft.com/office/powerpoint/2010/main" val="262983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A6D98B7-B8DA-473E-85E3-E98CFA5C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Протестная деятельность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D2CE39-35C7-4D98-B535-8E7167FE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C07E-3BCA-45AF-8D05-BCAF07CE4EF4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B9FF6E06-3BB1-4138-963D-3C76B6B58157}"/>
              </a:ext>
            </a:extLst>
          </p:cNvPr>
          <p:cNvGrpSpPr/>
          <p:nvPr/>
        </p:nvGrpSpPr>
        <p:grpSpPr>
          <a:xfrm>
            <a:off x="218240" y="1376181"/>
            <a:ext cx="11550160" cy="1359902"/>
            <a:chOff x="6807945" y="3106888"/>
            <a:chExt cx="5112569" cy="1545319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88A1CC6C-7268-40D0-99BF-257463D3E54D}"/>
                </a:ext>
              </a:extLst>
            </p:cNvPr>
            <p:cNvSpPr/>
            <p:nvPr/>
          </p:nvSpPr>
          <p:spPr>
            <a:xfrm>
              <a:off x="6807945" y="3106888"/>
              <a:ext cx="5112569" cy="1545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3">
                <a:latin typeface="Montserrat" panose="00000500000000000000" pitchFamily="2" charset="-52"/>
              </a:endParaRPr>
            </a:p>
          </p:txBody>
        </p:sp>
        <p:sp>
          <p:nvSpPr>
            <p:cNvPr id="21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18DA5E14-4D32-424F-B2A0-7879364183A1}"/>
                </a:ext>
              </a:extLst>
            </p:cNvPr>
            <p:cNvSpPr/>
            <p:nvPr/>
          </p:nvSpPr>
          <p:spPr>
            <a:xfrm>
              <a:off x="7390078" y="3327663"/>
              <a:ext cx="4445407" cy="107722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355" rIns="47355" rtlCol="0" anchor="ctr"/>
            <a:lstStyle/>
            <a:p>
              <a:r>
                <a:rPr lang="ru-RU" sz="16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ПРОТЕСТ</a:t>
              </a:r>
              <a:r>
                <a:rPr lang="ru-RU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субъективное переживание личностью угрозы потери благ, свободы, достоинства и ценностей и проявляется в виде устойчивых личностных особенностей или ситуативных реакций, направленных на устранение этой угрозы 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765410" y="4812744"/>
            <a:ext cx="344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Неконвенциональная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4165" y="4152283"/>
            <a:ext cx="56272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экстремистского контента в «социальных сетях»; 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неразрешенных демонстрациях и митингах; участие в акциях гражданского неповиновения; 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захватах зданий, предприятий; блокирование дорожного движения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насильственных и террористических акциях и др.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65410" y="3536629"/>
            <a:ext cx="3006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Конвенциональные форма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протеста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2F295EA-CFCE-417A-ACF6-CD7139BB7FEE}"/>
              </a:ext>
            </a:extLst>
          </p:cNvPr>
          <p:cNvCxnSpPr>
            <a:cxnSpLocks/>
          </p:cNvCxnSpPr>
          <p:nvPr/>
        </p:nvCxnSpPr>
        <p:spPr>
          <a:xfrm flipV="1">
            <a:off x="2524566" y="3214846"/>
            <a:ext cx="0" cy="260206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414165" y="3503578"/>
            <a:ext cx="369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легальные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регулируемые законом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8/7/19 - Donald Trump Faces Protests As He Travels To Dayton and El Paso D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t="648" r="21311" b="-648"/>
          <a:stretch/>
        </p:blipFill>
        <p:spPr bwMode="auto">
          <a:xfrm>
            <a:off x="793213" y="3510464"/>
            <a:ext cx="1454227" cy="22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7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0CF59-9218-46E6-81EA-4E2C2F14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Протест как деструктивный показатель </a:t>
            </a:r>
            <a:r>
              <a:rPr lang="ru-RU" dirty="0" err="1"/>
              <a:t>внутриличностного</a:t>
            </a:r>
            <a:r>
              <a:rPr lang="ru-RU" dirty="0"/>
              <a:t> и межличностного </a:t>
            </a:r>
            <a:r>
              <a:rPr lang="ru-RU" dirty="0" smtClean="0"/>
              <a:t>конфликтов, </a:t>
            </a:r>
            <a:r>
              <a:rPr lang="ru-RU" dirty="0"/>
              <a:t>выражения своих интересов и </a:t>
            </a:r>
            <a:r>
              <a:rPr lang="ru-RU" dirty="0" smtClean="0"/>
              <a:t>потребностей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8428" y="1428553"/>
            <a:ext cx="55899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протестная активность у подростков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926" y="1949116"/>
            <a:ext cx="1497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СКЛОННЫ К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206" y="2315348"/>
            <a:ext cx="420654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проявлению физической,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косвенной,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вербальной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агрессии, </a:t>
            </a:r>
            <a:endPara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идеализации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индивидуализму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167" y="3577232"/>
            <a:ext cx="48542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критичности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самокритичности при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отсутствии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умений применять их на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практике;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новыми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идеями и иногда зависимы от авторитетов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4125" y="3207900"/>
            <a:ext cx="2071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СТРЕМЯЩИЕСЯ К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80344427"/>
              </p:ext>
            </p:extLst>
          </p:nvPr>
        </p:nvGraphicFramePr>
        <p:xfrm>
          <a:off x="6581379" y="2396744"/>
          <a:ext cx="5361240" cy="355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06235" y="5416197"/>
            <a:ext cx="1594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ПРОЯВЛЯЮТ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5390" y="5763574"/>
            <a:ext cx="4605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ответственность, чувство долга и достоинства, независимость, активность в отстаивании своих позиций и идей; склонность к соперничеству и доминированию. </a:t>
            </a:r>
          </a:p>
          <a:p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2701" y="4353919"/>
            <a:ext cx="1679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ПРИСУЩИ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6627" y="4692473"/>
            <a:ext cx="4752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раздражительность, обида, чувство вины, подозрительность, эмоциональная незрелость</a:t>
            </a:r>
          </a:p>
        </p:txBody>
      </p:sp>
      <p:pic>
        <p:nvPicPr>
          <p:cNvPr id="2050" name="Picture 2" descr="https://img.lrytas.lt/show_foto/?f=4&amp;id=2492828&amp;s=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52" y="1927499"/>
            <a:ext cx="2885704" cy="1946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7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0FDCEA-D877-4AC1-A75E-0F744D90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СМИ и сеть Интернет </a:t>
            </a:r>
            <a:br>
              <a:rPr lang="ru-RU" dirty="0"/>
            </a:br>
            <a:r>
              <a:rPr lang="ru-RU" dirty="0"/>
              <a:t>как средства манипуляции подростками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30FC7C1-FCF0-4F84-A933-7D51E0799B55}"/>
              </a:ext>
            </a:extLst>
          </p:cNvPr>
          <p:cNvSpPr/>
          <p:nvPr/>
        </p:nvSpPr>
        <p:spPr>
          <a:xfrm>
            <a:off x="6443445" y="1200393"/>
            <a:ext cx="5550634" cy="119160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МАНИПУЛЯЦИЯ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психологическое и информационное воздействие на отдельного человека или группу (объект управления) для изменения мышления и поведения вопреки интересам и желаниям.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6C09F9-BA4F-44A9-A983-035D0EB8406E}"/>
              </a:ext>
            </a:extLst>
          </p:cNvPr>
          <p:cNvSpPr txBox="1"/>
          <p:nvPr/>
        </p:nvSpPr>
        <p:spPr>
          <a:xfrm>
            <a:off x="3776721" y="3204244"/>
            <a:ext cx="2228434" cy="449511"/>
          </a:xfrm>
          <a:prstGeom prst="rect">
            <a:avLst/>
          </a:prstGeom>
        </p:spPr>
        <p:txBody>
          <a:bodyPr vert="horz" wrap="square" lIns="0" tIns="6252" rIns="0" bIns="0" rtlCol="0">
            <a:spAutoFit/>
          </a:bodyPr>
          <a:lstStyle>
            <a:defPPr>
              <a:defRPr lang="ru-RU"/>
            </a:defPPr>
            <a:lvl1pPr marL="5683">
              <a:lnSpc>
                <a:spcPct val="90000"/>
              </a:lnSpc>
              <a:spcBef>
                <a:spcPts val="50"/>
              </a:spcBef>
              <a:buNone/>
              <a:defRPr sz="1600" b="1" ker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Роли манипуляторов в Интернете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041E387A-838B-42FB-8078-5201B0E3A7A5}"/>
              </a:ext>
            </a:extLst>
          </p:cNvPr>
          <p:cNvCxnSpPr>
            <a:cxnSpLocks/>
          </p:cNvCxnSpPr>
          <p:nvPr/>
        </p:nvCxnSpPr>
        <p:spPr>
          <a:xfrm flipV="1">
            <a:off x="6128242" y="2391994"/>
            <a:ext cx="0" cy="216160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344968-EBD8-42D5-9AE5-9185A76EE9CE}"/>
              </a:ext>
            </a:extLst>
          </p:cNvPr>
          <p:cNvSpPr txBox="1"/>
          <p:nvPr/>
        </p:nvSpPr>
        <p:spPr>
          <a:xfrm>
            <a:off x="6251330" y="2383202"/>
            <a:ext cx="5654591" cy="2161609"/>
          </a:xfrm>
          <a:prstGeom prst="rect">
            <a:avLst/>
          </a:prstGeom>
        </p:spPr>
        <p:txBody>
          <a:bodyPr vert="horz" wrap="square" lIns="0" tIns="7104" rIns="0" bIns="0" rtlCol="0">
            <a:spAutoFit/>
          </a:bodyPr>
          <a:lstStyle>
            <a:defPPr>
              <a:defRPr lang="ru-RU"/>
            </a:defPPr>
            <a:lvl1pPr algn="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dirty="0"/>
              <a:t>– «френды» – втираются в доверии, вводят в заблуждение, обманывают;</a:t>
            </a:r>
          </a:p>
          <a:p>
            <a:pPr algn="l"/>
            <a:r>
              <a:rPr lang="ru-RU" sz="1400" dirty="0"/>
              <a:t>– «тролли» (тролли-профессионалы) – намеренно разжигают в дискуссии отрицательные эмоции;</a:t>
            </a:r>
          </a:p>
          <a:p>
            <a:pPr algn="l"/>
            <a:r>
              <a:rPr lang="ru-RU" sz="1400" dirty="0"/>
              <a:t>– «диктаторы» – повелевают, заставляют;</a:t>
            </a:r>
          </a:p>
          <a:p>
            <a:pPr algn="l"/>
            <a:r>
              <a:rPr lang="ru-RU" sz="1400" dirty="0"/>
              <a:t>– «судьи» (наставники) – дают советы, наставляют, обличают;</a:t>
            </a:r>
          </a:p>
          <a:p>
            <a:pPr algn="l"/>
            <a:r>
              <a:rPr lang="ru-RU" sz="1400" dirty="0"/>
              <a:t>– «жертвы» («прилипалы») – просят о помощи, жалуются, втираются в доверие;</a:t>
            </a:r>
          </a:p>
          <a:p>
            <a:pPr algn="l"/>
            <a:r>
              <a:rPr lang="ru-RU" sz="1400" dirty="0"/>
              <a:t>– «защитники» – демонстрируют свою поддержку и помощь в решении проблем.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2BDB616-5C5F-45DD-8E49-24A18B53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9" y="3211031"/>
            <a:ext cx="2649265" cy="34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DD6705C3-D674-455A-9252-05FA1A3EC453}"/>
              </a:ext>
            </a:extLst>
          </p:cNvPr>
          <p:cNvGrpSpPr/>
          <p:nvPr/>
        </p:nvGrpSpPr>
        <p:grpSpPr>
          <a:xfrm>
            <a:off x="3776721" y="4735166"/>
            <a:ext cx="7827789" cy="1912881"/>
            <a:chOff x="3326211" y="745406"/>
            <a:chExt cx="6431814" cy="1912881"/>
          </a:xfrm>
        </p:grpSpPr>
        <p:sp>
          <p:nvSpPr>
            <p:cNvPr id="11" name="object 2">
              <a:extLst>
                <a:ext uri="{FF2B5EF4-FFF2-40B4-BE49-F238E27FC236}">
                  <a16:creationId xmlns="" xmlns:a16="http://schemas.microsoft.com/office/drawing/2014/main" id="{CDE601FD-6670-4EC2-A5E7-66760831EE22}"/>
                </a:ext>
              </a:extLst>
            </p:cNvPr>
            <p:cNvSpPr txBox="1">
              <a:spLocks/>
            </p:cNvSpPr>
            <p:nvPr/>
          </p:nvSpPr>
          <p:spPr>
            <a:xfrm>
              <a:off x="3326211" y="745406"/>
              <a:ext cx="4911206" cy="434635"/>
            </a:xfrm>
            <a:prstGeom prst="rect">
              <a:avLst/>
            </a:prstGeom>
          </p:spPr>
          <p:txBody>
            <a:bodyPr vert="horz" wrap="square" lIns="0" tIns="6252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683">
                <a:spcBef>
                  <a:spcPts val="50"/>
                </a:spcBef>
              </a:pPr>
              <a:r>
                <a:rPr lang="ru-RU" sz="1400" b="1" kern="0" dirty="0"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Манипуляторов в Интернете определяем по их действиям</a:t>
              </a:r>
            </a:p>
            <a:p>
              <a:pPr marL="5683">
                <a:spcBef>
                  <a:spcPts val="50"/>
                </a:spcBef>
              </a:pPr>
              <a:r>
                <a:rPr lang="ru-RU" sz="1600" b="1" kern="0" dirty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ОНИ</a:t>
              </a:r>
            </a:p>
          </p:txBody>
        </p:sp>
        <p:sp>
          <p:nvSpPr>
            <p:cNvPr id="12" name="object 16">
              <a:extLst>
                <a:ext uri="{FF2B5EF4-FFF2-40B4-BE49-F238E27FC236}">
                  <a16:creationId xmlns="" xmlns:a16="http://schemas.microsoft.com/office/drawing/2014/main" id="{81ED9D9A-17AA-47A9-A89C-28C7210A67B8}"/>
                </a:ext>
              </a:extLst>
            </p:cNvPr>
            <p:cNvSpPr txBox="1"/>
            <p:nvPr/>
          </p:nvSpPr>
          <p:spPr>
            <a:xfrm>
              <a:off x="3518402" y="1358452"/>
              <a:ext cx="6239623" cy="1299835"/>
            </a:xfrm>
            <a:prstGeom prst="rect">
              <a:avLst/>
            </a:prstGeom>
          </p:spPr>
          <p:txBody>
            <a:bodyPr vert="horz" wrap="square" lIns="0" tIns="7104" rIns="0" bIns="0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требуют внимания к себе, играя роль жертвы, человека с проблемами и пр.;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угрожают и обвиняют, создают дискомфорт, вызывают чувство страха;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иронизируют, используя слабые места пользователя, 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обвиняют, тем самым развивают чувство вины;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лицемерят, ведя интриги;</a:t>
              </a: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– заставляют сомневаться в собственной адекватности, подменяя смыслы.</a:t>
              </a:r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47283BBD-3609-4751-ADF6-120C463697EB}"/>
              </a:ext>
            </a:extLst>
          </p:cNvPr>
          <p:cNvCxnSpPr>
            <a:cxnSpLocks/>
          </p:cNvCxnSpPr>
          <p:nvPr/>
        </p:nvCxnSpPr>
        <p:spPr>
          <a:xfrm>
            <a:off x="3998348" y="5165625"/>
            <a:ext cx="12277" cy="1692375"/>
          </a:xfrm>
          <a:prstGeom prst="line">
            <a:avLst/>
          </a:prstGeom>
          <a:ln w="285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4F9F73-15BE-40E3-8617-8EA873A65362}"/>
              </a:ext>
            </a:extLst>
          </p:cNvPr>
          <p:cNvSpPr/>
          <p:nvPr/>
        </p:nvSpPr>
        <p:spPr>
          <a:xfrm>
            <a:off x="379040" y="1581555"/>
            <a:ext cx="239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массовой информации (СМИ) и сеть Интернет)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6619702D-800C-49D2-A65A-39C36C5734CA}"/>
              </a:ext>
            </a:extLst>
          </p:cNvPr>
          <p:cNvSpPr txBox="1">
            <a:spLocks/>
          </p:cNvSpPr>
          <p:nvPr/>
        </p:nvSpPr>
        <p:spPr>
          <a:xfrm>
            <a:off x="2451332" y="1420837"/>
            <a:ext cx="3799998" cy="13082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Пресса (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газеты, журналы), книжные издательства, телевидение, радиовещание,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кино-видео-звукозапись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- </a:t>
            </a:r>
            <a:r>
              <a:rPr lang="ru-RU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Одноклассники, </a:t>
            </a: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041E387A-838B-42FB-8078-5201B0E3A7A5}"/>
              </a:ext>
            </a:extLst>
          </p:cNvPr>
          <p:cNvCxnSpPr>
            <a:cxnSpLocks/>
          </p:cNvCxnSpPr>
          <p:nvPr/>
        </p:nvCxnSpPr>
        <p:spPr>
          <a:xfrm flipV="1">
            <a:off x="2451332" y="1420837"/>
            <a:ext cx="0" cy="10808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53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18C747-651C-4E5C-9655-369EC084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Психологические механизмы манипуляции, используемые в Интернете (Д.Г. Трунов)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85CE3C-948A-4222-9E30-260670AE46EB}"/>
              </a:ext>
            </a:extLst>
          </p:cNvPr>
          <p:cNvSpPr txBox="1"/>
          <p:nvPr/>
        </p:nvSpPr>
        <p:spPr>
          <a:xfrm>
            <a:off x="766335" y="1628025"/>
            <a:ext cx="53065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 НА ЭМОЦИОНАЛЬНОЕ СОСТОЯНИЕ ПАРТНЕРА </a:t>
            </a: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Так, например, освещение информации в негативном ракурсе будет способствовать проявлению запредельных эмоциональных реакций агрессии у адресной аудитории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31CED5-49AB-4964-B68A-05517D406006}"/>
              </a:ext>
            </a:extLst>
          </p:cNvPr>
          <p:cNvSpPr txBox="1"/>
          <p:nvPr/>
        </p:nvSpPr>
        <p:spPr>
          <a:xfrm>
            <a:off x="790031" y="3230833"/>
            <a:ext cx="528280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МАНИПУЛИРОВАНИЕ </a:t>
            </a:r>
            <a:b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РЕСУРСАМИ</a:t>
            </a: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среде интернет-коммуникаций особенную роль имеет статус: количество подписчиков, рейтинг, оценки и др. В таком случае манипулятор может использовать «ресурсы» своего аккаунта для получения необходимого результата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F019E1-B541-4382-B0B2-900CC54C66B8}"/>
              </a:ext>
            </a:extLst>
          </p:cNvPr>
          <p:cNvSpPr txBox="1"/>
          <p:nvPr/>
        </p:nvSpPr>
        <p:spPr>
          <a:xfrm>
            <a:off x="825685" y="5049084"/>
            <a:ext cx="48109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ЛИЧНОСТНЫХ ОСОБЕННОСТЕЙ ОБЪЕКТА МАНИПУЛЯЦИИ</a:t>
            </a:r>
          </a:p>
          <a:p>
            <a:endParaRPr lang="ru-RU" sz="1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Манипулятор использует в первую очередь в своих целях личностные особенности пользователей, их потребности, интересы, ценности, привычки, чувства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6BCFE044-0CE2-4A41-80D8-E5AEEFFEA1E2}"/>
              </a:ext>
            </a:extLst>
          </p:cNvPr>
          <p:cNvGrpSpPr/>
          <p:nvPr/>
        </p:nvGrpSpPr>
        <p:grpSpPr>
          <a:xfrm>
            <a:off x="197460" y="1538520"/>
            <a:ext cx="568875" cy="646331"/>
            <a:chOff x="6382871" y="2688614"/>
            <a:chExt cx="568875" cy="646331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B463040D-E713-49E7-973F-F44A94CDBEB7}"/>
                </a:ext>
              </a:extLst>
            </p:cNvPr>
            <p:cNvSpPr/>
            <p:nvPr/>
          </p:nvSpPr>
          <p:spPr>
            <a:xfrm>
              <a:off x="6382871" y="2779059"/>
              <a:ext cx="502625" cy="502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B9395EC-7E70-43BC-A888-A0DA5723B998}"/>
                </a:ext>
              </a:extLst>
            </p:cNvPr>
            <p:cNvSpPr txBox="1"/>
            <p:nvPr/>
          </p:nvSpPr>
          <p:spPr>
            <a:xfrm>
              <a:off x="6510600" y="2688614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C3DF9C5-494C-4399-B048-D2C7217E4BC0}"/>
              </a:ext>
            </a:extLst>
          </p:cNvPr>
          <p:cNvGrpSpPr/>
          <p:nvPr/>
        </p:nvGrpSpPr>
        <p:grpSpPr>
          <a:xfrm>
            <a:off x="221156" y="3170579"/>
            <a:ext cx="568875" cy="646331"/>
            <a:chOff x="6382871" y="2688614"/>
            <a:chExt cx="568875" cy="646331"/>
          </a:xfrm>
        </p:grpSpPr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DBD3F422-B7E0-47F9-A2E6-4D9024FAF9B0}"/>
                </a:ext>
              </a:extLst>
            </p:cNvPr>
            <p:cNvSpPr/>
            <p:nvPr/>
          </p:nvSpPr>
          <p:spPr>
            <a:xfrm>
              <a:off x="6382871" y="2779059"/>
              <a:ext cx="502625" cy="502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04BC24B-4CDC-4ADF-86C8-3B24913FE5E6}"/>
                </a:ext>
              </a:extLst>
            </p:cNvPr>
            <p:cNvSpPr txBox="1"/>
            <p:nvPr/>
          </p:nvSpPr>
          <p:spPr>
            <a:xfrm>
              <a:off x="6510600" y="2688614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5394EF3A-72D8-4754-A93A-F0865116F1BB}"/>
              </a:ext>
            </a:extLst>
          </p:cNvPr>
          <p:cNvGrpSpPr/>
          <p:nvPr/>
        </p:nvGrpSpPr>
        <p:grpSpPr>
          <a:xfrm>
            <a:off x="216871" y="4967349"/>
            <a:ext cx="568875" cy="646331"/>
            <a:chOff x="6382871" y="2688614"/>
            <a:chExt cx="568875" cy="646331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B0DC0394-A6D7-4147-B158-D7A3D8ED1128}"/>
                </a:ext>
              </a:extLst>
            </p:cNvPr>
            <p:cNvSpPr/>
            <p:nvPr/>
          </p:nvSpPr>
          <p:spPr>
            <a:xfrm>
              <a:off x="6382871" y="2779059"/>
              <a:ext cx="502625" cy="502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F186226-C5DE-41D5-9AB2-C3DFAA751C50}"/>
                </a:ext>
              </a:extLst>
            </p:cNvPr>
            <p:cNvSpPr txBox="1"/>
            <p:nvPr/>
          </p:nvSpPr>
          <p:spPr>
            <a:xfrm>
              <a:off x="6510600" y="2688614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2168674-A0BC-44EE-B30C-188BD4017FC6}"/>
              </a:ext>
            </a:extLst>
          </p:cNvPr>
          <p:cNvSpPr txBox="1"/>
          <p:nvPr/>
        </p:nvSpPr>
        <p:spPr>
          <a:xfrm>
            <a:off x="6587764" y="1630395"/>
            <a:ext cx="46674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b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ВЗАИМООТНОШЕНИЙ</a:t>
            </a:r>
          </a:p>
          <a:p>
            <a:endParaRPr lang="ru-RU" sz="1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Манипулятор использует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опосредованное влияние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манипулируемого через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окружение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(«друзей» в соцсетях)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9333BF2A-28C2-4262-8158-667E6FE9E8BC}"/>
              </a:ext>
            </a:extLst>
          </p:cNvPr>
          <p:cNvGrpSpPr/>
          <p:nvPr/>
        </p:nvGrpSpPr>
        <p:grpSpPr>
          <a:xfrm>
            <a:off x="6018889" y="1556810"/>
            <a:ext cx="568875" cy="646331"/>
            <a:chOff x="6382871" y="2688614"/>
            <a:chExt cx="568875" cy="646331"/>
          </a:xfrm>
        </p:grpSpPr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1DB2F145-C5BB-4D12-B802-8F1646D72BED}"/>
                </a:ext>
              </a:extLst>
            </p:cNvPr>
            <p:cNvSpPr/>
            <p:nvPr/>
          </p:nvSpPr>
          <p:spPr>
            <a:xfrm>
              <a:off x="6382871" y="2779059"/>
              <a:ext cx="502625" cy="502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78FC62B-985F-4EBE-8C6B-1D8BB821549A}"/>
                </a:ext>
              </a:extLst>
            </p:cNvPr>
            <p:cNvSpPr txBox="1"/>
            <p:nvPr/>
          </p:nvSpPr>
          <p:spPr>
            <a:xfrm>
              <a:off x="6510600" y="2688614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521514" y="4147178"/>
            <a:ext cx="3812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Формируется асоциальное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(террористическое, экстремистское) мышление, агрессивное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36329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95B8F-BC72-4A76-9946-AE76C743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</a:t>
            </a:r>
            <a:r>
              <a:rPr lang="ru-RU" dirty="0"/>
              <a:t>и особенности критического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19702D-800C-49D2-A65A-39C36C5734CA}"/>
              </a:ext>
            </a:extLst>
          </p:cNvPr>
          <p:cNvSpPr txBox="1">
            <a:spLocks/>
          </p:cNvSpPr>
          <p:nvPr/>
        </p:nvSpPr>
        <p:spPr>
          <a:xfrm>
            <a:off x="3754353" y="1820947"/>
            <a:ext cx="8437647" cy="18445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  <a:r>
              <a:rPr lang="ru-RU" sz="18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мышления 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нетривиальных практических 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проблем, 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направлено на понимание и осмысление полученной 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информации. Оценочное и рефлексивное мышление.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</a:t>
            </a:r>
            <a:r>
              <a:rPr lang="ru-RU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сомневаться во входящей информации и своих убеждениях, мыслить ясно и рационально, искать логическую связь между фактами и формулировать сильные аргументы </a:t>
            </a:r>
            <a:endParaRPr lang="en-US" sz="14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4F9F73-15BE-40E3-8617-8EA873A65362}"/>
              </a:ext>
            </a:extLst>
          </p:cNvPr>
          <p:cNvSpPr/>
          <p:nvPr/>
        </p:nvSpPr>
        <p:spPr>
          <a:xfrm>
            <a:off x="640568" y="2321164"/>
            <a:ext cx="239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22F295EA-CFCE-417A-ACF6-CD7139BB7FEE}"/>
              </a:ext>
            </a:extLst>
          </p:cNvPr>
          <p:cNvCxnSpPr>
            <a:cxnSpLocks/>
          </p:cNvCxnSpPr>
          <p:nvPr/>
        </p:nvCxnSpPr>
        <p:spPr>
          <a:xfrm flipV="1">
            <a:off x="3469516" y="1811215"/>
            <a:ext cx="0" cy="186397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6717EAE-ECCD-494C-9D96-14FCE435F4B0}"/>
              </a:ext>
            </a:extLst>
          </p:cNvPr>
          <p:cNvGrpSpPr/>
          <p:nvPr/>
        </p:nvGrpSpPr>
        <p:grpSpPr>
          <a:xfrm>
            <a:off x="455136" y="4581627"/>
            <a:ext cx="2577728" cy="2146838"/>
            <a:chOff x="616785" y="4214638"/>
            <a:chExt cx="2048360" cy="131576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30B17E01-2950-4968-80CA-3E00E0EA49CB}"/>
                </a:ext>
              </a:extLst>
            </p:cNvPr>
            <p:cNvSpPr/>
            <p:nvPr/>
          </p:nvSpPr>
          <p:spPr>
            <a:xfrm>
              <a:off x="616785" y="4214638"/>
              <a:ext cx="2048360" cy="1038960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kern="0" dirty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наблюдение, анализ, вывод (интерпретация), связь, решение проблем, </a:t>
              </a:r>
              <a:r>
                <a:rPr lang="ru-RU" sz="1400" kern="0" dirty="0" smtClean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</a:t>
              </a:r>
              <a:r>
                <a:rPr lang="ru-RU" sz="1400" kern="0" dirty="0" err="1" smtClean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саморегуляция</a:t>
              </a:r>
              <a:r>
                <a:rPr lang="ru-RU" sz="1400" kern="0" dirty="0" smtClean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</a:t>
              </a:r>
              <a:endParaRPr lang="ru-RU" sz="1400" kern="0" dirty="0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kern="0" dirty="0" smtClean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(</a:t>
              </a:r>
              <a:r>
                <a:rPr lang="ru-RU" sz="1400" kern="0" dirty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оценка и рассуждение) 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F151AA96-AE1F-473C-B8BE-D4400AC58309}"/>
                </a:ext>
              </a:extLst>
            </p:cNvPr>
            <p:cNvSpPr/>
            <p:nvPr/>
          </p:nvSpPr>
          <p:spPr>
            <a:xfrm>
              <a:off x="708441" y="5136513"/>
              <a:ext cx="1865048" cy="39389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b="1" kern="0" dirty="0" smtClean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НАВЫКИ</a:t>
              </a:r>
              <a:endParaRPr lang="ru-RU" sz="1800" kern="0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B4A4A3C-C9C8-4105-97F5-9320127053B0}"/>
              </a:ext>
            </a:extLst>
          </p:cNvPr>
          <p:cNvGrpSpPr/>
          <p:nvPr/>
        </p:nvGrpSpPr>
        <p:grpSpPr>
          <a:xfrm>
            <a:off x="3754353" y="4426105"/>
            <a:ext cx="2590174" cy="2081622"/>
            <a:chOff x="616785" y="4214638"/>
            <a:chExt cx="2048360" cy="123757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A4F1787-87F3-46D9-8E2E-32E59BAC42D8}"/>
                </a:ext>
              </a:extLst>
            </p:cNvPr>
            <p:cNvSpPr/>
            <p:nvPr/>
          </p:nvSpPr>
          <p:spPr>
            <a:xfrm>
              <a:off x="616785" y="4214638"/>
              <a:ext cx="2048360" cy="1038960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200" kern="0" dirty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мыслить самостоятельно; работать с информацией как основой для анализа и сравнения; мыслить проблемно и аргументированно, используя обоснованные доводы, утверждения и доказательства; применять критическое мышление в социальном </a:t>
              </a:r>
              <a:r>
                <a:rPr lang="ru-RU" sz="1200" kern="0" dirty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аспекте </a:t>
              </a:r>
              <a:endParaRPr lang="ru-RU" sz="1200" kern="0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77E36B39-52DC-4BC7-98ED-8AD95E5256EC}"/>
                </a:ext>
              </a:extLst>
            </p:cNvPr>
            <p:cNvSpPr/>
            <p:nvPr/>
          </p:nvSpPr>
          <p:spPr>
            <a:xfrm>
              <a:off x="708441" y="5209318"/>
              <a:ext cx="1865048" cy="24289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b="1" kern="0" dirty="0" smtClean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УМЕНИЯ</a:t>
              </a:r>
              <a:endParaRPr lang="ru-RU" sz="1800" kern="0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4B1BB62-12B1-4A24-8CD4-06F0AF3A7DD5}"/>
              </a:ext>
            </a:extLst>
          </p:cNvPr>
          <p:cNvGrpSpPr/>
          <p:nvPr/>
        </p:nvGrpSpPr>
        <p:grpSpPr>
          <a:xfrm>
            <a:off x="6729197" y="4769709"/>
            <a:ext cx="2048360" cy="1738017"/>
            <a:chOff x="616785" y="4214638"/>
            <a:chExt cx="2048360" cy="1113445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A8FB9E3-3FAA-4899-BBAC-024582E80184}"/>
                </a:ext>
              </a:extLst>
            </p:cNvPr>
            <p:cNvSpPr/>
            <p:nvPr/>
          </p:nvSpPr>
          <p:spPr>
            <a:xfrm>
              <a:off x="616785" y="4214638"/>
              <a:ext cx="2048360" cy="1038960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kern="0" dirty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критика и самокритика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335BB157-FC6B-4F94-B168-B83633A58A54}"/>
                </a:ext>
              </a:extLst>
            </p:cNvPr>
            <p:cNvSpPr/>
            <p:nvPr/>
          </p:nvSpPr>
          <p:spPr>
            <a:xfrm>
              <a:off x="708441" y="4934192"/>
              <a:ext cx="1865048" cy="39389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800" b="1" kern="0" dirty="0" smtClean="0">
                  <a:solidFill>
                    <a:schemeClr val="tx2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Основные понятия</a:t>
              </a:r>
              <a:endParaRPr lang="ru-RU" sz="1800" kern="0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B77D917-4486-4E32-968B-D0E095928CAC}"/>
              </a:ext>
            </a:extLst>
          </p:cNvPr>
          <p:cNvCxnSpPr>
            <a:cxnSpLocks/>
          </p:cNvCxnSpPr>
          <p:nvPr/>
        </p:nvCxnSpPr>
        <p:spPr>
          <a:xfrm flipV="1">
            <a:off x="8777557" y="4446545"/>
            <a:ext cx="0" cy="206118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47876C-27F0-4676-8B84-4408936017FA}"/>
              </a:ext>
            </a:extLst>
          </p:cNvPr>
          <p:cNvSpPr/>
          <p:nvPr/>
        </p:nvSpPr>
        <p:spPr>
          <a:xfrm>
            <a:off x="8967823" y="4838214"/>
            <a:ext cx="301042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Составляющие критического мышления</a:t>
            </a:r>
            <a:endParaRPr lang="ru-RU" b="1" kern="0" dirty="0">
              <a:solidFill>
                <a:schemeClr val="tx2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CC0D52A-18DC-4F2D-9CA1-53BE41486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8" y="2258377"/>
            <a:ext cx="684000" cy="68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281F98C-A14C-4ED4-AE49-1ED0E6C48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09" y="4957879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A1279-40ED-4622-AD09-2789827A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</a:t>
            </a:r>
            <a:r>
              <a:rPr lang="ru-RU" dirty="0" smtClean="0"/>
              <a:t>характеристики </a:t>
            </a:r>
            <a:r>
              <a:rPr lang="ru-RU" dirty="0"/>
              <a:t>критического </a:t>
            </a:r>
            <a:r>
              <a:rPr lang="ru-RU" dirty="0" smtClean="0"/>
              <a:t>мышления (Д. </a:t>
            </a:r>
            <a:r>
              <a:rPr lang="ru-RU" dirty="0" err="1" smtClean="0"/>
              <a:t>Клустер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5071" y="1423413"/>
            <a:ext cx="101565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самостоятельным мышлением.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носит индивидуальный характер, так как каждый человек формулирует свои идеи, оценки и убеждения независимо от остальных. Критическое мышление не обязано быть совершенно оригинальным. Человек вправе принять идею или убеждение другого человека как свои собственные, что подтверждает его правоту;</a:t>
            </a:r>
          </a:p>
          <a:p>
            <a:pPr algn="just"/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отправным, а не конечным пунктом критического мышления. </a:t>
            </a:r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создает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мотивировку, без которой человек не может мыслить критически;</a:t>
            </a:r>
          </a:p>
          <a:p>
            <a:pPr algn="just"/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начинается с постановки вопросов и уяснения проблем, которые нужно решить, оно следует за проблемным мышлением и переплетается с ним;</a:t>
            </a:r>
          </a:p>
          <a:p>
            <a:pPr algn="just"/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аргументированным.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Аргументация состоит из трех основных элементов: утверждение (тезис, основная идея, положение), довод и доказательство. Наличие иных точек зрения (контраргументов) усиливает аргументацию. Критически мыслящий человек, вооруженный сильными аргументами, способен противостоять авторитетам;</a:t>
            </a:r>
          </a:p>
          <a:p>
            <a:pPr algn="just"/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социальным мышлением.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Любая мысль проверяется и оттачивается, когда ею делятся с другими.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B52B3B-A7B5-4E09-95C2-B82B6133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80" y="4262403"/>
            <a:ext cx="475529" cy="201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B52B3B-A7B5-4E09-95C2-B82B6133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80" y="5661712"/>
            <a:ext cx="475529" cy="2011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B52B3B-A7B5-4E09-95C2-B82B6133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80" y="3193133"/>
            <a:ext cx="475529" cy="201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B52B3B-A7B5-4E09-95C2-B82B6133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94" y="1620542"/>
            <a:ext cx="475529" cy="20118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E97B520-C48A-40D9-91E7-F785A4DCD3D4}"/>
              </a:ext>
            </a:extLst>
          </p:cNvPr>
          <p:cNvCxnSpPr>
            <a:cxnSpLocks/>
          </p:cNvCxnSpPr>
          <p:nvPr/>
        </p:nvCxnSpPr>
        <p:spPr>
          <a:xfrm flipV="1">
            <a:off x="1085880" y="1591248"/>
            <a:ext cx="0" cy="4512669"/>
          </a:xfrm>
          <a:prstGeom prst="line">
            <a:avLst/>
          </a:prstGeom>
          <a:ln w="762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78DD7C4-B8E5-4B7D-BF57-C1DE92258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9" y="2107724"/>
            <a:ext cx="684000" cy="684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B0A0263-E335-4628-96EA-868802ABA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9" y="44635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6E015F-2E0B-4330-BC84-A1CFDC7A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навыков критического мышления обучающихся на учебных занятиях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088" y="1626549"/>
            <a:ext cx="371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критического мышления</a:t>
            </a:r>
          </a:p>
          <a:p>
            <a:r>
              <a:rPr lang="ru-RU" sz="16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зависит от их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137" y="2180821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 уверенно ориентироваться в излагаемом материале, не принимать безоговорочно на веру предлагаемую информацию, умении оценить степень ее истинности и соотнести с тем, что известно, осмыслено и принято;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открытости </a:t>
            </a: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отношению к новой информации, нестандартным способам решения как известных, так и новых задач, стремлении к познанию нового и неизвестного;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</a:t>
            </a: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умения вести конструктивный диалог с преподавателями, родителями и друзьями;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 </a:t>
            </a: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многомерный анализ и осмысление внешней информации;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</a:t>
            </a: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самодиагностике в отношении </a:t>
            </a:r>
            <a:r>
              <a:rPr lang="ru-RU" sz="16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различных умений и качеств на основе сравнения собственных результатов с заданным эталоном и т. д.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26159" y="2133970"/>
            <a:ext cx="4188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учебного занятия</a:t>
            </a:r>
          </a:p>
          <a:p>
            <a:pPr algn="ctr"/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критического </a:t>
            </a:r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35593" y="2816944"/>
            <a:ext cx="40421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Вызов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Осмысление и формулировка проблемы</a:t>
            </a:r>
          </a:p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Размышление и рефлексия</a:t>
            </a:r>
          </a:p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Самоанализ, </a:t>
            </a:r>
            <a:r>
              <a:rPr lang="ru-RU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самокоррекция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Обобщение и оценка, самооцен</a:t>
            </a:r>
            <a:r>
              <a:rPr lang="ru-RU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4841A7-5B22-466E-839F-BB4E1FC6E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78" y="5048820"/>
            <a:ext cx="1047579" cy="10475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9B440D9-927B-4CB9-8052-71E357D83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51" y="1496821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методики развития критического мышления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7185" y="2783421"/>
            <a:ext cx="3788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Проблемная дискуссия </a:t>
            </a:r>
          </a:p>
          <a:p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Перекрёстная дискуссия 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Интернет-дискуссия 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Дискуссия по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«технике </a:t>
            </a:r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аквариума Межгрупповой диалог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Дебаты 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7851" y="2052099"/>
            <a:ext cx="1407565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5510" y="2024535"/>
            <a:ext cx="1694503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</a:t>
            </a:r>
            <a:endParaRPr lang="ru-RU" sz="16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7691" y="2776797"/>
            <a:ext cx="5144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«5W+H»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система вопросов, с помощью которых следует проверять всю входящую информацию</a:t>
            </a:r>
            <a:endParaRPr lang="ru-RU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IMVAIN</a:t>
            </a:r>
            <a:r>
              <a:rPr lang="ru-RU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</a:t>
            </a:r>
          </a:p>
          <a:p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«Мозговой штурм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создания </a:t>
            </a:r>
            <a:r>
              <a:rPr lang="ru-RU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какой-либо идеи, проекта, обсуждения темы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48A40F-C21F-4C93-ACAC-46BE07044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02" y="1899290"/>
            <a:ext cx="736757" cy="736757"/>
          </a:xfrm>
          <a:prstGeom prst="rect">
            <a:avLst/>
          </a:prstGeom>
        </p:spPr>
      </p:pic>
      <p:sp>
        <p:nvSpPr>
          <p:cNvPr id="8" name="object 68">
            <a:extLst>
              <a:ext uri="{FF2B5EF4-FFF2-40B4-BE49-F238E27FC236}">
                <a16:creationId xmlns="" xmlns:a16="http://schemas.microsoft.com/office/drawing/2014/main" id="{53646A7C-1138-4B9A-918B-8967CE042DAA}"/>
              </a:ext>
            </a:extLst>
          </p:cNvPr>
          <p:cNvSpPr/>
          <p:nvPr/>
        </p:nvSpPr>
        <p:spPr>
          <a:xfrm>
            <a:off x="6657778" y="1965853"/>
            <a:ext cx="603349" cy="572601"/>
          </a:xfrm>
          <a:custGeom>
            <a:avLst/>
            <a:gdLst/>
            <a:ahLst/>
            <a:cxnLst/>
            <a:rect l="l" t="t" r="r" b="b"/>
            <a:pathLst>
              <a:path w="368300" h="382270">
                <a:moveTo>
                  <a:pt x="107073" y="299021"/>
                </a:moveTo>
                <a:lnTo>
                  <a:pt x="49809" y="299021"/>
                </a:lnTo>
                <a:lnTo>
                  <a:pt x="49809" y="311746"/>
                </a:lnTo>
                <a:lnTo>
                  <a:pt x="107073" y="311746"/>
                </a:lnTo>
                <a:lnTo>
                  <a:pt x="107073" y="299021"/>
                </a:lnTo>
                <a:close/>
              </a:path>
              <a:path w="368300" h="382270">
                <a:moveTo>
                  <a:pt x="107073" y="57264"/>
                </a:moveTo>
                <a:lnTo>
                  <a:pt x="49809" y="57264"/>
                </a:lnTo>
                <a:lnTo>
                  <a:pt x="49809" y="69989"/>
                </a:lnTo>
                <a:lnTo>
                  <a:pt x="107073" y="69989"/>
                </a:lnTo>
                <a:lnTo>
                  <a:pt x="107073" y="57264"/>
                </a:lnTo>
                <a:close/>
              </a:path>
              <a:path w="368300" h="382270">
                <a:moveTo>
                  <a:pt x="126161" y="114528"/>
                </a:moveTo>
                <a:lnTo>
                  <a:pt x="111302" y="117538"/>
                </a:lnTo>
                <a:lnTo>
                  <a:pt x="99174" y="125717"/>
                </a:lnTo>
                <a:lnTo>
                  <a:pt x="90995" y="137845"/>
                </a:lnTo>
                <a:lnTo>
                  <a:pt x="87985" y="152704"/>
                </a:lnTo>
                <a:lnTo>
                  <a:pt x="100711" y="152704"/>
                </a:lnTo>
                <a:lnTo>
                  <a:pt x="102704" y="142798"/>
                </a:lnTo>
                <a:lnTo>
                  <a:pt x="108165" y="134708"/>
                </a:lnTo>
                <a:lnTo>
                  <a:pt x="116255" y="129260"/>
                </a:lnTo>
                <a:lnTo>
                  <a:pt x="126161" y="127254"/>
                </a:lnTo>
                <a:lnTo>
                  <a:pt x="126161" y="114528"/>
                </a:lnTo>
                <a:close/>
              </a:path>
              <a:path w="368300" h="382270">
                <a:moveTo>
                  <a:pt x="132524" y="248119"/>
                </a:moveTo>
                <a:lnTo>
                  <a:pt x="75260" y="248119"/>
                </a:lnTo>
                <a:lnTo>
                  <a:pt x="75260" y="260845"/>
                </a:lnTo>
                <a:lnTo>
                  <a:pt x="132524" y="260845"/>
                </a:lnTo>
                <a:lnTo>
                  <a:pt x="132524" y="248119"/>
                </a:lnTo>
                <a:close/>
              </a:path>
              <a:path w="368300" h="382270">
                <a:moveTo>
                  <a:pt x="145224" y="31813"/>
                </a:moveTo>
                <a:lnTo>
                  <a:pt x="49809" y="31813"/>
                </a:lnTo>
                <a:lnTo>
                  <a:pt x="49809" y="44551"/>
                </a:lnTo>
                <a:lnTo>
                  <a:pt x="145224" y="44551"/>
                </a:lnTo>
                <a:lnTo>
                  <a:pt x="145224" y="31813"/>
                </a:lnTo>
                <a:close/>
              </a:path>
              <a:path w="368300" h="382270">
                <a:moveTo>
                  <a:pt x="145237" y="57264"/>
                </a:moveTo>
                <a:lnTo>
                  <a:pt x="119799" y="57264"/>
                </a:lnTo>
                <a:lnTo>
                  <a:pt x="119799" y="69989"/>
                </a:lnTo>
                <a:lnTo>
                  <a:pt x="145237" y="69989"/>
                </a:lnTo>
                <a:lnTo>
                  <a:pt x="145237" y="57264"/>
                </a:lnTo>
                <a:close/>
              </a:path>
              <a:path w="368300" h="382270">
                <a:moveTo>
                  <a:pt x="266103" y="273570"/>
                </a:moveTo>
                <a:lnTo>
                  <a:pt x="49809" y="273570"/>
                </a:lnTo>
                <a:lnTo>
                  <a:pt x="49809" y="286308"/>
                </a:lnTo>
                <a:lnTo>
                  <a:pt x="266103" y="286308"/>
                </a:lnTo>
                <a:lnTo>
                  <a:pt x="266103" y="273570"/>
                </a:lnTo>
                <a:close/>
              </a:path>
              <a:path w="368300" h="382270">
                <a:moveTo>
                  <a:pt x="266103" y="222669"/>
                </a:moveTo>
                <a:lnTo>
                  <a:pt x="107073" y="222669"/>
                </a:lnTo>
                <a:lnTo>
                  <a:pt x="107073" y="235394"/>
                </a:lnTo>
                <a:lnTo>
                  <a:pt x="266103" y="235394"/>
                </a:lnTo>
                <a:lnTo>
                  <a:pt x="266103" y="222669"/>
                </a:lnTo>
                <a:close/>
              </a:path>
              <a:path w="368300" h="382270">
                <a:moveTo>
                  <a:pt x="266115" y="299021"/>
                </a:moveTo>
                <a:lnTo>
                  <a:pt x="119799" y="299021"/>
                </a:lnTo>
                <a:lnTo>
                  <a:pt x="119799" y="311746"/>
                </a:lnTo>
                <a:lnTo>
                  <a:pt x="266115" y="311746"/>
                </a:lnTo>
                <a:lnTo>
                  <a:pt x="266115" y="299021"/>
                </a:lnTo>
                <a:close/>
              </a:path>
              <a:path w="368300" h="382270">
                <a:moveTo>
                  <a:pt x="266128" y="248119"/>
                </a:moveTo>
                <a:lnTo>
                  <a:pt x="145249" y="248119"/>
                </a:lnTo>
                <a:lnTo>
                  <a:pt x="145249" y="260845"/>
                </a:lnTo>
                <a:lnTo>
                  <a:pt x="266128" y="260845"/>
                </a:lnTo>
                <a:lnTo>
                  <a:pt x="266128" y="248119"/>
                </a:lnTo>
                <a:close/>
              </a:path>
              <a:path w="368300" h="382270">
                <a:moveTo>
                  <a:pt x="367919" y="2857"/>
                </a:moveTo>
                <a:lnTo>
                  <a:pt x="365074" y="0"/>
                </a:lnTo>
                <a:lnTo>
                  <a:pt x="355193" y="0"/>
                </a:lnTo>
                <a:lnTo>
                  <a:pt x="355193" y="12738"/>
                </a:lnTo>
                <a:lnTo>
                  <a:pt x="355193" y="369011"/>
                </a:lnTo>
                <a:lnTo>
                  <a:pt x="329742" y="369011"/>
                </a:lnTo>
                <a:lnTo>
                  <a:pt x="329742" y="12738"/>
                </a:lnTo>
                <a:lnTo>
                  <a:pt x="355193" y="12738"/>
                </a:lnTo>
                <a:lnTo>
                  <a:pt x="355193" y="0"/>
                </a:lnTo>
                <a:lnTo>
                  <a:pt x="317017" y="0"/>
                </a:lnTo>
                <a:lnTo>
                  <a:pt x="317017" y="12738"/>
                </a:lnTo>
                <a:lnTo>
                  <a:pt x="317017" y="369011"/>
                </a:lnTo>
                <a:lnTo>
                  <a:pt x="291566" y="369011"/>
                </a:lnTo>
                <a:lnTo>
                  <a:pt x="291566" y="12738"/>
                </a:lnTo>
                <a:lnTo>
                  <a:pt x="317017" y="12738"/>
                </a:lnTo>
                <a:lnTo>
                  <a:pt x="317017" y="0"/>
                </a:lnTo>
                <a:lnTo>
                  <a:pt x="278853" y="0"/>
                </a:lnTo>
                <a:lnTo>
                  <a:pt x="278853" y="12738"/>
                </a:lnTo>
                <a:lnTo>
                  <a:pt x="278853" y="369011"/>
                </a:lnTo>
                <a:lnTo>
                  <a:pt x="37096" y="369011"/>
                </a:lnTo>
                <a:lnTo>
                  <a:pt x="37096" y="278828"/>
                </a:lnTo>
                <a:lnTo>
                  <a:pt x="37223" y="275120"/>
                </a:lnTo>
                <a:lnTo>
                  <a:pt x="38849" y="274116"/>
                </a:lnTo>
                <a:lnTo>
                  <a:pt x="40284" y="272986"/>
                </a:lnTo>
                <a:lnTo>
                  <a:pt x="41605" y="271703"/>
                </a:lnTo>
                <a:lnTo>
                  <a:pt x="46342" y="266966"/>
                </a:lnTo>
                <a:lnTo>
                  <a:pt x="94970" y="218338"/>
                </a:lnTo>
                <a:lnTo>
                  <a:pt x="94970" y="214299"/>
                </a:lnTo>
                <a:lnTo>
                  <a:pt x="92481" y="211823"/>
                </a:lnTo>
                <a:lnTo>
                  <a:pt x="90627" y="209943"/>
                </a:lnTo>
                <a:lnTo>
                  <a:pt x="98056" y="202514"/>
                </a:lnTo>
                <a:lnTo>
                  <a:pt x="119634" y="209588"/>
                </a:lnTo>
                <a:lnTo>
                  <a:pt x="141478" y="207873"/>
                </a:lnTo>
                <a:lnTo>
                  <a:pt x="152234" y="202514"/>
                </a:lnTo>
                <a:lnTo>
                  <a:pt x="155371" y="200952"/>
                </a:lnTo>
                <a:lnTo>
                  <a:pt x="161112" y="198107"/>
                </a:lnTo>
                <a:lnTo>
                  <a:pt x="161874" y="197218"/>
                </a:lnTo>
                <a:lnTo>
                  <a:pt x="182943" y="160083"/>
                </a:lnTo>
                <a:lnTo>
                  <a:pt x="183413" y="152704"/>
                </a:lnTo>
                <a:lnTo>
                  <a:pt x="183413" y="150571"/>
                </a:lnTo>
                <a:lnTo>
                  <a:pt x="183286" y="148450"/>
                </a:lnTo>
                <a:lnTo>
                  <a:pt x="183045" y="146342"/>
                </a:lnTo>
                <a:lnTo>
                  <a:pt x="263283" y="146342"/>
                </a:lnTo>
                <a:lnTo>
                  <a:pt x="266128" y="143484"/>
                </a:lnTo>
                <a:lnTo>
                  <a:pt x="266128" y="133616"/>
                </a:lnTo>
                <a:lnTo>
                  <a:pt x="266128" y="127254"/>
                </a:lnTo>
                <a:lnTo>
                  <a:pt x="266128" y="38176"/>
                </a:lnTo>
                <a:lnTo>
                  <a:pt x="266128" y="28308"/>
                </a:lnTo>
                <a:lnTo>
                  <a:pt x="263283" y="25450"/>
                </a:lnTo>
                <a:lnTo>
                  <a:pt x="253403" y="25450"/>
                </a:lnTo>
                <a:lnTo>
                  <a:pt x="253403" y="38176"/>
                </a:lnTo>
                <a:lnTo>
                  <a:pt x="253403" y="127254"/>
                </a:lnTo>
                <a:lnTo>
                  <a:pt x="252018" y="117106"/>
                </a:lnTo>
                <a:lnTo>
                  <a:pt x="248081" y="107835"/>
                </a:lnTo>
                <a:lnTo>
                  <a:pt x="243332" y="101803"/>
                </a:lnTo>
                <a:lnTo>
                  <a:pt x="241858" y="99923"/>
                </a:lnTo>
                <a:lnTo>
                  <a:pt x="240677" y="99060"/>
                </a:lnTo>
                <a:lnTo>
                  <a:pt x="240677" y="133616"/>
                </a:lnTo>
                <a:lnTo>
                  <a:pt x="189776" y="133616"/>
                </a:lnTo>
                <a:lnTo>
                  <a:pt x="215226" y="101803"/>
                </a:lnTo>
                <a:lnTo>
                  <a:pt x="225132" y="103809"/>
                </a:lnTo>
                <a:lnTo>
                  <a:pt x="233222" y="109258"/>
                </a:lnTo>
                <a:lnTo>
                  <a:pt x="238671" y="117348"/>
                </a:lnTo>
                <a:lnTo>
                  <a:pt x="240550" y="126644"/>
                </a:lnTo>
                <a:lnTo>
                  <a:pt x="240677" y="133616"/>
                </a:lnTo>
                <a:lnTo>
                  <a:pt x="240677" y="99060"/>
                </a:lnTo>
                <a:lnTo>
                  <a:pt x="233641" y="93827"/>
                </a:lnTo>
                <a:lnTo>
                  <a:pt x="236626" y="89077"/>
                </a:lnTo>
                <a:lnTo>
                  <a:pt x="239026" y="85280"/>
                </a:lnTo>
                <a:lnTo>
                  <a:pt x="240665" y="75666"/>
                </a:lnTo>
                <a:lnTo>
                  <a:pt x="238582" y="66141"/>
                </a:lnTo>
                <a:lnTo>
                  <a:pt x="236829" y="63627"/>
                </a:lnTo>
                <a:lnTo>
                  <a:pt x="232803" y="57848"/>
                </a:lnTo>
                <a:lnTo>
                  <a:pt x="227952" y="54800"/>
                </a:lnTo>
                <a:lnTo>
                  <a:pt x="227952" y="69316"/>
                </a:lnTo>
                <a:lnTo>
                  <a:pt x="227952" y="83375"/>
                </a:lnTo>
                <a:lnTo>
                  <a:pt x="222262" y="89077"/>
                </a:lnTo>
                <a:lnTo>
                  <a:pt x="208203" y="89077"/>
                </a:lnTo>
                <a:lnTo>
                  <a:pt x="202501" y="83375"/>
                </a:lnTo>
                <a:lnTo>
                  <a:pt x="202501" y="69316"/>
                </a:lnTo>
                <a:lnTo>
                  <a:pt x="208203" y="63627"/>
                </a:lnTo>
                <a:lnTo>
                  <a:pt x="222262" y="63627"/>
                </a:lnTo>
                <a:lnTo>
                  <a:pt x="227952" y="69316"/>
                </a:lnTo>
                <a:lnTo>
                  <a:pt x="227952" y="54800"/>
                </a:lnTo>
                <a:lnTo>
                  <a:pt x="224243" y="52451"/>
                </a:lnTo>
                <a:lnTo>
                  <a:pt x="214630" y="50812"/>
                </a:lnTo>
                <a:lnTo>
                  <a:pt x="205105" y="52895"/>
                </a:lnTo>
                <a:lnTo>
                  <a:pt x="196824" y="58674"/>
                </a:lnTo>
                <a:lnTo>
                  <a:pt x="191528" y="66941"/>
                </a:lnTo>
                <a:lnTo>
                  <a:pt x="189877" y="75666"/>
                </a:lnTo>
                <a:lnTo>
                  <a:pt x="189788" y="76352"/>
                </a:lnTo>
                <a:lnTo>
                  <a:pt x="191528" y="85572"/>
                </a:lnTo>
                <a:lnTo>
                  <a:pt x="196824" y="93827"/>
                </a:lnTo>
                <a:lnTo>
                  <a:pt x="188696" y="99822"/>
                </a:lnTo>
                <a:lnTo>
                  <a:pt x="182511" y="107581"/>
                </a:lnTo>
                <a:lnTo>
                  <a:pt x="178536" y="116674"/>
                </a:lnTo>
                <a:lnTo>
                  <a:pt x="177050" y="126644"/>
                </a:lnTo>
                <a:lnTo>
                  <a:pt x="177050" y="110134"/>
                </a:lnTo>
                <a:lnTo>
                  <a:pt x="177050" y="38176"/>
                </a:lnTo>
                <a:lnTo>
                  <a:pt x="253403" y="38176"/>
                </a:lnTo>
                <a:lnTo>
                  <a:pt x="253403" y="25450"/>
                </a:lnTo>
                <a:lnTo>
                  <a:pt x="170700" y="25450"/>
                </a:lnTo>
                <a:lnTo>
                  <a:pt x="170700" y="152704"/>
                </a:lnTo>
                <a:lnTo>
                  <a:pt x="167195" y="170040"/>
                </a:lnTo>
                <a:lnTo>
                  <a:pt x="157645" y="184188"/>
                </a:lnTo>
                <a:lnTo>
                  <a:pt x="143497" y="193725"/>
                </a:lnTo>
                <a:lnTo>
                  <a:pt x="126161" y="197218"/>
                </a:lnTo>
                <a:lnTo>
                  <a:pt x="108813" y="193725"/>
                </a:lnTo>
                <a:lnTo>
                  <a:pt x="105092" y="191211"/>
                </a:lnTo>
                <a:lnTo>
                  <a:pt x="100660" y="188226"/>
                </a:lnTo>
                <a:lnTo>
                  <a:pt x="94665" y="184188"/>
                </a:lnTo>
                <a:lnTo>
                  <a:pt x="87642" y="173786"/>
                </a:lnTo>
                <a:lnTo>
                  <a:pt x="87642" y="194945"/>
                </a:lnTo>
                <a:lnTo>
                  <a:pt x="81622" y="200952"/>
                </a:lnTo>
                <a:lnTo>
                  <a:pt x="80530" y="199859"/>
                </a:lnTo>
                <a:lnTo>
                  <a:pt x="78994" y="198323"/>
                </a:lnTo>
                <a:lnTo>
                  <a:pt x="78994" y="216306"/>
                </a:lnTo>
                <a:lnTo>
                  <a:pt x="31432" y="263880"/>
                </a:lnTo>
                <a:lnTo>
                  <a:pt x="30022" y="264769"/>
                </a:lnTo>
                <a:lnTo>
                  <a:pt x="24206" y="266966"/>
                </a:lnTo>
                <a:lnTo>
                  <a:pt x="19380" y="265938"/>
                </a:lnTo>
                <a:lnTo>
                  <a:pt x="11607" y="258165"/>
                </a:lnTo>
                <a:lnTo>
                  <a:pt x="11607" y="250799"/>
                </a:lnTo>
                <a:lnTo>
                  <a:pt x="55079" y="207314"/>
                </a:lnTo>
                <a:lnTo>
                  <a:pt x="62534" y="199859"/>
                </a:lnTo>
                <a:lnTo>
                  <a:pt x="78994" y="216306"/>
                </a:lnTo>
                <a:lnTo>
                  <a:pt x="78994" y="198323"/>
                </a:lnTo>
                <a:lnTo>
                  <a:pt x="77901" y="197218"/>
                </a:lnTo>
                <a:lnTo>
                  <a:pt x="83921" y="191211"/>
                </a:lnTo>
                <a:lnTo>
                  <a:pt x="85102" y="192506"/>
                </a:lnTo>
                <a:lnTo>
                  <a:pt x="86347" y="193751"/>
                </a:lnTo>
                <a:lnTo>
                  <a:pt x="87642" y="194945"/>
                </a:lnTo>
                <a:lnTo>
                  <a:pt x="87642" y="173786"/>
                </a:lnTo>
                <a:lnTo>
                  <a:pt x="85115" y="170040"/>
                </a:lnTo>
                <a:lnTo>
                  <a:pt x="81622" y="152704"/>
                </a:lnTo>
                <a:lnTo>
                  <a:pt x="85115" y="135369"/>
                </a:lnTo>
                <a:lnTo>
                  <a:pt x="94665" y="121208"/>
                </a:lnTo>
                <a:lnTo>
                  <a:pt x="108813" y="111671"/>
                </a:lnTo>
                <a:lnTo>
                  <a:pt x="126161" y="108165"/>
                </a:lnTo>
                <a:lnTo>
                  <a:pt x="143484" y="111683"/>
                </a:lnTo>
                <a:lnTo>
                  <a:pt x="157632" y="121221"/>
                </a:lnTo>
                <a:lnTo>
                  <a:pt x="167182" y="135382"/>
                </a:lnTo>
                <a:lnTo>
                  <a:pt x="170700" y="152704"/>
                </a:lnTo>
                <a:lnTo>
                  <a:pt x="170700" y="25450"/>
                </a:lnTo>
                <a:lnTo>
                  <a:pt x="167182" y="25450"/>
                </a:lnTo>
                <a:lnTo>
                  <a:pt x="164338" y="28308"/>
                </a:lnTo>
                <a:lnTo>
                  <a:pt x="164338" y="110134"/>
                </a:lnTo>
                <a:lnTo>
                  <a:pt x="160997" y="108165"/>
                </a:lnTo>
                <a:lnTo>
                  <a:pt x="144780" y="98590"/>
                </a:lnTo>
                <a:lnTo>
                  <a:pt x="123088" y="95529"/>
                </a:lnTo>
                <a:lnTo>
                  <a:pt x="101815" y="100825"/>
                </a:lnTo>
                <a:lnTo>
                  <a:pt x="83591" y="114350"/>
                </a:lnTo>
                <a:lnTo>
                  <a:pt x="73799" y="129451"/>
                </a:lnTo>
                <a:lnTo>
                  <a:pt x="69253" y="146342"/>
                </a:lnTo>
                <a:lnTo>
                  <a:pt x="69519" y="152704"/>
                </a:lnTo>
                <a:lnTo>
                  <a:pt x="70027" y="163969"/>
                </a:lnTo>
                <a:lnTo>
                  <a:pt x="76327" y="180797"/>
                </a:lnTo>
                <a:lnTo>
                  <a:pt x="68897" y="188226"/>
                </a:lnTo>
                <a:lnTo>
                  <a:pt x="64554" y="183883"/>
                </a:lnTo>
                <a:lnTo>
                  <a:pt x="60528" y="183883"/>
                </a:lnTo>
                <a:lnTo>
                  <a:pt x="37096" y="207314"/>
                </a:lnTo>
                <a:lnTo>
                  <a:pt x="37096" y="12738"/>
                </a:lnTo>
                <a:lnTo>
                  <a:pt x="278853" y="12738"/>
                </a:lnTo>
                <a:lnTo>
                  <a:pt x="278853" y="0"/>
                </a:lnTo>
                <a:lnTo>
                  <a:pt x="27216" y="0"/>
                </a:lnTo>
                <a:lnTo>
                  <a:pt x="24371" y="2857"/>
                </a:lnTo>
                <a:lnTo>
                  <a:pt x="24371" y="220040"/>
                </a:lnTo>
                <a:lnTo>
                  <a:pt x="7150" y="237261"/>
                </a:lnTo>
                <a:lnTo>
                  <a:pt x="1790" y="245325"/>
                </a:lnTo>
                <a:lnTo>
                  <a:pt x="0" y="254482"/>
                </a:lnTo>
                <a:lnTo>
                  <a:pt x="1778" y="263652"/>
                </a:lnTo>
                <a:lnTo>
                  <a:pt x="7137" y="271716"/>
                </a:lnTo>
                <a:lnTo>
                  <a:pt x="11696" y="276275"/>
                </a:lnTo>
                <a:lnTo>
                  <a:pt x="17907" y="278841"/>
                </a:lnTo>
                <a:lnTo>
                  <a:pt x="24371" y="278841"/>
                </a:lnTo>
                <a:lnTo>
                  <a:pt x="24371" y="378879"/>
                </a:lnTo>
                <a:lnTo>
                  <a:pt x="27216" y="381736"/>
                </a:lnTo>
                <a:lnTo>
                  <a:pt x="365074" y="381736"/>
                </a:lnTo>
                <a:lnTo>
                  <a:pt x="367919" y="378879"/>
                </a:lnTo>
                <a:lnTo>
                  <a:pt x="367919" y="369011"/>
                </a:lnTo>
                <a:lnTo>
                  <a:pt x="367919" y="12738"/>
                </a:lnTo>
                <a:lnTo>
                  <a:pt x="367919" y="2857"/>
                </a:lnTo>
                <a:close/>
              </a:path>
            </a:pathLst>
          </a:custGeom>
          <a:solidFill>
            <a:srgbClr val="1F4D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74" name="Picture 2" descr="https://ds05.infourok.ru/uploads/ex/0bdb/000f88b2-85e2606b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t="55958" r="25972" b="2803"/>
          <a:stretch/>
        </p:blipFill>
        <p:spPr bwMode="auto">
          <a:xfrm>
            <a:off x="3886185" y="4531123"/>
            <a:ext cx="3374942" cy="217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98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1320</Words>
  <Application>Microsoft Office PowerPoint</Application>
  <PresentationFormat>Произвольный</PresentationFormat>
  <Paragraphs>136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Протестная деятельность</vt:lpstr>
      <vt:lpstr>Протест как деструктивный показатель внутриличностного и межличностного конфликтов, выражения своих интересов и потребностей </vt:lpstr>
      <vt:lpstr>СМИ и сеть Интернет  как средства манипуляции подростками</vt:lpstr>
      <vt:lpstr>Психологические механизмы манипуляции, используемые в Интернете (Д.Г. Трунов)</vt:lpstr>
      <vt:lpstr>Понятие и особенности критического мышления</vt:lpstr>
      <vt:lpstr>Основные характеристики критического мышления (Д. Клустер)</vt:lpstr>
      <vt:lpstr>Развитие навыков критического мышления обучающихся на учебных занятиях</vt:lpstr>
      <vt:lpstr>Методы и методики развития критического мышления</vt:lpstr>
      <vt:lpstr>Фишбоун – методический прием развития навыков критического мышления (Д. М. Шакирова)</vt:lpstr>
      <vt:lpstr>ФГБОУ ДПО ИРПО разработаны методические рекомендации  по организации работы по профилактике участия несовершеннолетних в массовых протестных акциях (митингах)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Емельяненко Ирина Андреевна</dc:creator>
  <cp:lastModifiedBy>Елена</cp:lastModifiedBy>
  <cp:revision>15</cp:revision>
  <dcterms:created xsi:type="dcterms:W3CDTF">2021-11-02T09:02:09Z</dcterms:created>
  <dcterms:modified xsi:type="dcterms:W3CDTF">2022-02-09T08:10:20Z</dcterms:modified>
</cp:coreProperties>
</file>