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1" r:id="rId2"/>
    <p:sldId id="298" r:id="rId3"/>
    <p:sldId id="297" r:id="rId4"/>
    <p:sldId id="303" r:id="rId5"/>
    <p:sldId id="305" r:id="rId6"/>
    <p:sldId id="304" r:id="rId7"/>
    <p:sldId id="307" r:id="rId8"/>
    <p:sldId id="30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0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33F7-3DF7-476E-8F83-A5976BD6FB5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0B3D7-6B5E-40B9-AEF3-37FC61973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8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B50C-CB7D-49DA-B977-9CF3D83DC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B50C-CB7D-49DA-B977-9CF3D83DC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1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4B50C-CB7D-49DA-B977-9CF3D83DC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r="27783"/>
          <a:stretch/>
        </p:blipFill>
        <p:spPr>
          <a:xfrm>
            <a:off x="6109855" y="0"/>
            <a:ext cx="60821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0" y="0"/>
            <a:ext cx="6082145" cy="4472056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0" y="4472056"/>
            <a:ext cx="6082145" cy="16719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2C55-2F9C-471C-BD27-3496ED733B50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Aeroxo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BD947B6E-541C-4941-8D3A-C4812E9AEC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4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78785" cy="1325563"/>
          </a:xfrm>
        </p:spPr>
        <p:txBody>
          <a:bodyPr/>
          <a:lstStyle>
            <a:lvl1pPr>
              <a:defRPr b="1">
                <a:solidFill>
                  <a:srgbClr val="F69D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E24E-0C8D-4E11-8FD2-B083DDA76E0A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 Light"/>
              </a:defRPr>
            </a:lvl1pPr>
          </a:lstStyle>
          <a:p>
            <a:r>
              <a:rPr lang="de-CH" dirty="0" err="1"/>
              <a:t>Aeroxo</a:t>
            </a:r>
            <a:r>
              <a:rPr lang="de-CH" dirty="0"/>
              <a:t> </a:t>
            </a:r>
            <a:r>
              <a:rPr lang="de-CH" dirty="0" err="1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 Light"/>
              </a:defRPr>
            </a:lvl1pPr>
          </a:lstStyle>
          <a:p>
            <a:fld id="{BD947B6E-541C-4941-8D3A-C4812E9AEC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mage result for aeroxo Ð»Ð¾Ð³Ð¾ÑÐ¸Ð¿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85" y="230188"/>
            <a:ext cx="1522614" cy="796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67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6D67-A17E-4BEB-A11E-B0C88FE1B319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Aeroxo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7B6E-541C-4941-8D3A-C4812E9AEC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age result for aeroxo Ð»Ð¾Ð³Ð¾ÑÐ¸Ð¿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85" y="230188"/>
            <a:ext cx="1522614" cy="796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45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63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97B4-036D-4F2E-8A7E-626CD886818C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720" y="6356350"/>
            <a:ext cx="8353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Aeroxo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6984" y="6356350"/>
            <a:ext cx="836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47B6E-541C-4941-8D3A-C4812E9AEC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6" descr="Image result for aeroxo Ð»Ð¾Ð³Ð¾ÑÐ¸Ð¿">
            <a:extLst>
              <a:ext uri="{FF2B5EF4-FFF2-40B4-BE49-F238E27FC236}">
                <a16:creationId xmlns="" xmlns:a16="http://schemas.microsoft.com/office/drawing/2014/main" id="{BC43E054-A545-4A49-AF08-4A44ACCD2D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985" y="230188"/>
            <a:ext cx="1522614" cy="796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77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>
          <a:solidFill>
            <a:srgbClr val="F69D3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hyperlink" Target="https://youtu.be/g3Que2Zk5Zo" TargetMode="External"/><Relationship Id="rId3" Type="http://schemas.openxmlformats.org/officeDocument/2006/relationships/image" Target="../media/image8.jp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hyperlink" Target="https://youtu.be/SgoyMAaLaxI" TargetMode="External"/><Relationship Id="rId5" Type="http://schemas.openxmlformats.org/officeDocument/2006/relationships/image" Target="../media/image10.jp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jp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microsoft.com/office/2007/relationships/hdphoto" Target="../media/hdphoto2.wdp"/><Relationship Id="rId27" Type="http://schemas.openxmlformats.org/officeDocument/2006/relationships/hyperlink" Target="https://youtu.be/6yUdoDU0Y7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eroxo?lang=en" TargetMode="External"/><Relationship Id="rId7" Type="http://schemas.openxmlformats.org/officeDocument/2006/relationships/hyperlink" Target="https://www.facebook.com/aerox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https://www.linkedin.com/company/aeroxo" TargetMode="Externa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BC6F4-1AA2-4471-A529-5E421D663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Молодые кадры</a:t>
            </a:r>
            <a:br>
              <a:rPr lang="ru-RU" dirty="0" smtClean="0"/>
            </a:br>
            <a:r>
              <a:rPr lang="ru-RU" sz="3600" dirty="0" smtClean="0"/>
              <a:t>Текущий опыт и перспективы взаимодействия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A43B68-0990-4D1D-BB27-20DD8C84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Aeroxo</a:t>
            </a:r>
            <a:r>
              <a:rPr lang="en-US" dirty="0"/>
              <a:t> Confidential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08DE874-F94D-429D-8B77-10982F77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7B6E-541C-4941-8D3A-C4812E9AEC7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Image result for aeroxo Ð»Ð¾Ð³Ð¾ÑÐ¸Ð¿">
            <a:extLst>
              <a:ext uri="{FF2B5EF4-FFF2-40B4-BE49-F238E27FC236}">
                <a16:creationId xmlns="" xmlns:a16="http://schemas.microsoft.com/office/drawing/2014/main" id="{5063A07C-8DEB-45BC-BB91-938839D69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98" y="230188"/>
            <a:ext cx="1522614" cy="79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Oleg\Downloads\im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12" y="289457"/>
            <a:ext cx="2213007" cy="5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Беспилотные конвертопланы ЭРА доступны к продаже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Aeroxo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7B6E-541C-4941-8D3A-C4812E9AEC7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10" y="1112031"/>
            <a:ext cx="4320000" cy="28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40" y="3957367"/>
            <a:ext cx="4320000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8443"/>
            <a:ext cx="4320000" cy="28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1" y="1112031"/>
            <a:ext cx="4320000" cy="2880000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="" xmlns:a16="http://schemas.microsoft.com/office/drawing/2014/main" id="{E566111F-872B-45F9-B9BB-DD8AE356AC66}"/>
              </a:ext>
            </a:extLst>
          </p:cNvPr>
          <p:cNvSpPr>
            <a:spLocks noGrp="1"/>
          </p:cNvSpPr>
          <p:nvPr/>
        </p:nvSpPr>
        <p:spPr>
          <a:xfrm>
            <a:off x="2187679" y="3600495"/>
            <a:ext cx="2088000" cy="449054"/>
          </a:xfrm>
          <a:prstGeom prst="rect">
            <a:avLst/>
          </a:prstGeom>
          <a:solidFill>
            <a:srgbClr val="F69D3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lv-LV" sz="2000" b="1" dirty="0">
                <a:solidFill>
                  <a:schemeClr val="bg1"/>
                </a:solidFill>
                <a:latin typeface="+mj-lt"/>
              </a:rPr>
              <a:t>ERA</a:t>
            </a:r>
            <a:r>
              <a:rPr lang="de-CH" sz="20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lv-LV" sz="2000" b="1" dirty="0">
                <a:solidFill>
                  <a:schemeClr val="bg1"/>
                </a:solidFill>
                <a:latin typeface="+mj-lt"/>
              </a:rPr>
              <a:t>54</a:t>
            </a:r>
            <a:r>
              <a:rPr lang="de-CH" sz="2000" b="1" dirty="0">
                <a:solidFill>
                  <a:schemeClr val="bg1"/>
                </a:solidFill>
                <a:latin typeface="+mj-lt"/>
              </a:rPr>
              <a:t>A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DF6D61A2-0246-4529-8F24-49EAB78506BA}"/>
              </a:ext>
            </a:extLst>
          </p:cNvPr>
          <p:cNvSpPr>
            <a:spLocks noGrp="1"/>
          </p:cNvSpPr>
          <p:nvPr/>
        </p:nvSpPr>
        <p:spPr>
          <a:xfrm>
            <a:off x="8610600" y="3600495"/>
            <a:ext cx="2088000" cy="44905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ERA-54D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E566111F-872B-45F9-B9BB-DD8AE356AC66}"/>
              </a:ext>
            </a:extLst>
          </p:cNvPr>
          <p:cNvSpPr>
            <a:spLocks noGrp="1"/>
          </p:cNvSpPr>
          <p:nvPr/>
        </p:nvSpPr>
        <p:spPr>
          <a:xfrm>
            <a:off x="8610600" y="6075041"/>
            <a:ext cx="2088000" cy="44905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ERA-54K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="" xmlns:a16="http://schemas.microsoft.com/office/drawing/2014/main" id="{DF6D61A2-0246-4529-8F24-49EAB78506BA}"/>
              </a:ext>
            </a:extLst>
          </p:cNvPr>
          <p:cNvSpPr>
            <a:spLocks noGrp="1"/>
          </p:cNvSpPr>
          <p:nvPr/>
        </p:nvSpPr>
        <p:spPr>
          <a:xfrm>
            <a:off x="2187679" y="6075041"/>
            <a:ext cx="2088000" cy="449054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ERA-54T</a:t>
            </a:r>
          </a:p>
        </p:txBody>
      </p:sp>
    </p:spTree>
    <p:extLst>
      <p:ext uri="{BB962C8B-B14F-4D97-AF65-F5344CB8AC3E}">
        <p14:creationId xmlns:p14="http://schemas.microsoft.com/office/powerpoint/2010/main" val="209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Aeroxo – </a:t>
            </a:r>
            <a:r>
              <a:rPr lang="ru-RU" dirty="0"/>
              <a:t>Авиабайк ЭРА</a:t>
            </a:r>
            <a:r>
              <a:rPr lang="de-CH" dirty="0"/>
              <a:t>-350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Aeroxo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7B6E-541C-4941-8D3A-C4812E9AEC73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14" y="1440000"/>
            <a:ext cx="36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00" y="1440000"/>
            <a:ext cx="3283200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0" y="1440000"/>
            <a:ext cx="36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В конкурсе разработчиков персональных летательных средств GoFly ...">
            <a:extLst>
              <a:ext uri="{FF2B5EF4-FFF2-40B4-BE49-F238E27FC236}">
                <a16:creationId xmlns="" xmlns:a16="http://schemas.microsoft.com/office/drawing/2014/main" id="{F0D1E892-3D14-4532-ACB5-AD62C062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69" y="4416927"/>
            <a:ext cx="1381098" cy="5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t's official - ZEVA is a GoFly Phase-2 Contender! | ZEVA AERO">
            <a:extLst>
              <a:ext uri="{FF2B5EF4-FFF2-40B4-BE49-F238E27FC236}">
                <a16:creationId xmlns="" xmlns:a16="http://schemas.microsoft.com/office/drawing/2014/main" id="{3499EDD6-4AEC-45AE-A57F-F374433DFAC4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35" y="437824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B6127B8-50DD-4234-ADBC-1656310762B0}"/>
              </a:ext>
            </a:extLst>
          </p:cNvPr>
          <p:cNvGrpSpPr/>
          <p:nvPr/>
        </p:nvGrpSpPr>
        <p:grpSpPr>
          <a:xfrm>
            <a:off x="5691268" y="4384651"/>
            <a:ext cx="720000" cy="720000"/>
            <a:chOff x="6096000" y="4543060"/>
            <a:chExt cx="1573847" cy="1574787"/>
          </a:xfrm>
        </p:grpSpPr>
        <p:sp>
          <p:nvSpPr>
            <p:cNvPr id="12" name="object 45">
              <a:extLst>
                <a:ext uri="{FF2B5EF4-FFF2-40B4-BE49-F238E27FC236}">
                  <a16:creationId xmlns="" xmlns:a16="http://schemas.microsoft.com/office/drawing/2014/main" id="{DBABDB4D-6B2B-47F6-96A8-B0997FE01F30}"/>
                </a:ext>
              </a:extLst>
            </p:cNvPr>
            <p:cNvSpPr/>
            <p:nvPr/>
          </p:nvSpPr>
          <p:spPr>
            <a:xfrm>
              <a:off x="6096000" y="4543060"/>
              <a:ext cx="1573847" cy="15747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6">
              <a:extLst>
                <a:ext uri="{FF2B5EF4-FFF2-40B4-BE49-F238E27FC236}">
                  <a16:creationId xmlns="" xmlns:a16="http://schemas.microsoft.com/office/drawing/2014/main" id="{FFE235A1-B9F5-4203-AFD6-2AB89701B91B}"/>
                </a:ext>
              </a:extLst>
            </p:cNvPr>
            <p:cNvSpPr/>
            <p:nvPr/>
          </p:nvSpPr>
          <p:spPr>
            <a:xfrm>
              <a:off x="6480214" y="5273409"/>
              <a:ext cx="105884" cy="10585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7">
              <a:extLst>
                <a:ext uri="{FF2B5EF4-FFF2-40B4-BE49-F238E27FC236}">
                  <a16:creationId xmlns="" xmlns:a16="http://schemas.microsoft.com/office/drawing/2014/main" id="{A02A0AD4-5B2B-4DBD-A5A8-81A34870D9E9}"/>
                </a:ext>
              </a:extLst>
            </p:cNvPr>
            <p:cNvSpPr/>
            <p:nvPr/>
          </p:nvSpPr>
          <p:spPr>
            <a:xfrm>
              <a:off x="6611620" y="5335495"/>
              <a:ext cx="19685" cy="43180"/>
            </a:xfrm>
            <a:custGeom>
              <a:avLst/>
              <a:gdLst/>
              <a:ahLst/>
              <a:cxnLst/>
              <a:rect l="l" t="t" r="r" b="b"/>
              <a:pathLst>
                <a:path w="19684" h="43179">
                  <a:moveTo>
                    <a:pt x="0" y="43180"/>
                  </a:moveTo>
                  <a:lnTo>
                    <a:pt x="19443" y="43180"/>
                  </a:lnTo>
                  <a:lnTo>
                    <a:pt x="19443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8">
              <a:extLst>
                <a:ext uri="{FF2B5EF4-FFF2-40B4-BE49-F238E27FC236}">
                  <a16:creationId xmlns="" xmlns:a16="http://schemas.microsoft.com/office/drawing/2014/main" id="{D7ABEA91-51AC-48C8-A4CF-C85F98F64C9B}"/>
                </a:ext>
              </a:extLst>
            </p:cNvPr>
            <p:cNvSpPr/>
            <p:nvPr/>
          </p:nvSpPr>
          <p:spPr>
            <a:xfrm>
              <a:off x="6611620" y="5325970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369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9">
              <a:extLst>
                <a:ext uri="{FF2B5EF4-FFF2-40B4-BE49-F238E27FC236}">
                  <a16:creationId xmlns="" xmlns:a16="http://schemas.microsoft.com/office/drawing/2014/main" id="{2C8C0D34-BB77-47F2-8C8F-DD7BF0D3DDAB}"/>
                </a:ext>
              </a:extLst>
            </p:cNvPr>
            <p:cNvSpPr/>
            <p:nvPr/>
          </p:nvSpPr>
          <p:spPr>
            <a:xfrm>
              <a:off x="6611620" y="5273264"/>
              <a:ext cx="19685" cy="43180"/>
            </a:xfrm>
            <a:custGeom>
              <a:avLst/>
              <a:gdLst/>
              <a:ahLst/>
              <a:cxnLst/>
              <a:rect l="l" t="t" r="r" b="b"/>
              <a:pathLst>
                <a:path w="19684" h="43179">
                  <a:moveTo>
                    <a:pt x="0" y="43180"/>
                  </a:moveTo>
                  <a:lnTo>
                    <a:pt x="19443" y="43180"/>
                  </a:lnTo>
                  <a:lnTo>
                    <a:pt x="19443" y="0"/>
                  </a:lnTo>
                  <a:lnTo>
                    <a:pt x="0" y="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0">
              <a:extLst>
                <a:ext uri="{FF2B5EF4-FFF2-40B4-BE49-F238E27FC236}">
                  <a16:creationId xmlns="" xmlns:a16="http://schemas.microsoft.com/office/drawing/2014/main" id="{1410B8CC-1BB2-47C9-B18E-645B28626A2C}"/>
                </a:ext>
              </a:extLst>
            </p:cNvPr>
            <p:cNvSpPr/>
            <p:nvPr/>
          </p:nvSpPr>
          <p:spPr>
            <a:xfrm>
              <a:off x="6700545" y="5335989"/>
              <a:ext cx="19685" cy="43815"/>
            </a:xfrm>
            <a:custGeom>
              <a:avLst/>
              <a:gdLst/>
              <a:ahLst/>
              <a:cxnLst/>
              <a:rect l="l" t="t" r="r" b="b"/>
              <a:pathLst>
                <a:path w="19684" h="43815">
                  <a:moveTo>
                    <a:pt x="19443" y="0"/>
                  </a:moveTo>
                  <a:lnTo>
                    <a:pt x="0" y="0"/>
                  </a:lnTo>
                  <a:lnTo>
                    <a:pt x="0" y="43268"/>
                  </a:lnTo>
                  <a:lnTo>
                    <a:pt x="19443" y="43268"/>
                  </a:lnTo>
                  <a:lnTo>
                    <a:pt x="19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1">
              <a:extLst>
                <a:ext uri="{FF2B5EF4-FFF2-40B4-BE49-F238E27FC236}">
                  <a16:creationId xmlns="" xmlns:a16="http://schemas.microsoft.com/office/drawing/2014/main" id="{4B7D2FF1-09F9-442D-8DC4-137FC4E0A1EA}"/>
                </a:ext>
              </a:extLst>
            </p:cNvPr>
            <p:cNvSpPr/>
            <p:nvPr/>
          </p:nvSpPr>
          <p:spPr>
            <a:xfrm>
              <a:off x="6700545" y="5273264"/>
              <a:ext cx="19685" cy="43815"/>
            </a:xfrm>
            <a:custGeom>
              <a:avLst/>
              <a:gdLst/>
              <a:ahLst/>
              <a:cxnLst/>
              <a:rect l="l" t="t" r="r" b="b"/>
              <a:pathLst>
                <a:path w="19684" h="43815">
                  <a:moveTo>
                    <a:pt x="19443" y="0"/>
                  </a:moveTo>
                  <a:lnTo>
                    <a:pt x="0" y="0"/>
                  </a:lnTo>
                  <a:lnTo>
                    <a:pt x="0" y="43268"/>
                  </a:lnTo>
                  <a:lnTo>
                    <a:pt x="19443" y="43268"/>
                  </a:lnTo>
                  <a:lnTo>
                    <a:pt x="19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2">
              <a:extLst>
                <a:ext uri="{FF2B5EF4-FFF2-40B4-BE49-F238E27FC236}">
                  <a16:creationId xmlns="" xmlns:a16="http://schemas.microsoft.com/office/drawing/2014/main" id="{2672E57D-CFA1-47FC-ACCF-954BA08AD48C}"/>
                </a:ext>
              </a:extLst>
            </p:cNvPr>
            <p:cNvSpPr/>
            <p:nvPr/>
          </p:nvSpPr>
          <p:spPr>
            <a:xfrm>
              <a:off x="6751881" y="5273264"/>
              <a:ext cx="106006" cy="10599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3">
              <a:extLst>
                <a:ext uri="{FF2B5EF4-FFF2-40B4-BE49-F238E27FC236}">
                  <a16:creationId xmlns="" xmlns:a16="http://schemas.microsoft.com/office/drawing/2014/main" id="{381E9F80-5DBE-46AB-AB21-ED63E03C7C32}"/>
                </a:ext>
              </a:extLst>
            </p:cNvPr>
            <p:cNvSpPr/>
            <p:nvPr/>
          </p:nvSpPr>
          <p:spPr>
            <a:xfrm>
              <a:off x="6888730" y="5273262"/>
              <a:ext cx="106019" cy="10600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4">
              <a:extLst>
                <a:ext uri="{FF2B5EF4-FFF2-40B4-BE49-F238E27FC236}">
                  <a16:creationId xmlns="" xmlns:a16="http://schemas.microsoft.com/office/drawing/2014/main" id="{62A81FF0-AC23-4255-89BC-9D7FBD3844DE}"/>
                </a:ext>
              </a:extLst>
            </p:cNvPr>
            <p:cNvSpPr/>
            <p:nvPr/>
          </p:nvSpPr>
          <p:spPr>
            <a:xfrm>
              <a:off x="7025593" y="5369523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47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5">
              <a:extLst>
                <a:ext uri="{FF2B5EF4-FFF2-40B4-BE49-F238E27FC236}">
                  <a16:creationId xmlns="" xmlns:a16="http://schemas.microsoft.com/office/drawing/2014/main" id="{76F5AADE-6ABD-4710-9985-A1781AC087C7}"/>
                </a:ext>
              </a:extLst>
            </p:cNvPr>
            <p:cNvSpPr/>
            <p:nvPr/>
          </p:nvSpPr>
          <p:spPr>
            <a:xfrm>
              <a:off x="7025593" y="5335867"/>
              <a:ext cx="19685" cy="24130"/>
            </a:xfrm>
            <a:custGeom>
              <a:avLst/>
              <a:gdLst/>
              <a:ahLst/>
              <a:cxnLst/>
              <a:rect l="l" t="t" r="r" b="b"/>
              <a:pathLst>
                <a:path w="19685" h="24129">
                  <a:moveTo>
                    <a:pt x="0" y="24130"/>
                  </a:moveTo>
                  <a:lnTo>
                    <a:pt x="19583" y="24130"/>
                  </a:lnTo>
                  <a:lnTo>
                    <a:pt x="19583" y="0"/>
                  </a:lnTo>
                  <a:lnTo>
                    <a:pt x="0" y="0"/>
                  </a:lnTo>
                  <a:lnTo>
                    <a:pt x="0" y="241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56">
              <a:extLst>
                <a:ext uri="{FF2B5EF4-FFF2-40B4-BE49-F238E27FC236}">
                  <a16:creationId xmlns="" xmlns:a16="http://schemas.microsoft.com/office/drawing/2014/main" id="{69BAA5C7-6A76-44BA-AE5B-41873B65BF1F}"/>
                </a:ext>
              </a:extLst>
            </p:cNvPr>
            <p:cNvSpPr/>
            <p:nvPr/>
          </p:nvSpPr>
          <p:spPr>
            <a:xfrm>
              <a:off x="7025593" y="5316817"/>
              <a:ext cx="82550" cy="19050"/>
            </a:xfrm>
            <a:custGeom>
              <a:avLst/>
              <a:gdLst/>
              <a:ahLst/>
              <a:cxnLst/>
              <a:rect l="l" t="t" r="r" b="b"/>
              <a:pathLst>
                <a:path w="82550" h="19050">
                  <a:moveTo>
                    <a:pt x="0" y="19050"/>
                  </a:moveTo>
                  <a:lnTo>
                    <a:pt x="82308" y="19050"/>
                  </a:lnTo>
                  <a:lnTo>
                    <a:pt x="82308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7">
              <a:extLst>
                <a:ext uri="{FF2B5EF4-FFF2-40B4-BE49-F238E27FC236}">
                  <a16:creationId xmlns="" xmlns:a16="http://schemas.microsoft.com/office/drawing/2014/main" id="{FDA08CC6-ECEB-4BD0-B82B-D88B21327551}"/>
                </a:ext>
              </a:extLst>
            </p:cNvPr>
            <p:cNvSpPr/>
            <p:nvPr/>
          </p:nvSpPr>
          <p:spPr>
            <a:xfrm>
              <a:off x="7025593" y="5292688"/>
              <a:ext cx="19685" cy="24130"/>
            </a:xfrm>
            <a:custGeom>
              <a:avLst/>
              <a:gdLst/>
              <a:ahLst/>
              <a:cxnLst/>
              <a:rect l="l" t="t" r="r" b="b"/>
              <a:pathLst>
                <a:path w="19685" h="24129">
                  <a:moveTo>
                    <a:pt x="0" y="24130"/>
                  </a:moveTo>
                  <a:lnTo>
                    <a:pt x="19583" y="24130"/>
                  </a:lnTo>
                  <a:lnTo>
                    <a:pt x="19583" y="0"/>
                  </a:lnTo>
                  <a:lnTo>
                    <a:pt x="0" y="0"/>
                  </a:lnTo>
                  <a:lnTo>
                    <a:pt x="0" y="241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58">
              <a:extLst>
                <a:ext uri="{FF2B5EF4-FFF2-40B4-BE49-F238E27FC236}">
                  <a16:creationId xmlns="" xmlns:a16="http://schemas.microsoft.com/office/drawing/2014/main" id="{666659E3-7C40-4F19-9EEF-44579A23FFF8}"/>
                </a:ext>
              </a:extLst>
            </p:cNvPr>
            <p:cNvSpPr/>
            <p:nvPr/>
          </p:nvSpPr>
          <p:spPr>
            <a:xfrm>
              <a:off x="7025593" y="5283163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89">
                  <a:moveTo>
                    <a:pt x="0" y="0"/>
                  </a:moveTo>
                  <a:lnTo>
                    <a:pt x="9747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9">
              <a:extLst>
                <a:ext uri="{FF2B5EF4-FFF2-40B4-BE49-F238E27FC236}">
                  <a16:creationId xmlns="" xmlns:a16="http://schemas.microsoft.com/office/drawing/2014/main" id="{EA407B2F-46ED-4DF8-8368-586AF48E1D7E}"/>
                </a:ext>
              </a:extLst>
            </p:cNvPr>
            <p:cNvSpPr/>
            <p:nvPr/>
          </p:nvSpPr>
          <p:spPr>
            <a:xfrm>
              <a:off x="7204896" y="5273264"/>
              <a:ext cx="53340" cy="106045"/>
            </a:xfrm>
            <a:custGeom>
              <a:avLst/>
              <a:gdLst/>
              <a:ahLst/>
              <a:cxnLst/>
              <a:rect l="l" t="t" r="r" b="b"/>
              <a:pathLst>
                <a:path w="53339" h="106045">
                  <a:moveTo>
                    <a:pt x="53301" y="28130"/>
                  </a:moveTo>
                  <a:lnTo>
                    <a:pt x="33997" y="28130"/>
                  </a:lnTo>
                  <a:lnTo>
                    <a:pt x="33997" y="105994"/>
                  </a:lnTo>
                  <a:lnTo>
                    <a:pt x="53301" y="105994"/>
                  </a:lnTo>
                  <a:lnTo>
                    <a:pt x="53301" y="28130"/>
                  </a:lnTo>
                  <a:close/>
                </a:path>
                <a:path w="53339" h="106045">
                  <a:moveTo>
                    <a:pt x="53301" y="0"/>
                  </a:moveTo>
                  <a:lnTo>
                    <a:pt x="31953" y="0"/>
                  </a:lnTo>
                  <a:lnTo>
                    <a:pt x="0" y="38125"/>
                  </a:lnTo>
                  <a:lnTo>
                    <a:pt x="25463" y="38125"/>
                  </a:lnTo>
                  <a:lnTo>
                    <a:pt x="28117" y="34886"/>
                  </a:lnTo>
                  <a:lnTo>
                    <a:pt x="31051" y="31648"/>
                  </a:lnTo>
                  <a:lnTo>
                    <a:pt x="33997" y="28130"/>
                  </a:lnTo>
                  <a:lnTo>
                    <a:pt x="53301" y="28130"/>
                  </a:lnTo>
                  <a:lnTo>
                    <a:pt x="53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0">
              <a:extLst>
                <a:ext uri="{FF2B5EF4-FFF2-40B4-BE49-F238E27FC236}">
                  <a16:creationId xmlns="" xmlns:a16="http://schemas.microsoft.com/office/drawing/2014/main" id="{9FFF00F8-A193-459C-805C-07FFA6AB3FBE}"/>
                </a:ext>
              </a:extLst>
            </p:cNvPr>
            <p:cNvSpPr/>
            <p:nvPr/>
          </p:nvSpPr>
          <p:spPr>
            <a:xfrm>
              <a:off x="6652788" y="5088178"/>
              <a:ext cx="79502" cy="795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1">
              <a:extLst>
                <a:ext uri="{FF2B5EF4-FFF2-40B4-BE49-F238E27FC236}">
                  <a16:creationId xmlns="" xmlns:a16="http://schemas.microsoft.com/office/drawing/2014/main" id="{9FD834A6-9C15-4A76-97CD-7FF1448DD397}"/>
                </a:ext>
              </a:extLst>
            </p:cNvPr>
            <p:cNvSpPr/>
            <p:nvPr/>
          </p:nvSpPr>
          <p:spPr>
            <a:xfrm>
              <a:off x="6755304" y="5088172"/>
              <a:ext cx="79527" cy="795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2">
              <a:extLst>
                <a:ext uri="{FF2B5EF4-FFF2-40B4-BE49-F238E27FC236}">
                  <a16:creationId xmlns="" xmlns:a16="http://schemas.microsoft.com/office/drawing/2014/main" id="{A984625F-6395-440D-B0F4-25794D87FA35}"/>
                </a:ext>
              </a:extLst>
            </p:cNvPr>
            <p:cNvSpPr/>
            <p:nvPr/>
          </p:nvSpPr>
          <p:spPr>
            <a:xfrm>
              <a:off x="6858289" y="5088066"/>
              <a:ext cx="253643" cy="7963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63">
              <a:extLst>
                <a:ext uri="{FF2B5EF4-FFF2-40B4-BE49-F238E27FC236}">
                  <a16:creationId xmlns="" xmlns:a16="http://schemas.microsoft.com/office/drawing/2014/main" id="{148B93A8-D737-421F-93A7-35F6DC56442D}"/>
                </a:ext>
              </a:extLst>
            </p:cNvPr>
            <p:cNvSpPr/>
            <p:nvPr/>
          </p:nvSpPr>
          <p:spPr>
            <a:xfrm>
              <a:off x="6597919" y="5484810"/>
              <a:ext cx="122034" cy="7950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4">
              <a:extLst>
                <a:ext uri="{FF2B5EF4-FFF2-40B4-BE49-F238E27FC236}">
                  <a16:creationId xmlns="" xmlns:a16="http://schemas.microsoft.com/office/drawing/2014/main" id="{6633D2B7-A367-4698-BF1A-F1586D5D000C}"/>
                </a:ext>
              </a:extLst>
            </p:cNvPr>
            <p:cNvSpPr/>
            <p:nvPr/>
          </p:nvSpPr>
          <p:spPr>
            <a:xfrm>
              <a:off x="6741655" y="5484816"/>
              <a:ext cx="14604" cy="80010"/>
            </a:xfrm>
            <a:custGeom>
              <a:avLst/>
              <a:gdLst/>
              <a:ahLst/>
              <a:cxnLst/>
              <a:rect l="l" t="t" r="r" b="b"/>
              <a:pathLst>
                <a:path w="14605" h="80009">
                  <a:moveTo>
                    <a:pt x="0" y="0"/>
                  </a:moveTo>
                  <a:lnTo>
                    <a:pt x="14579" y="0"/>
                  </a:lnTo>
                  <a:lnTo>
                    <a:pt x="14579" y="79501"/>
                  </a:lnTo>
                  <a:lnTo>
                    <a:pt x="0" y="79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65">
              <a:extLst>
                <a:ext uri="{FF2B5EF4-FFF2-40B4-BE49-F238E27FC236}">
                  <a16:creationId xmlns="" xmlns:a16="http://schemas.microsoft.com/office/drawing/2014/main" id="{953F4AFD-EA1A-4847-806F-CFD749ABBA56}"/>
                </a:ext>
              </a:extLst>
            </p:cNvPr>
            <p:cNvSpPr/>
            <p:nvPr/>
          </p:nvSpPr>
          <p:spPr>
            <a:xfrm>
              <a:off x="6776908" y="5484810"/>
              <a:ext cx="79514" cy="795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6">
              <a:extLst>
                <a:ext uri="{FF2B5EF4-FFF2-40B4-BE49-F238E27FC236}">
                  <a16:creationId xmlns="" xmlns:a16="http://schemas.microsoft.com/office/drawing/2014/main" id="{1F2DF93C-30AD-4D75-B803-FC242A2F9FCC}"/>
                </a:ext>
              </a:extLst>
            </p:cNvPr>
            <p:cNvSpPr/>
            <p:nvPr/>
          </p:nvSpPr>
          <p:spPr>
            <a:xfrm>
              <a:off x="6879884" y="5484810"/>
              <a:ext cx="79514" cy="7950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7">
              <a:extLst>
                <a:ext uri="{FF2B5EF4-FFF2-40B4-BE49-F238E27FC236}">
                  <a16:creationId xmlns="" xmlns:a16="http://schemas.microsoft.com/office/drawing/2014/main" id="{10CD2DC2-AB43-47A4-917B-4D2CCB067393}"/>
                </a:ext>
              </a:extLst>
            </p:cNvPr>
            <p:cNvSpPr/>
            <p:nvPr/>
          </p:nvSpPr>
          <p:spPr>
            <a:xfrm>
              <a:off x="6983100" y="5484812"/>
              <a:ext cx="73101" cy="7950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68">
              <a:extLst>
                <a:ext uri="{FF2B5EF4-FFF2-40B4-BE49-F238E27FC236}">
                  <a16:creationId xmlns="" xmlns:a16="http://schemas.microsoft.com/office/drawing/2014/main" id="{B0133B6B-1F8F-420A-9E0A-B87AEBD35522}"/>
                </a:ext>
              </a:extLst>
            </p:cNvPr>
            <p:cNvSpPr/>
            <p:nvPr/>
          </p:nvSpPr>
          <p:spPr>
            <a:xfrm>
              <a:off x="7078453" y="5484925"/>
              <a:ext cx="79501" cy="7938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9">
              <a:extLst>
                <a:ext uri="{FF2B5EF4-FFF2-40B4-BE49-F238E27FC236}">
                  <a16:creationId xmlns="" xmlns:a16="http://schemas.microsoft.com/office/drawing/2014/main" id="{848292D4-8DC6-4B70-8C20-B7BD700473AA}"/>
                </a:ext>
              </a:extLst>
            </p:cNvPr>
            <p:cNvSpPr/>
            <p:nvPr/>
          </p:nvSpPr>
          <p:spPr>
            <a:xfrm>
              <a:off x="6229854" y="4676918"/>
              <a:ext cx="1309370" cy="1309370"/>
            </a:xfrm>
            <a:custGeom>
              <a:avLst/>
              <a:gdLst/>
              <a:ahLst/>
              <a:cxnLst/>
              <a:rect l="l" t="t" r="r" b="b"/>
              <a:pathLst>
                <a:path w="1309370" h="1309370">
                  <a:moveTo>
                    <a:pt x="654545" y="0"/>
                  </a:moveTo>
                  <a:lnTo>
                    <a:pt x="605767" y="1798"/>
                  </a:lnTo>
                  <a:lnTo>
                    <a:pt x="557950" y="7109"/>
                  </a:lnTo>
                  <a:lnTo>
                    <a:pt x="511223" y="15805"/>
                  </a:lnTo>
                  <a:lnTo>
                    <a:pt x="465713" y="27759"/>
                  </a:lnTo>
                  <a:lnTo>
                    <a:pt x="421547" y="42842"/>
                  </a:lnTo>
                  <a:lnTo>
                    <a:pt x="378853" y="60928"/>
                  </a:lnTo>
                  <a:lnTo>
                    <a:pt x="337759" y="81888"/>
                  </a:lnTo>
                  <a:lnTo>
                    <a:pt x="298392" y="105596"/>
                  </a:lnTo>
                  <a:lnTo>
                    <a:pt x="260879" y="131923"/>
                  </a:lnTo>
                  <a:lnTo>
                    <a:pt x="225348" y="160743"/>
                  </a:lnTo>
                  <a:lnTo>
                    <a:pt x="191927" y="191927"/>
                  </a:lnTo>
                  <a:lnTo>
                    <a:pt x="160743" y="225348"/>
                  </a:lnTo>
                  <a:lnTo>
                    <a:pt x="131923" y="260879"/>
                  </a:lnTo>
                  <a:lnTo>
                    <a:pt x="105596" y="298392"/>
                  </a:lnTo>
                  <a:lnTo>
                    <a:pt x="81888" y="337759"/>
                  </a:lnTo>
                  <a:lnTo>
                    <a:pt x="60928" y="378853"/>
                  </a:lnTo>
                  <a:lnTo>
                    <a:pt x="42842" y="421547"/>
                  </a:lnTo>
                  <a:lnTo>
                    <a:pt x="27759" y="465713"/>
                  </a:lnTo>
                  <a:lnTo>
                    <a:pt x="15805" y="511223"/>
                  </a:lnTo>
                  <a:lnTo>
                    <a:pt x="7109" y="557950"/>
                  </a:lnTo>
                  <a:lnTo>
                    <a:pt x="1798" y="605767"/>
                  </a:lnTo>
                  <a:lnTo>
                    <a:pt x="0" y="654545"/>
                  </a:lnTo>
                  <a:lnTo>
                    <a:pt x="1798" y="703323"/>
                  </a:lnTo>
                  <a:lnTo>
                    <a:pt x="7109" y="751139"/>
                  </a:lnTo>
                  <a:lnTo>
                    <a:pt x="15805" y="797866"/>
                  </a:lnTo>
                  <a:lnTo>
                    <a:pt x="27759" y="843377"/>
                  </a:lnTo>
                  <a:lnTo>
                    <a:pt x="42842" y="887542"/>
                  </a:lnTo>
                  <a:lnTo>
                    <a:pt x="60928" y="930236"/>
                  </a:lnTo>
                  <a:lnTo>
                    <a:pt x="81888" y="971331"/>
                  </a:lnTo>
                  <a:lnTo>
                    <a:pt x="105596" y="1010698"/>
                  </a:lnTo>
                  <a:lnTo>
                    <a:pt x="131923" y="1048211"/>
                  </a:lnTo>
                  <a:lnTo>
                    <a:pt x="160743" y="1083742"/>
                  </a:lnTo>
                  <a:lnTo>
                    <a:pt x="191927" y="1117163"/>
                  </a:lnTo>
                  <a:lnTo>
                    <a:pt x="225348" y="1148347"/>
                  </a:lnTo>
                  <a:lnTo>
                    <a:pt x="260879" y="1177167"/>
                  </a:lnTo>
                  <a:lnTo>
                    <a:pt x="298392" y="1203494"/>
                  </a:lnTo>
                  <a:lnTo>
                    <a:pt x="337759" y="1227201"/>
                  </a:lnTo>
                  <a:lnTo>
                    <a:pt x="378853" y="1248162"/>
                  </a:lnTo>
                  <a:lnTo>
                    <a:pt x="421547" y="1266247"/>
                  </a:lnTo>
                  <a:lnTo>
                    <a:pt x="465713" y="1281331"/>
                  </a:lnTo>
                  <a:lnTo>
                    <a:pt x="511223" y="1293284"/>
                  </a:lnTo>
                  <a:lnTo>
                    <a:pt x="557950" y="1301980"/>
                  </a:lnTo>
                  <a:lnTo>
                    <a:pt x="605767" y="1307291"/>
                  </a:lnTo>
                  <a:lnTo>
                    <a:pt x="654545" y="1309090"/>
                  </a:lnTo>
                  <a:lnTo>
                    <a:pt x="703323" y="1307291"/>
                  </a:lnTo>
                  <a:lnTo>
                    <a:pt x="751139" y="1301980"/>
                  </a:lnTo>
                  <a:lnTo>
                    <a:pt x="797866" y="1293284"/>
                  </a:lnTo>
                  <a:lnTo>
                    <a:pt x="807800" y="1290675"/>
                  </a:lnTo>
                  <a:lnTo>
                    <a:pt x="654545" y="1290675"/>
                  </a:lnTo>
                  <a:lnTo>
                    <a:pt x="607140" y="1288927"/>
                  </a:lnTo>
                  <a:lnTo>
                    <a:pt x="560669" y="1283765"/>
                  </a:lnTo>
                  <a:lnTo>
                    <a:pt x="515257" y="1275314"/>
                  </a:lnTo>
                  <a:lnTo>
                    <a:pt x="471028" y="1263696"/>
                  </a:lnTo>
                  <a:lnTo>
                    <a:pt x="428105" y="1249037"/>
                  </a:lnTo>
                  <a:lnTo>
                    <a:pt x="386612" y="1231460"/>
                  </a:lnTo>
                  <a:lnTo>
                    <a:pt x="346674" y="1211089"/>
                  </a:lnTo>
                  <a:lnTo>
                    <a:pt x="308414" y="1188048"/>
                  </a:lnTo>
                  <a:lnTo>
                    <a:pt x="271957" y="1162461"/>
                  </a:lnTo>
                  <a:lnTo>
                    <a:pt x="237425" y="1134452"/>
                  </a:lnTo>
                  <a:lnTo>
                    <a:pt x="204944" y="1104145"/>
                  </a:lnTo>
                  <a:lnTo>
                    <a:pt x="174637" y="1071664"/>
                  </a:lnTo>
                  <a:lnTo>
                    <a:pt x="146628" y="1037133"/>
                  </a:lnTo>
                  <a:lnTo>
                    <a:pt x="121041" y="1000675"/>
                  </a:lnTo>
                  <a:lnTo>
                    <a:pt x="98000" y="962415"/>
                  </a:lnTo>
                  <a:lnTo>
                    <a:pt x="77630" y="922477"/>
                  </a:lnTo>
                  <a:lnTo>
                    <a:pt x="60053" y="880985"/>
                  </a:lnTo>
                  <a:lnTo>
                    <a:pt x="45393" y="838062"/>
                  </a:lnTo>
                  <a:lnTo>
                    <a:pt x="33776" y="793832"/>
                  </a:lnTo>
                  <a:lnTo>
                    <a:pt x="25324" y="748420"/>
                  </a:lnTo>
                  <a:lnTo>
                    <a:pt x="20163" y="701950"/>
                  </a:lnTo>
                  <a:lnTo>
                    <a:pt x="18415" y="654545"/>
                  </a:lnTo>
                  <a:lnTo>
                    <a:pt x="20163" y="607140"/>
                  </a:lnTo>
                  <a:lnTo>
                    <a:pt x="25324" y="560669"/>
                  </a:lnTo>
                  <a:lnTo>
                    <a:pt x="33776" y="515257"/>
                  </a:lnTo>
                  <a:lnTo>
                    <a:pt x="45393" y="471028"/>
                  </a:lnTo>
                  <a:lnTo>
                    <a:pt x="60053" y="428105"/>
                  </a:lnTo>
                  <a:lnTo>
                    <a:pt x="77630" y="386612"/>
                  </a:lnTo>
                  <a:lnTo>
                    <a:pt x="98000" y="346674"/>
                  </a:lnTo>
                  <a:lnTo>
                    <a:pt x="121041" y="308414"/>
                  </a:lnTo>
                  <a:lnTo>
                    <a:pt x="146628" y="271957"/>
                  </a:lnTo>
                  <a:lnTo>
                    <a:pt x="174637" y="237425"/>
                  </a:lnTo>
                  <a:lnTo>
                    <a:pt x="204944" y="204944"/>
                  </a:lnTo>
                  <a:lnTo>
                    <a:pt x="237425" y="174637"/>
                  </a:lnTo>
                  <a:lnTo>
                    <a:pt x="271957" y="146628"/>
                  </a:lnTo>
                  <a:lnTo>
                    <a:pt x="308414" y="121041"/>
                  </a:lnTo>
                  <a:lnTo>
                    <a:pt x="346674" y="98000"/>
                  </a:lnTo>
                  <a:lnTo>
                    <a:pt x="386612" y="77630"/>
                  </a:lnTo>
                  <a:lnTo>
                    <a:pt x="428105" y="60053"/>
                  </a:lnTo>
                  <a:lnTo>
                    <a:pt x="471028" y="45393"/>
                  </a:lnTo>
                  <a:lnTo>
                    <a:pt x="515257" y="33776"/>
                  </a:lnTo>
                  <a:lnTo>
                    <a:pt x="560669" y="25324"/>
                  </a:lnTo>
                  <a:lnTo>
                    <a:pt x="607140" y="20163"/>
                  </a:lnTo>
                  <a:lnTo>
                    <a:pt x="654545" y="18415"/>
                  </a:lnTo>
                  <a:lnTo>
                    <a:pt x="807800" y="18415"/>
                  </a:lnTo>
                  <a:lnTo>
                    <a:pt x="797866" y="15805"/>
                  </a:lnTo>
                  <a:lnTo>
                    <a:pt x="751139" y="7109"/>
                  </a:lnTo>
                  <a:lnTo>
                    <a:pt x="703323" y="1798"/>
                  </a:lnTo>
                  <a:lnTo>
                    <a:pt x="654545" y="0"/>
                  </a:lnTo>
                  <a:close/>
                </a:path>
                <a:path w="1309370" h="1309370">
                  <a:moveTo>
                    <a:pt x="807800" y="18415"/>
                  </a:moveTo>
                  <a:lnTo>
                    <a:pt x="654545" y="18415"/>
                  </a:lnTo>
                  <a:lnTo>
                    <a:pt x="701950" y="20163"/>
                  </a:lnTo>
                  <a:lnTo>
                    <a:pt x="748420" y="25324"/>
                  </a:lnTo>
                  <a:lnTo>
                    <a:pt x="793832" y="33776"/>
                  </a:lnTo>
                  <a:lnTo>
                    <a:pt x="838062" y="45393"/>
                  </a:lnTo>
                  <a:lnTo>
                    <a:pt x="880985" y="60053"/>
                  </a:lnTo>
                  <a:lnTo>
                    <a:pt x="922477" y="77630"/>
                  </a:lnTo>
                  <a:lnTo>
                    <a:pt x="962415" y="98000"/>
                  </a:lnTo>
                  <a:lnTo>
                    <a:pt x="1000675" y="121041"/>
                  </a:lnTo>
                  <a:lnTo>
                    <a:pt x="1037133" y="146628"/>
                  </a:lnTo>
                  <a:lnTo>
                    <a:pt x="1071664" y="174637"/>
                  </a:lnTo>
                  <a:lnTo>
                    <a:pt x="1104145" y="204944"/>
                  </a:lnTo>
                  <a:lnTo>
                    <a:pt x="1134452" y="237425"/>
                  </a:lnTo>
                  <a:lnTo>
                    <a:pt x="1162461" y="271957"/>
                  </a:lnTo>
                  <a:lnTo>
                    <a:pt x="1188048" y="308414"/>
                  </a:lnTo>
                  <a:lnTo>
                    <a:pt x="1211089" y="346674"/>
                  </a:lnTo>
                  <a:lnTo>
                    <a:pt x="1231460" y="386612"/>
                  </a:lnTo>
                  <a:lnTo>
                    <a:pt x="1249037" y="428105"/>
                  </a:lnTo>
                  <a:lnTo>
                    <a:pt x="1263696" y="471028"/>
                  </a:lnTo>
                  <a:lnTo>
                    <a:pt x="1275314" y="515257"/>
                  </a:lnTo>
                  <a:lnTo>
                    <a:pt x="1283765" y="560669"/>
                  </a:lnTo>
                  <a:lnTo>
                    <a:pt x="1288927" y="607140"/>
                  </a:lnTo>
                  <a:lnTo>
                    <a:pt x="1290675" y="654545"/>
                  </a:lnTo>
                  <a:lnTo>
                    <a:pt x="1288927" y="701950"/>
                  </a:lnTo>
                  <a:lnTo>
                    <a:pt x="1283765" y="748420"/>
                  </a:lnTo>
                  <a:lnTo>
                    <a:pt x="1275314" y="793832"/>
                  </a:lnTo>
                  <a:lnTo>
                    <a:pt x="1263696" y="838062"/>
                  </a:lnTo>
                  <a:lnTo>
                    <a:pt x="1249037" y="880985"/>
                  </a:lnTo>
                  <a:lnTo>
                    <a:pt x="1231460" y="922477"/>
                  </a:lnTo>
                  <a:lnTo>
                    <a:pt x="1211089" y="962415"/>
                  </a:lnTo>
                  <a:lnTo>
                    <a:pt x="1188048" y="1000675"/>
                  </a:lnTo>
                  <a:lnTo>
                    <a:pt x="1162461" y="1037133"/>
                  </a:lnTo>
                  <a:lnTo>
                    <a:pt x="1134452" y="1071664"/>
                  </a:lnTo>
                  <a:lnTo>
                    <a:pt x="1104145" y="1104145"/>
                  </a:lnTo>
                  <a:lnTo>
                    <a:pt x="1071664" y="1134452"/>
                  </a:lnTo>
                  <a:lnTo>
                    <a:pt x="1037133" y="1162461"/>
                  </a:lnTo>
                  <a:lnTo>
                    <a:pt x="1000675" y="1188048"/>
                  </a:lnTo>
                  <a:lnTo>
                    <a:pt x="962415" y="1211089"/>
                  </a:lnTo>
                  <a:lnTo>
                    <a:pt x="922477" y="1231460"/>
                  </a:lnTo>
                  <a:lnTo>
                    <a:pt x="880985" y="1249037"/>
                  </a:lnTo>
                  <a:lnTo>
                    <a:pt x="838062" y="1263696"/>
                  </a:lnTo>
                  <a:lnTo>
                    <a:pt x="793832" y="1275314"/>
                  </a:lnTo>
                  <a:lnTo>
                    <a:pt x="748420" y="1283765"/>
                  </a:lnTo>
                  <a:lnTo>
                    <a:pt x="701950" y="1288927"/>
                  </a:lnTo>
                  <a:lnTo>
                    <a:pt x="654545" y="1290675"/>
                  </a:lnTo>
                  <a:lnTo>
                    <a:pt x="807800" y="1290675"/>
                  </a:lnTo>
                  <a:lnTo>
                    <a:pt x="887542" y="1266247"/>
                  </a:lnTo>
                  <a:lnTo>
                    <a:pt x="930236" y="1248162"/>
                  </a:lnTo>
                  <a:lnTo>
                    <a:pt x="971331" y="1227201"/>
                  </a:lnTo>
                  <a:lnTo>
                    <a:pt x="1010698" y="1203494"/>
                  </a:lnTo>
                  <a:lnTo>
                    <a:pt x="1048211" y="1177167"/>
                  </a:lnTo>
                  <a:lnTo>
                    <a:pt x="1083742" y="1148347"/>
                  </a:lnTo>
                  <a:lnTo>
                    <a:pt x="1117163" y="1117163"/>
                  </a:lnTo>
                  <a:lnTo>
                    <a:pt x="1148347" y="1083742"/>
                  </a:lnTo>
                  <a:lnTo>
                    <a:pt x="1177167" y="1048211"/>
                  </a:lnTo>
                  <a:lnTo>
                    <a:pt x="1203494" y="1010698"/>
                  </a:lnTo>
                  <a:lnTo>
                    <a:pt x="1227201" y="971331"/>
                  </a:lnTo>
                  <a:lnTo>
                    <a:pt x="1248162" y="930236"/>
                  </a:lnTo>
                  <a:lnTo>
                    <a:pt x="1266247" y="887542"/>
                  </a:lnTo>
                  <a:lnTo>
                    <a:pt x="1281331" y="843377"/>
                  </a:lnTo>
                  <a:lnTo>
                    <a:pt x="1293284" y="797866"/>
                  </a:lnTo>
                  <a:lnTo>
                    <a:pt x="1301980" y="751139"/>
                  </a:lnTo>
                  <a:lnTo>
                    <a:pt x="1307291" y="703323"/>
                  </a:lnTo>
                  <a:lnTo>
                    <a:pt x="1309090" y="654545"/>
                  </a:lnTo>
                  <a:lnTo>
                    <a:pt x="1307291" y="605767"/>
                  </a:lnTo>
                  <a:lnTo>
                    <a:pt x="1301980" y="557950"/>
                  </a:lnTo>
                  <a:lnTo>
                    <a:pt x="1293284" y="511223"/>
                  </a:lnTo>
                  <a:lnTo>
                    <a:pt x="1281331" y="465713"/>
                  </a:lnTo>
                  <a:lnTo>
                    <a:pt x="1266247" y="421547"/>
                  </a:lnTo>
                  <a:lnTo>
                    <a:pt x="1248162" y="378853"/>
                  </a:lnTo>
                  <a:lnTo>
                    <a:pt x="1227201" y="337759"/>
                  </a:lnTo>
                  <a:lnTo>
                    <a:pt x="1203494" y="298392"/>
                  </a:lnTo>
                  <a:lnTo>
                    <a:pt x="1177167" y="260879"/>
                  </a:lnTo>
                  <a:lnTo>
                    <a:pt x="1148347" y="225348"/>
                  </a:lnTo>
                  <a:lnTo>
                    <a:pt x="1117163" y="191927"/>
                  </a:lnTo>
                  <a:lnTo>
                    <a:pt x="1083742" y="160743"/>
                  </a:lnTo>
                  <a:lnTo>
                    <a:pt x="1048211" y="131923"/>
                  </a:lnTo>
                  <a:lnTo>
                    <a:pt x="1010698" y="105596"/>
                  </a:lnTo>
                  <a:lnTo>
                    <a:pt x="971331" y="81888"/>
                  </a:lnTo>
                  <a:lnTo>
                    <a:pt x="930236" y="60928"/>
                  </a:lnTo>
                  <a:lnTo>
                    <a:pt x="887542" y="42842"/>
                  </a:lnTo>
                  <a:lnTo>
                    <a:pt x="843377" y="27759"/>
                  </a:lnTo>
                  <a:lnTo>
                    <a:pt x="807800" y="184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70">
              <a:extLst>
                <a:ext uri="{FF2B5EF4-FFF2-40B4-BE49-F238E27FC236}">
                  <a16:creationId xmlns="" xmlns:a16="http://schemas.microsoft.com/office/drawing/2014/main" id="{3BCE4D24-AA78-4280-A5B5-9FC0E09C6EBC}"/>
                </a:ext>
              </a:extLst>
            </p:cNvPr>
            <p:cNvSpPr/>
            <p:nvPr/>
          </p:nvSpPr>
          <p:spPr>
            <a:xfrm>
              <a:off x="6875196" y="4686113"/>
              <a:ext cx="18415" cy="84455"/>
            </a:xfrm>
            <a:custGeom>
              <a:avLst/>
              <a:gdLst/>
              <a:ahLst/>
              <a:cxnLst/>
              <a:rect l="l" t="t" r="r" b="b"/>
              <a:pathLst>
                <a:path w="18414" h="84454">
                  <a:moveTo>
                    <a:pt x="18414" y="84366"/>
                  </a:moveTo>
                  <a:lnTo>
                    <a:pt x="0" y="84366"/>
                  </a:lnTo>
                  <a:lnTo>
                    <a:pt x="0" y="0"/>
                  </a:lnTo>
                  <a:lnTo>
                    <a:pt x="18414" y="0"/>
                  </a:lnTo>
                  <a:lnTo>
                    <a:pt x="18414" y="84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71">
              <a:extLst>
                <a:ext uri="{FF2B5EF4-FFF2-40B4-BE49-F238E27FC236}">
                  <a16:creationId xmlns="" xmlns:a16="http://schemas.microsoft.com/office/drawing/2014/main" id="{289E8020-37D8-40FA-951E-868369A693FF}"/>
                </a:ext>
              </a:extLst>
            </p:cNvPr>
            <p:cNvSpPr/>
            <p:nvPr/>
          </p:nvSpPr>
          <p:spPr>
            <a:xfrm>
              <a:off x="6875196" y="5892435"/>
              <a:ext cx="18415" cy="84455"/>
            </a:xfrm>
            <a:custGeom>
              <a:avLst/>
              <a:gdLst/>
              <a:ahLst/>
              <a:cxnLst/>
              <a:rect l="l" t="t" r="r" b="b"/>
              <a:pathLst>
                <a:path w="18414" h="84454">
                  <a:moveTo>
                    <a:pt x="18414" y="84366"/>
                  </a:moveTo>
                  <a:lnTo>
                    <a:pt x="0" y="84366"/>
                  </a:lnTo>
                  <a:lnTo>
                    <a:pt x="0" y="0"/>
                  </a:lnTo>
                  <a:lnTo>
                    <a:pt x="18414" y="0"/>
                  </a:lnTo>
                  <a:lnTo>
                    <a:pt x="18414" y="84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72">
              <a:extLst>
                <a:ext uri="{FF2B5EF4-FFF2-40B4-BE49-F238E27FC236}">
                  <a16:creationId xmlns="" xmlns:a16="http://schemas.microsoft.com/office/drawing/2014/main" id="{E44ACDBA-B406-40BB-A3B4-256BA88E45EB}"/>
                </a:ext>
              </a:extLst>
            </p:cNvPr>
            <p:cNvSpPr/>
            <p:nvPr/>
          </p:nvSpPr>
          <p:spPr>
            <a:xfrm>
              <a:off x="6239052" y="5322256"/>
              <a:ext cx="84455" cy="18415"/>
            </a:xfrm>
            <a:custGeom>
              <a:avLst/>
              <a:gdLst/>
              <a:ahLst/>
              <a:cxnLst/>
              <a:rect l="l" t="t" r="r" b="b"/>
              <a:pathLst>
                <a:path w="84455" h="18415">
                  <a:moveTo>
                    <a:pt x="84366" y="18414"/>
                  </a:moveTo>
                  <a:lnTo>
                    <a:pt x="0" y="18414"/>
                  </a:lnTo>
                  <a:lnTo>
                    <a:pt x="0" y="0"/>
                  </a:lnTo>
                  <a:lnTo>
                    <a:pt x="84366" y="0"/>
                  </a:lnTo>
                  <a:lnTo>
                    <a:pt x="84366" y="18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73">
              <a:extLst>
                <a:ext uri="{FF2B5EF4-FFF2-40B4-BE49-F238E27FC236}">
                  <a16:creationId xmlns="" xmlns:a16="http://schemas.microsoft.com/office/drawing/2014/main" id="{093F32F7-6B84-4066-8EA9-0DFEED0738DB}"/>
                </a:ext>
              </a:extLst>
            </p:cNvPr>
            <p:cNvSpPr/>
            <p:nvPr/>
          </p:nvSpPr>
          <p:spPr>
            <a:xfrm>
              <a:off x="7445375" y="5322256"/>
              <a:ext cx="84455" cy="18415"/>
            </a:xfrm>
            <a:custGeom>
              <a:avLst/>
              <a:gdLst/>
              <a:ahLst/>
              <a:cxnLst/>
              <a:rect l="l" t="t" r="r" b="b"/>
              <a:pathLst>
                <a:path w="84455" h="18415">
                  <a:moveTo>
                    <a:pt x="84366" y="18414"/>
                  </a:moveTo>
                  <a:lnTo>
                    <a:pt x="0" y="18414"/>
                  </a:lnTo>
                  <a:lnTo>
                    <a:pt x="0" y="0"/>
                  </a:lnTo>
                  <a:lnTo>
                    <a:pt x="84366" y="0"/>
                  </a:lnTo>
                  <a:lnTo>
                    <a:pt x="84366" y="18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30" name="Picture 6" descr="PKOK - VTOL Personal Flying Vehicle - Home">
            <a:extLst>
              <a:ext uri="{FF2B5EF4-FFF2-40B4-BE49-F238E27FC236}">
                <a16:creationId xmlns="" xmlns:a16="http://schemas.microsoft.com/office/drawing/2014/main" id="{D6FA1526-54AE-4C48-A8B7-6EB5CFE4F6D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10967" r="20855" b="4734"/>
          <a:stretch/>
        </p:blipFill>
        <p:spPr bwMode="auto">
          <a:xfrm>
            <a:off x="7186626" y="4378246"/>
            <a:ext cx="720000" cy="7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out — ELECTRO.AERO">
            <a:extLst>
              <a:ext uri="{FF2B5EF4-FFF2-40B4-BE49-F238E27FC236}">
                <a16:creationId xmlns="" xmlns:a16="http://schemas.microsoft.com/office/drawing/2014/main" id="{472345CE-A900-471D-9E1F-A4375889C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t="10767" r="32965" b="11918"/>
          <a:stretch/>
        </p:blipFill>
        <p:spPr bwMode="auto">
          <a:xfrm>
            <a:off x="5691268" y="4384651"/>
            <a:ext cx="720000" cy="7272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>
            <a:hlinkClick r:id="rId24"/>
            <a:extLst>
              <a:ext uri="{FF2B5EF4-FFF2-40B4-BE49-F238E27FC236}">
                <a16:creationId xmlns="" xmlns:a16="http://schemas.microsoft.com/office/drawing/2014/main" id="{6466650C-5B9D-41C8-B3E6-B555B43520B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7" t="512" r="-1040" b="-512"/>
          <a:stretch/>
        </p:blipFill>
        <p:spPr>
          <a:xfrm>
            <a:off x="8087914" y="1062268"/>
            <a:ext cx="246193" cy="229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34AA9D-FD68-4F38-94ED-95C7564C16E9}"/>
              </a:ext>
            </a:extLst>
          </p:cNvPr>
          <p:cNvSpPr txBox="1"/>
          <p:nvPr/>
        </p:nvSpPr>
        <p:spPr>
          <a:xfrm>
            <a:off x="8319776" y="1017304"/>
            <a:ext cx="3486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Youtube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GoFly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Meet the Teams: Team Aeroxo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92577A7F-C530-40E0-AFA4-60BB800F964A}"/>
              </a:ext>
            </a:extLst>
          </p:cNvPr>
          <p:cNvSpPr/>
          <p:nvPr/>
        </p:nvSpPr>
        <p:spPr>
          <a:xfrm>
            <a:off x="457390" y="5379832"/>
            <a:ext cx="11230524" cy="908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80000" marR="0" lvl="0" indent="-1800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Один из 10 победителей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6"/>
              </a:rPr>
              <a:t>Phase 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 один из пяти победителей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7"/>
              </a:rPr>
              <a:t>Phase II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конкурса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GoFly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Challenge 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спонсор компания Боинг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  <a:p>
            <a:pPr marL="180000" marR="0" lvl="0" indent="-1800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 настоящий момент участвует в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Phase 3 (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финал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конкурса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GoFly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Challenge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разрабатывается пре-коммерческий прототип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80000" marR="0" lvl="0" indent="-1800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Победитель будет объявлен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первой декаде 2022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;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следующие шаги: сертификация и создание производственной линии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414BC23D-E585-48CA-928B-0A9B06BC3B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678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69D3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 smtClean="0"/>
              <a:t>АЭРОКСО </a:t>
            </a:r>
            <a:r>
              <a:rPr lang="en-US" sz="4000" dirty="0" smtClean="0"/>
              <a:t>&lt;-&gt; </a:t>
            </a:r>
            <a:r>
              <a:rPr lang="ru-RU" sz="4000" dirty="0" smtClean="0"/>
              <a:t>ГБПОУ КБТ</a:t>
            </a:r>
            <a:endParaRPr lang="ru-RU" sz="40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164881-1028-460A-8D84-6E27AE209C33}"/>
              </a:ext>
            </a:extLst>
          </p:cNvPr>
          <p:cNvSpPr txBox="1"/>
          <p:nvPr/>
        </p:nvSpPr>
        <p:spPr>
          <a:xfrm>
            <a:off x="1321980" y="5918447"/>
            <a:ext cx="9548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b="1" dirty="0" smtClean="0"/>
              <a:t>Сильное резюме на старте карьеры</a:t>
            </a:r>
            <a:endParaRPr lang="ru-RU" b="1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FAFACE01-8E3F-4B09-A3F8-347062BE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20" y="6356350"/>
            <a:ext cx="83538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Aeroxo </a:t>
            </a:r>
            <a:r>
              <a:rPr kumimoji="0" lang="de-C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380" y="1506022"/>
            <a:ext cx="4085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Начало сотрудничества - август 2018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Проект - </a:t>
            </a:r>
            <a:r>
              <a:rPr lang="ru-RU" sz="1600" dirty="0" err="1" smtClean="0">
                <a:latin typeface="+mj-lt"/>
              </a:rPr>
              <a:t>авиабайк</a:t>
            </a:r>
            <a:endParaRPr lang="ru-RU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Первый совместный выпуск - 2021 год</a:t>
            </a:r>
          </a:p>
        </p:txBody>
      </p:sp>
      <p:pic>
        <p:nvPicPr>
          <p:cNvPr id="2057" name="Picture 9" descr="D:\_Aeroxo\Материалы\Презентации\Армия КБТ\Фото\20200127_170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6" y="2855443"/>
            <a:ext cx="3231528" cy="18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_Aeroxo\Материалы\Презентации\Армия КБТ\Фото\бай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36178"/>
            <a:ext cx="3305175" cy="18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:\_Aeroxo\Материалы\Презентации\Армия КБТ\Фото\байк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63" y="2845809"/>
            <a:ext cx="3243670" cy="18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0" y="4801721"/>
            <a:ext cx="10493323" cy="6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5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414BC23D-E585-48CA-928B-0A9B06BC3B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678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69D3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 smtClean="0"/>
              <a:t>Трудоустройство</a:t>
            </a:r>
            <a:endParaRPr lang="ru-RU" sz="40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164881-1028-460A-8D84-6E27AE209C33}"/>
              </a:ext>
            </a:extLst>
          </p:cNvPr>
          <p:cNvSpPr txBox="1"/>
          <p:nvPr/>
        </p:nvSpPr>
        <p:spPr>
          <a:xfrm>
            <a:off x="1321980" y="5918447"/>
            <a:ext cx="9548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b="1" dirty="0" smtClean="0"/>
              <a:t>Свобода графика и интересные задачи</a:t>
            </a:r>
            <a:endParaRPr lang="ru-RU" b="1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FAFACE01-8E3F-4B09-A3F8-347062BE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20" y="6356350"/>
            <a:ext cx="83538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Aeroxo </a:t>
            </a:r>
            <a:r>
              <a:rPr kumimoji="0" lang="de-C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380" y="1506022"/>
            <a:ext cx="55524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В штате 30 сотрудников, из них 7 – выпускники ГПБОУ КБТ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+mj-lt"/>
            </a:endParaRPr>
          </a:p>
        </p:txBody>
      </p:sp>
      <p:pic>
        <p:nvPicPr>
          <p:cNvPr id="2060" name="Picture 12" descr="D:\_Aeroxo\Материалы\Презентации\Армия КБТ\Фото\20210309_153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31" y="1911142"/>
            <a:ext cx="3206416" cy="18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_Aeroxo\Материалы\Презентации\Армия КБТ\Фото\20210823_203001(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0" y="1932603"/>
            <a:ext cx="2959245" cy="17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77150" y="2942478"/>
            <a:ext cx="4000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Компетенции: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Изготовление изделий из углепластика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Электроника (блоки и шина)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Сборка отдельных узлов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Пилотирование (внешний пилот)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Обслуживание станка ЧПУ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</a:rPr>
              <a:t>Техобслуживание бортов</a:t>
            </a:r>
            <a:endParaRPr lang="ru-RU" sz="1600" dirty="0">
              <a:latin typeface="+mj-lt"/>
            </a:endParaRPr>
          </a:p>
        </p:txBody>
      </p:sp>
      <p:pic>
        <p:nvPicPr>
          <p:cNvPr id="3078" name="Picture 6" descr="D:\_Aeroxo\Материалы\Презентации\Армия КБТ\Фото\пайка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0" y="3924241"/>
            <a:ext cx="2959245" cy="168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_Aeroxo\Материалы\Презентации\Армия КБТ\Фото\выклейка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31" y="3903270"/>
            <a:ext cx="3206416" cy="17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414BC23D-E585-48CA-928B-0A9B06BC3B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678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69D3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Calibri Light" panose="020F0302020204030204"/>
              </a:rPr>
              <a:t>Защиты дипломов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69D3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164881-1028-460A-8D84-6E27AE209C33}"/>
              </a:ext>
            </a:extLst>
          </p:cNvPr>
          <p:cNvSpPr txBox="1"/>
          <p:nvPr/>
        </p:nvSpPr>
        <p:spPr>
          <a:xfrm>
            <a:off x="1321980" y="5918447"/>
            <a:ext cx="9548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b="1" dirty="0" smtClean="0"/>
              <a:t>Актуальность решений и их внедрение</a:t>
            </a:r>
            <a:endParaRPr lang="ru-RU" b="1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FAFACE01-8E3F-4B09-A3F8-347062BE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20" y="6356350"/>
            <a:ext cx="83538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Aeroxo </a:t>
            </a:r>
            <a:r>
              <a:rPr kumimoji="0" lang="de-C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5" y="1478423"/>
            <a:ext cx="4624295" cy="228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6" y="3761682"/>
            <a:ext cx="3945051" cy="20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69" y="3815816"/>
            <a:ext cx="3667474" cy="194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_Aeroxo\Материалы\Презентации\Армия КБТ\Фото\Диа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69" y="1690688"/>
            <a:ext cx="3817748" cy="189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414BC23D-E585-48CA-928B-0A9B06BC3B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678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69D3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 smtClean="0"/>
              <a:t>Практика для студентов </a:t>
            </a:r>
            <a:r>
              <a:rPr lang="ru-RU" sz="4000" dirty="0"/>
              <a:t>ГБПОУ </a:t>
            </a:r>
            <a:r>
              <a:rPr lang="ru-RU" sz="4000" dirty="0" smtClean="0"/>
              <a:t>КБТ</a:t>
            </a:r>
            <a:endParaRPr lang="ru-RU" sz="40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164881-1028-460A-8D84-6E27AE209C33}"/>
              </a:ext>
            </a:extLst>
          </p:cNvPr>
          <p:cNvSpPr txBox="1"/>
          <p:nvPr/>
        </p:nvSpPr>
        <p:spPr>
          <a:xfrm>
            <a:off x="1321980" y="5918447"/>
            <a:ext cx="9548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b="1" dirty="0" smtClean="0"/>
              <a:t>Реальная вовлеченность </a:t>
            </a:r>
            <a:endParaRPr lang="ru-RU" b="1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FAFACE01-8E3F-4B09-A3F8-347062BE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20" y="6356350"/>
            <a:ext cx="835388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Aeroxo </a:t>
            </a:r>
            <a:r>
              <a:rPr kumimoji="0" lang="de-CH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2059" name="Picture 11" descr="D:\_Aeroxo\Материалы\Презентации\Армия КБТ\Фото\20201019_204748(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27" y="1506022"/>
            <a:ext cx="2837974" cy="19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D:\_Aeroxo\Материалы\Презентации\Армия КБТ\Фото\20210610_152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27" y="3671266"/>
            <a:ext cx="2837974" cy="20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_Aeroxo\Материалы\Презентации\Армия КБТ\Фото\сборка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506245"/>
            <a:ext cx="3251787" cy="192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50" y="1506022"/>
            <a:ext cx="2664997" cy="192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D:\_Aeroxo\Материалы\Презентации\Армия КБТ\Фото\20200327_212241(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50" y="3671267"/>
            <a:ext cx="2664997" cy="20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3676895"/>
            <a:ext cx="32517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2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  <a:endParaRPr lang="en-US" b="1" dirty="0">
              <a:solidFill>
                <a:srgbClr val="F69D35"/>
              </a:solidFill>
            </a:endParaRP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Aeroxo Confidential</a:t>
            </a:r>
            <a:endParaRPr lang="en-US" dirty="0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xmlns="" id="{AFFE271D-F785-4ABB-9426-43CAD22D0EDA}"/>
              </a:ext>
            </a:extLst>
          </p:cNvPr>
          <p:cNvSpPr>
            <a:spLocks noGrp="1"/>
          </p:cNvSpPr>
          <p:nvPr/>
        </p:nvSpPr>
        <p:spPr>
          <a:xfrm>
            <a:off x="5088000" y="2438973"/>
            <a:ext cx="2016000" cy="44905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Олег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Махонин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xmlns="" id="{0D179AA6-198C-431B-AE2D-EEBF6C7C87F0}"/>
              </a:ext>
            </a:extLst>
          </p:cNvPr>
          <p:cNvSpPr>
            <a:spLocks noGrp="1"/>
          </p:cNvSpPr>
          <p:nvPr/>
        </p:nvSpPr>
        <p:spPr>
          <a:xfrm>
            <a:off x="5088000" y="2905051"/>
            <a:ext cx="2016000" cy="64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18288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oleg@aeroxo.com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+7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967 251 87 97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7B6E-541C-4941-8D3A-C4812E9AEC73}" type="slidenum">
              <a:rPr lang="en-US" smtClean="0"/>
              <a:t>8</a:t>
            </a:fld>
            <a:endParaRPr lang="en-US"/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4814833" y="3740528"/>
            <a:ext cx="2562334" cy="32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69D35"/>
                </a:solidFill>
                <a:latin typeface="+mj-lt"/>
              </a:rPr>
              <a:t>info@aeroxo.com</a:t>
            </a:r>
            <a:endParaRPr lang="en-US" b="1" dirty="0">
              <a:solidFill>
                <a:srgbClr val="F69D35"/>
              </a:solidFill>
              <a:latin typeface="+mj-lt"/>
            </a:endParaRPr>
          </a:p>
        </p:txBody>
      </p:sp>
      <p:pic>
        <p:nvPicPr>
          <p:cNvPr id="15" name="Picture 14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06"/>
          <a:stretch/>
        </p:blipFill>
        <p:spPr>
          <a:xfrm>
            <a:off x="5597151" y="5940154"/>
            <a:ext cx="236065" cy="229442"/>
          </a:xfrm>
          <a:prstGeom prst="rect">
            <a:avLst/>
          </a:prstGeom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r="67318"/>
          <a:stretch/>
        </p:blipFill>
        <p:spPr>
          <a:xfrm>
            <a:off x="5986980" y="5940153"/>
            <a:ext cx="249311" cy="229442"/>
          </a:xfrm>
          <a:prstGeom prst="rect">
            <a:avLst/>
          </a:prstGeom>
        </p:spPr>
      </p:pic>
      <p:pic>
        <p:nvPicPr>
          <p:cNvPr id="17" name="Picture 16">
            <a:hlinkClick r:id="rId7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4" r="50233"/>
          <a:stretch/>
        </p:blipFill>
        <p:spPr>
          <a:xfrm>
            <a:off x="6390055" y="5940153"/>
            <a:ext cx="246193" cy="2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erox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9D35"/>
      </a:accent1>
      <a:accent2>
        <a:srgbClr val="C22326"/>
      </a:accent2>
      <a:accent3>
        <a:srgbClr val="027878"/>
      </a:accent3>
      <a:accent4>
        <a:srgbClr val="233B66"/>
      </a:accent4>
      <a:accent5>
        <a:srgbClr val="44546A"/>
      </a:accent5>
      <a:accent6>
        <a:srgbClr val="978D83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5322</TotalTime>
  <Words>198</Words>
  <Application>Microsoft Office PowerPoint</Application>
  <PresentationFormat>Произвольный</PresentationFormat>
  <Paragraphs>50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Молодые кадры Текущий опыт и перспективы взаимодействия</vt:lpstr>
      <vt:lpstr>Беспилотные конвертопланы ЭРА доступны к продаже</vt:lpstr>
      <vt:lpstr>Aeroxo – Авиабайк ЭРА-350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Oleg</cp:lastModifiedBy>
  <cp:revision>101</cp:revision>
  <dcterms:created xsi:type="dcterms:W3CDTF">2020-09-27T11:00:47Z</dcterms:created>
  <dcterms:modified xsi:type="dcterms:W3CDTF">2021-08-24T02:51:47Z</dcterms:modified>
</cp:coreProperties>
</file>