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0" r:id="rId2"/>
    <p:sldId id="320" r:id="rId3"/>
    <p:sldId id="272" r:id="rId4"/>
    <p:sldId id="271" r:id="rId5"/>
    <p:sldId id="322" r:id="rId6"/>
    <p:sldId id="305" r:id="rId7"/>
    <p:sldId id="314" r:id="rId8"/>
    <p:sldId id="259" r:id="rId9"/>
    <p:sldId id="324" r:id="rId10"/>
    <p:sldId id="288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1" userDrawn="1">
          <p15:clr>
            <a:srgbClr val="A4A3A4"/>
          </p15:clr>
        </p15:guide>
        <p15:guide id="2" pos="4708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1532" userDrawn="1">
          <p15:clr>
            <a:srgbClr val="A4A3A4"/>
          </p15:clr>
        </p15:guide>
        <p15:guide id="5" pos="285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59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Mikheev" initials="AM" lastIdx="7" clrIdx="0">
    <p:extLst>
      <p:ext uri="{19B8F6BF-5375-455C-9EA6-DF929625EA0E}">
        <p15:presenceInfo xmlns:p15="http://schemas.microsoft.com/office/powerpoint/2012/main" userId="S-1-5-21-2471656064-783754371-1572209044-3493" providerId="AD"/>
      </p:ext>
    </p:extLst>
  </p:cmAuthor>
  <p:cmAuthor id="2" name="Paul Leonovich" initials="PL" lastIdx="1" clrIdx="1">
    <p:extLst>
      <p:ext uri="{19B8F6BF-5375-455C-9EA6-DF929625EA0E}">
        <p15:presenceInfo xmlns:p15="http://schemas.microsoft.com/office/powerpoint/2012/main" userId="33aa06ae7e9d1c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520E"/>
    <a:srgbClr val="3B3838"/>
    <a:srgbClr val="FEBBA0"/>
    <a:srgbClr val="EC4C0D"/>
    <a:srgbClr val="5AA5F0"/>
    <a:srgbClr val="5C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94640" autoAdjust="0"/>
  </p:normalViewPr>
  <p:slideViewPr>
    <p:cSldViewPr snapToGrid="0" showGuides="1">
      <p:cViewPr varScale="1">
        <p:scale>
          <a:sx n="63" d="100"/>
          <a:sy n="63" d="100"/>
        </p:scale>
        <p:origin x="1244" y="52"/>
      </p:cViewPr>
      <p:guideLst>
        <p:guide orient="horz" pos="1591"/>
        <p:guide pos="4708"/>
        <p:guide orient="horz" pos="391"/>
        <p:guide pos="1532"/>
        <p:guide pos="285"/>
        <p:guide orient="horz" pos="3974"/>
        <p:guide pos="3120"/>
        <p:guide pos="5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6FE7-45E5-40D0-98DF-F9050B6BFAC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D5AA3-CC4D-4B4F-9F4F-C1448BC3A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6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9414-5DA0-438A-B6F5-169F9BC796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5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9414-5DA0-438A-B6F5-169F9BC796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7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04e2f2ff1_2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g804e2f2ff1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6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9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7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6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8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0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1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A5E7-04ED-4DE9-BB65-3D5E2E8F555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EC2B-B911-4D66-99B9-9BCA0034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slide" Target="slide2.xml"/><Relationship Id="rId12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22.jp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5;p26">
            <a:extLst>
              <a:ext uri="{FF2B5EF4-FFF2-40B4-BE49-F238E27FC236}">
                <a16:creationId xmlns:a16="http://schemas.microsoft.com/office/drawing/2014/main" id="{75FD4881-DB35-427D-9249-5817CF34A4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218" y="611773"/>
            <a:ext cx="3879027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819A17-0B6B-4098-8D03-9F3057466D3A}"/>
              </a:ext>
            </a:extLst>
          </p:cNvPr>
          <p:cNvSpPr txBox="1"/>
          <p:nvPr/>
        </p:nvSpPr>
        <p:spPr>
          <a:xfrm>
            <a:off x="470218" y="2695351"/>
            <a:ext cx="7897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Интеграция промышленных</a:t>
            </a:r>
          </a:p>
          <a:p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беспилотных технологий в сферу образования</a:t>
            </a:r>
            <a:endParaRPr lang="en-US" sz="2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C1CAC2-AC54-4C26-8E8D-E34EA9402069}"/>
              </a:ext>
            </a:extLst>
          </p:cNvPr>
          <p:cNvSpPr/>
          <p:nvPr/>
        </p:nvSpPr>
        <p:spPr>
          <a:xfrm>
            <a:off x="470218" y="4065709"/>
            <a:ext cx="4466364" cy="42062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Степанов Павел Викторович</a:t>
            </a:r>
            <a:endParaRPr lang="ru-RU" sz="3200" baseline="30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E69CC20-A900-4032-BDCF-62A2F67BC9AF}"/>
              </a:ext>
            </a:extLst>
          </p:cNvPr>
          <p:cNvCxnSpPr>
            <a:cxnSpLocks/>
          </p:cNvCxnSpPr>
          <p:nvPr/>
        </p:nvCxnSpPr>
        <p:spPr>
          <a:xfrm>
            <a:off x="470218" y="3789947"/>
            <a:ext cx="7470624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1CD211-2636-4EE0-BED9-D5DE2E7AD3F1}"/>
              </a:ext>
            </a:extLst>
          </p:cNvPr>
          <p:cNvSpPr/>
          <p:nvPr/>
        </p:nvSpPr>
        <p:spPr>
          <a:xfrm>
            <a:off x="470218" y="4380419"/>
            <a:ext cx="4466364" cy="29751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20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Заместитель генерального директора ГК «</a:t>
            </a:r>
            <a:r>
              <a:rPr lang="ru-RU" sz="2000" baseline="30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Геоскан</a:t>
            </a:r>
            <a:r>
              <a:rPr lang="ru-RU" sz="20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2000" baseline="30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1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A70E6F-BF73-4C0B-AF54-EA0813975B42}"/>
              </a:ext>
            </a:extLst>
          </p:cNvPr>
          <p:cNvSpPr/>
          <p:nvPr/>
        </p:nvSpPr>
        <p:spPr>
          <a:xfrm>
            <a:off x="0" y="642938"/>
            <a:ext cx="9906000" cy="5572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757" tIns="35379" rIns="70757" bIns="353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34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250" r="9672" b="-250"/>
          <a:stretch/>
        </p:blipFill>
        <p:spPr>
          <a:xfrm>
            <a:off x="0" y="642937"/>
            <a:ext cx="9906000" cy="5563795"/>
          </a:xfrm>
          <a:prstGeom prst="rect">
            <a:avLst/>
          </a:prstGeom>
        </p:spPr>
      </p:pic>
      <p:pic>
        <p:nvPicPr>
          <p:cNvPr id="8" name="Рисунок 7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391" y="1221724"/>
            <a:ext cx="2590609" cy="401946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256602" y="2570610"/>
            <a:ext cx="3390186" cy="1584763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38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Санкт-Петербург, ул. Политехническая д.22</a:t>
            </a:r>
          </a:p>
          <a:p>
            <a:pPr algn="ctr"/>
            <a:r>
              <a:rPr lang="ru-RU" sz="1238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Москва, ул. Большая Грузинская, д.12, строение 2</a:t>
            </a:r>
          </a:p>
          <a:p>
            <a:pPr algn="ctr"/>
            <a:endParaRPr lang="ru-RU" sz="1238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1238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www.geoscan.aero</a:t>
            </a:r>
          </a:p>
          <a:p>
            <a:pPr algn="ctr"/>
            <a:r>
              <a:rPr lang="en-US" sz="1238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http://vk.com/geoscan</a:t>
            </a:r>
            <a:endParaRPr lang="ru-RU" sz="1238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13838" y="1883909"/>
            <a:ext cx="7075714" cy="61292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67" dirty="0">
                <a:solidFill>
                  <a:schemeClr val="bg1"/>
                </a:solidFill>
                <a:latin typeface="Segoe UI Light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628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B1E0D2-CD7F-4AA8-B198-37E4802F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69" y="642938"/>
            <a:ext cx="3994006" cy="557212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4BE77A-4E57-41BA-9308-208C897F2E6C}"/>
              </a:ext>
            </a:extLst>
          </p:cNvPr>
          <p:cNvSpPr txBox="1">
            <a:spLocks/>
          </p:cNvSpPr>
          <p:nvPr/>
        </p:nvSpPr>
        <p:spPr>
          <a:xfrm>
            <a:off x="452438" y="484674"/>
            <a:ext cx="5155505" cy="8175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902" dirty="0">
                <a:latin typeface="Segoe UI" panose="020B0502040204020203" pitchFamily="34" charset="0"/>
                <a:cs typeface="Segoe UI" panose="020B0502040204020203" pitchFamily="34" charset="0"/>
              </a:rPr>
              <a:t>О нас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FC21DC-9D9C-4330-BFF3-E3206D9DF3D1}"/>
              </a:ext>
            </a:extLst>
          </p:cNvPr>
          <p:cNvSpPr/>
          <p:nvPr/>
        </p:nvSpPr>
        <p:spPr>
          <a:xfrm>
            <a:off x="452438" y="1302185"/>
            <a:ext cx="3744695" cy="4956614"/>
          </a:xfrm>
          <a:prstGeom prst="rect">
            <a:avLst/>
          </a:prstGeom>
        </p:spPr>
        <p:txBody>
          <a:bodyPr wrap="square" lIns="74295" tIns="37148" rIns="74295" bIns="37148">
            <a:spAutoFit/>
          </a:bodyPr>
          <a:lstStyle/>
          <a:p>
            <a:r>
              <a:rPr lang="ru-RU" sz="1400" b="1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Опыт</a:t>
            </a:r>
            <a:endParaRPr lang="en-US" sz="1400" b="1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Более 10 лет в сфере БПЛА</a:t>
            </a:r>
            <a:endParaRPr lang="en-US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Поставки оборудования</a:t>
            </a:r>
            <a:endParaRPr lang="en-US" sz="1400" b="1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Наши решения поставляются в более чем 35 стран по всему миру</a:t>
            </a:r>
            <a:endParaRPr lang="en-US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Программное обеспечение</a:t>
            </a:r>
            <a:endParaRPr lang="en-US" sz="1400" b="1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Наш софт используется в более чем 140 странах </a:t>
            </a:r>
          </a:p>
          <a:p>
            <a:endParaRPr lang="ru-RU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r>
              <a:rPr lang="ru-RU" sz="14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Завод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по производству РЭА и беспилотных комплексов, конструкторское бюро проектирования РЭА и БПЛА и отдел разработки программного обеспечения расположены на площади </a:t>
            </a:r>
            <a:r>
              <a:rPr lang="ru-RU" sz="14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5500 кв. м 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в Санкт-Петербурге. </a:t>
            </a:r>
          </a:p>
          <a:p>
            <a:endParaRPr lang="ru-RU" sz="1400" dirty="0">
              <a:solidFill>
                <a:srgbClr val="2125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Филиалы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в Москве, Белгороде, Сургуте и Уфе</a:t>
            </a:r>
            <a:endParaRPr lang="ru-RU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endParaRPr lang="en-US" sz="1161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endParaRPr lang="en-US" sz="1161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oogle Shape;135;p26">
            <a:extLst>
              <a:ext uri="{FF2B5EF4-FFF2-40B4-BE49-F238E27FC236}">
                <a16:creationId xmlns:a16="http://schemas.microsoft.com/office/drawing/2014/main" id="{C783C464-ECCD-48BA-83C9-107CE2F740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38" y="6122982"/>
            <a:ext cx="1102300" cy="18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61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81CA59-C72F-4280-8532-5014C975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EDF5-6217-44F6-8DB9-F3D555E8B149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F45302C-5A15-4216-8E66-F5FDF9050009}"/>
              </a:ext>
            </a:extLst>
          </p:cNvPr>
          <p:cNvSpPr txBox="1">
            <a:spLocks/>
          </p:cNvSpPr>
          <p:nvPr/>
        </p:nvSpPr>
        <p:spPr>
          <a:xfrm>
            <a:off x="275623" y="873477"/>
            <a:ext cx="3080241" cy="2579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38" b="1" dirty="0">
                <a:solidFill>
                  <a:srgbClr val="FF7D2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Услуги Геоскан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0479C-2227-4ADC-971B-AA666F823065}"/>
              </a:ext>
            </a:extLst>
          </p:cNvPr>
          <p:cNvSpPr txBox="1"/>
          <p:nvPr/>
        </p:nvSpPr>
        <p:spPr>
          <a:xfrm>
            <a:off x="898230" y="4268788"/>
            <a:ext cx="1494684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u="sng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Обследования с/х земель</a:t>
            </a:r>
            <a:endParaRPr lang="ru-RU" sz="1463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6CB6B5-0EE1-4C54-96EE-AFE6D55AA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8" y="4283512"/>
            <a:ext cx="442252" cy="442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2F96E5-8CF5-46CA-A512-F32FDC073A2A}"/>
              </a:ext>
            </a:extLst>
          </p:cNvPr>
          <p:cNvSpPr txBox="1"/>
          <p:nvPr/>
        </p:nvSpPr>
        <p:spPr>
          <a:xfrm>
            <a:off x="898230" y="3301692"/>
            <a:ext cx="2166552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Обследования для нефтегазового сектора</a:t>
            </a:r>
            <a:endParaRPr lang="ru-RU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68B6B7-2E03-4A39-8EF2-5DDD53497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8" y="3310849"/>
            <a:ext cx="442252" cy="442252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0B980FDF-1827-46EF-9FA2-3C159CCE0049}"/>
              </a:ext>
            </a:extLst>
          </p:cNvPr>
          <p:cNvSpPr txBox="1">
            <a:spLocks/>
          </p:cNvSpPr>
          <p:nvPr/>
        </p:nvSpPr>
        <p:spPr>
          <a:xfrm>
            <a:off x="898230" y="2320489"/>
            <a:ext cx="1934047" cy="380900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Обследования транспортной  инфраструктуры</a:t>
            </a:r>
            <a:endParaRPr lang="ru-RU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0C58D9-2D05-4A9F-9049-E0C98410A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8" y="2298845"/>
            <a:ext cx="442252" cy="44225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22CD3F8-74E9-408F-A913-09E7A5C37481}"/>
              </a:ext>
            </a:extLst>
          </p:cNvPr>
          <p:cNvGrpSpPr/>
          <p:nvPr/>
        </p:nvGrpSpPr>
        <p:grpSpPr>
          <a:xfrm>
            <a:off x="3505237" y="1289509"/>
            <a:ext cx="3869003" cy="460563"/>
            <a:chOff x="347953" y="1007136"/>
            <a:chExt cx="4761850" cy="566847"/>
          </a:xfrm>
        </p:grpSpPr>
        <p:sp>
          <p:nvSpPr>
            <p:cNvPr id="19" name="Объект 2">
              <a:extLst>
                <a:ext uri="{FF2B5EF4-FFF2-40B4-BE49-F238E27FC236}">
                  <a16:creationId xmlns:a16="http://schemas.microsoft.com/office/drawing/2014/main" id="{28589538-26B4-499D-B75C-646E7ADC3A54}"/>
                </a:ext>
              </a:extLst>
            </p:cNvPr>
            <p:cNvSpPr txBox="1">
              <a:spLocks/>
            </p:cNvSpPr>
            <p:nvPr/>
          </p:nvSpPr>
          <p:spPr>
            <a:xfrm>
              <a:off x="1148553" y="1007603"/>
              <a:ext cx="3961250" cy="468800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63" dirty="0">
                  <a:latin typeface="Segoe UI" panose="020B0502040204020203" pitchFamily="34" charset="0"/>
                  <a:cs typeface="Segoe UI" panose="020B0502040204020203" pitchFamily="34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Цифровые пространственные двойники городов и территорий</a:t>
              </a:r>
              <a:endParaRPr lang="ru-RU" sz="146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F281453-1F9B-47CB-983C-CAEA2DB0A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53" y="1007136"/>
              <a:ext cx="566847" cy="566847"/>
            </a:xfrm>
            <a:prstGeom prst="rect">
              <a:avLst/>
            </a:prstGeom>
          </p:spPr>
        </p:pic>
      </p:grpSp>
      <p:sp>
        <p:nvSpPr>
          <p:cNvPr id="21" name="Объект 2">
            <a:extLst>
              <a:ext uri="{FF2B5EF4-FFF2-40B4-BE49-F238E27FC236}">
                <a16:creationId xmlns:a16="http://schemas.microsoft.com/office/drawing/2014/main" id="{0EB3E79E-797F-438A-8967-CF278F9781D4}"/>
              </a:ext>
            </a:extLst>
          </p:cNvPr>
          <p:cNvSpPr txBox="1">
            <a:spLocks/>
          </p:cNvSpPr>
          <p:nvPr/>
        </p:nvSpPr>
        <p:spPr>
          <a:xfrm>
            <a:off x="7550899" y="2239507"/>
            <a:ext cx="2277269" cy="560927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Обследования объектов промышленного строительства</a:t>
            </a:r>
            <a:endParaRPr lang="ru-RU" sz="1463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36FAB0F-DC03-4574-882F-30B0CD90E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72" y="2239508"/>
            <a:ext cx="460563" cy="4605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1E3531-E7D5-40EF-B3E6-A3EA5D649206}"/>
              </a:ext>
            </a:extLst>
          </p:cNvPr>
          <p:cNvSpPr txBox="1"/>
          <p:nvPr/>
        </p:nvSpPr>
        <p:spPr>
          <a:xfrm>
            <a:off x="4128985" y="2396152"/>
            <a:ext cx="170311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Мониторинг ЛЭП</a:t>
            </a:r>
            <a:endParaRPr lang="ru-RU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24C3717-01BE-4F2B-AE10-A5A9A0806A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24" y="2304832"/>
            <a:ext cx="430277" cy="4302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9FE3B8C-CA3C-4A0E-A368-2DEA240B83BE}"/>
              </a:ext>
            </a:extLst>
          </p:cNvPr>
          <p:cNvSpPr txBox="1"/>
          <p:nvPr/>
        </p:nvSpPr>
        <p:spPr>
          <a:xfrm>
            <a:off x="7550898" y="4268789"/>
            <a:ext cx="1729982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Обследования лесов</a:t>
            </a:r>
            <a:endParaRPr lang="ru-RU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CCC13D8-4414-45E2-844A-27ED61D3D3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72" y="4284950"/>
            <a:ext cx="460563" cy="46056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BA61F8-E68E-4EC9-8B56-8CBB2C919643}"/>
              </a:ext>
            </a:extLst>
          </p:cNvPr>
          <p:cNvSpPr txBox="1"/>
          <p:nvPr/>
        </p:nvSpPr>
        <p:spPr>
          <a:xfrm>
            <a:off x="4128985" y="4156258"/>
            <a:ext cx="2309915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Мониторинг объектов хранения отходов и мониторинг выбросов</a:t>
            </a:r>
            <a:endParaRPr lang="ru-RU" sz="1463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C622ADC-79E3-44A3-A114-3A8BCBEB18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40" y="4257817"/>
            <a:ext cx="521844" cy="5218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12D80E6-D3C2-45B2-B540-5E73887E7462}"/>
              </a:ext>
            </a:extLst>
          </p:cNvPr>
          <p:cNvSpPr txBox="1"/>
          <p:nvPr/>
        </p:nvSpPr>
        <p:spPr>
          <a:xfrm>
            <a:off x="4128985" y="3388128"/>
            <a:ext cx="1729982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Геологоразведка</a:t>
            </a:r>
            <a:endParaRPr lang="ru-RU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0743097-AA3D-4578-ABAD-6D047A96D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81" y="3301694"/>
            <a:ext cx="460562" cy="46056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A931207-D54D-4A1E-B453-DB1F50A753F7}"/>
              </a:ext>
            </a:extLst>
          </p:cNvPr>
          <p:cNvSpPr txBox="1"/>
          <p:nvPr/>
        </p:nvSpPr>
        <p:spPr>
          <a:xfrm>
            <a:off x="7550898" y="3366073"/>
            <a:ext cx="206595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Маркшейдерия</a:t>
            </a:r>
            <a:endParaRPr lang="ru-RU" sz="1463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9FC7334-A736-4E10-B9AB-8C1E5F71C9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71" y="3301693"/>
            <a:ext cx="460564" cy="4605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4AF366-C3B3-48C0-AF7E-A3A95181ADE8}"/>
              </a:ext>
            </a:extLst>
          </p:cNvPr>
          <p:cNvSpPr txBox="1"/>
          <p:nvPr/>
        </p:nvSpPr>
        <p:spPr>
          <a:xfrm>
            <a:off x="4128985" y="5320130"/>
            <a:ext cx="267567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Шоу дронов</a:t>
            </a:r>
            <a:endParaRPr lang="ru-RU" sz="1463" dirty="0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873613-7571-45F4-94D3-1AA6305B79BF}"/>
              </a:ext>
            </a:extLst>
          </p:cNvPr>
          <p:cNvGrpSpPr/>
          <p:nvPr/>
        </p:nvGrpSpPr>
        <p:grpSpPr>
          <a:xfrm>
            <a:off x="3422496" y="5297669"/>
            <a:ext cx="644733" cy="408168"/>
            <a:chOff x="7776962" y="2164236"/>
            <a:chExt cx="793517" cy="50236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D8031F-1587-4A7B-8780-99C557315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962" y="2164236"/>
              <a:ext cx="214644" cy="214644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5B210EA-2EF1-4CBF-96C0-650787BCB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0385" y="2164236"/>
              <a:ext cx="214644" cy="214644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1E93DF7-46D5-4F44-8CEA-23998DAC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5835" y="2164236"/>
              <a:ext cx="214644" cy="214644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4ED0F3CD-8DB7-4DC7-B234-E1FDCBDD3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932" y="2451953"/>
              <a:ext cx="214644" cy="214644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9A82DBD-895A-436C-99E7-67706426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097" y="2451953"/>
              <a:ext cx="214644" cy="214644"/>
            </a:xfrm>
            <a:prstGeom prst="rect">
              <a:avLst/>
            </a:prstGeom>
          </p:spPr>
        </p:pic>
      </p:grpSp>
      <p:sp>
        <p:nvSpPr>
          <p:cNvPr id="23" name="Объект 2">
            <a:extLst>
              <a:ext uri="{FF2B5EF4-FFF2-40B4-BE49-F238E27FC236}">
                <a16:creationId xmlns:a16="http://schemas.microsoft.com/office/drawing/2014/main" id="{89B7881A-6238-4EF3-840A-4F7734D14E04}"/>
              </a:ext>
            </a:extLst>
          </p:cNvPr>
          <p:cNvSpPr txBox="1">
            <a:spLocks/>
          </p:cNvSpPr>
          <p:nvPr/>
        </p:nvSpPr>
        <p:spPr>
          <a:xfrm>
            <a:off x="886428" y="5235885"/>
            <a:ext cx="2077931" cy="380900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Образование в сфере беспилотной авиации</a:t>
            </a:r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AC64749-D3D7-49D6-A113-C0E759D760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3" y="5269313"/>
            <a:ext cx="460563" cy="460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865D1CB-878A-4B29-B45B-62450683011C}"/>
              </a:ext>
            </a:extLst>
          </p:cNvPr>
          <p:cNvSpPr txBox="1"/>
          <p:nvPr/>
        </p:nvSpPr>
        <p:spPr>
          <a:xfrm>
            <a:off x="7550899" y="5239181"/>
            <a:ext cx="2399222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Обследования памятников архитектуры</a:t>
            </a:r>
            <a:endParaRPr lang="ru-RU" sz="1463" dirty="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B3367DE-938C-464C-BBB1-7F34C6BF1C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41" y="5276037"/>
            <a:ext cx="447225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4BD703-D831-4F64-ACA3-7CC28D63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EDF5-6217-44F6-8DB9-F3D555E8B149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3180D3-CEFB-4771-9AA7-C8799A811D40}"/>
              </a:ext>
            </a:extLst>
          </p:cNvPr>
          <p:cNvSpPr txBox="1">
            <a:spLocks/>
          </p:cNvSpPr>
          <p:nvPr/>
        </p:nvSpPr>
        <p:spPr>
          <a:xfrm>
            <a:off x="366221" y="962976"/>
            <a:ext cx="7355152" cy="2619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38" b="1" dirty="0">
                <a:solidFill>
                  <a:srgbClr val="FF7D2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Беспилотные летательные аппараты Геоскан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E96C5B-6B45-4E71-95F3-775FA9FA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0300" y="744527"/>
            <a:ext cx="824211" cy="12542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75CF743-7A02-4834-8023-C524E8E8A867}"/>
              </a:ext>
            </a:extLst>
          </p:cNvPr>
          <p:cNvGrpSpPr/>
          <p:nvPr/>
        </p:nvGrpSpPr>
        <p:grpSpPr>
          <a:xfrm>
            <a:off x="2841174" y="1933610"/>
            <a:ext cx="3136900" cy="1277000"/>
            <a:chOff x="450733" y="1602388"/>
            <a:chExt cx="3860800" cy="15716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3F65AB-D503-4B97-B7AF-103926573F96}"/>
                </a:ext>
              </a:extLst>
            </p:cNvPr>
            <p:cNvSpPr txBox="1"/>
            <p:nvPr/>
          </p:nvSpPr>
          <p:spPr>
            <a:xfrm>
              <a:off x="450733" y="2506284"/>
              <a:ext cx="3860800" cy="66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63" dirty="0">
                  <a:latin typeface="Segoe UI" panose="020B0502040204020203" pitchFamily="34" charset="0"/>
                  <a:cs typeface="Segoe UI" panose="020B0502040204020203" pitchFamily="34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Геоскан 201 </a:t>
              </a:r>
              <a:endParaRPr lang="ru-RU" sz="146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Базовый</a:t>
              </a:r>
              <a:r>
                <a:rPr lang="en-US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 Геодезия /</a:t>
              </a:r>
              <a:r>
                <a:rPr lang="en-US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Агро 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BFE92B-0262-43BE-B717-69764CDB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10" y="1602388"/>
              <a:ext cx="1652108" cy="68837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7D70D0-9394-4139-94DC-D3706F0DDBF1}"/>
              </a:ext>
            </a:extLst>
          </p:cNvPr>
          <p:cNvSpPr txBox="1"/>
          <p:nvPr/>
        </p:nvSpPr>
        <p:spPr>
          <a:xfrm>
            <a:off x="549077" y="4980514"/>
            <a:ext cx="1968349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Геоскан </a:t>
            </a:r>
            <a:r>
              <a:rPr lang="en-US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401 </a:t>
            </a:r>
            <a:endParaRPr lang="en-US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63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Геофизика /</a:t>
            </a:r>
            <a:r>
              <a:rPr lang="en-US" sz="1463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63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Геодезия /</a:t>
            </a:r>
            <a:r>
              <a:rPr lang="en-US" sz="1463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63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Привязной /</a:t>
            </a:r>
            <a:r>
              <a:rPr lang="en-US" sz="1463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63" dirty="0" err="1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Лидар</a:t>
            </a:r>
            <a:endParaRPr lang="ru-RU" sz="1463" dirty="0">
              <a:solidFill>
                <a:srgbClr val="2125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FC4F3D-5EE3-4DEF-8796-CF91365DD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5" y="4109511"/>
            <a:ext cx="1562928" cy="750206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D5AA587-2C4D-488B-8C00-7EBBA0EDB274}"/>
              </a:ext>
            </a:extLst>
          </p:cNvPr>
          <p:cNvGrpSpPr/>
          <p:nvPr/>
        </p:nvGrpSpPr>
        <p:grpSpPr>
          <a:xfrm>
            <a:off x="2955393" y="4009947"/>
            <a:ext cx="1968349" cy="1485294"/>
            <a:chOff x="3496829" y="4145334"/>
            <a:chExt cx="2422583" cy="18280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2C70E7-0B91-4FB5-9B02-CFFB12771847}"/>
                </a:ext>
              </a:extLst>
            </p:cNvPr>
            <p:cNvSpPr txBox="1"/>
            <p:nvPr/>
          </p:nvSpPr>
          <p:spPr>
            <a:xfrm>
              <a:off x="3496829" y="5305592"/>
              <a:ext cx="2422583" cy="66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63" dirty="0">
                  <a:latin typeface="Segoe UI" panose="020B0502040204020203" pitchFamily="34" charset="0"/>
                  <a:cs typeface="Segoe UI" panose="020B0502040204020203" pitchFamily="34" charset="0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Геоскан Пионер </a:t>
              </a:r>
              <a:endParaRPr lang="en-US" sz="146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Макс /</a:t>
              </a:r>
              <a:r>
                <a:rPr lang="en-US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63" dirty="0">
                  <a:solidFill>
                    <a:srgbClr val="2125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Мини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097C54-9F71-485B-B5BD-E49A807AF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718" y="4145334"/>
              <a:ext cx="1419857" cy="109820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D754C20-73B0-42D8-8DA7-E3511230B7A4}"/>
              </a:ext>
            </a:extLst>
          </p:cNvPr>
          <p:cNvGrpSpPr/>
          <p:nvPr/>
        </p:nvGrpSpPr>
        <p:grpSpPr>
          <a:xfrm>
            <a:off x="7491594" y="1833254"/>
            <a:ext cx="2082917" cy="1129826"/>
            <a:chOff x="8875625" y="1485360"/>
            <a:chExt cx="2563590" cy="13905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2608CD-4D72-4BCB-8D95-6C846BCD866C}"/>
                </a:ext>
              </a:extLst>
            </p:cNvPr>
            <p:cNvSpPr txBox="1"/>
            <p:nvPr/>
          </p:nvSpPr>
          <p:spPr>
            <a:xfrm>
              <a:off x="9226800" y="2485196"/>
              <a:ext cx="2212415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63" dirty="0">
                  <a:latin typeface="Segoe UI" panose="020B0502040204020203" pitchFamily="34" charset="0"/>
                  <a:cs typeface="Segoe UI" panose="020B0502040204020203" pitchFamily="34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Геоскан </a:t>
              </a:r>
              <a:r>
                <a:rPr lang="en-US" sz="1463" dirty="0">
                  <a:latin typeface="Segoe UI" panose="020B0502040204020203" pitchFamily="34" charset="0"/>
                  <a:cs typeface="Segoe UI" panose="020B0502040204020203" pitchFamily="34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Gemini</a:t>
              </a:r>
              <a:endParaRPr lang="ru-RU" sz="146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7" name="Рисунок 16" descr="Изображение выглядит как тем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E538DFF-8208-474C-A6A9-631FADE56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625" y="1485360"/>
              <a:ext cx="2212415" cy="83353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EEB775E-528B-4CFC-A961-46731AF0BC08}"/>
              </a:ext>
            </a:extLst>
          </p:cNvPr>
          <p:cNvGrpSpPr/>
          <p:nvPr/>
        </p:nvGrpSpPr>
        <p:grpSpPr>
          <a:xfrm>
            <a:off x="7834237" y="3731719"/>
            <a:ext cx="2909888" cy="1487978"/>
            <a:chOff x="8734548" y="4155534"/>
            <a:chExt cx="3581400" cy="18313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36EA1A-2204-4F48-97FA-C938A0DC475C}"/>
                </a:ext>
              </a:extLst>
            </p:cNvPr>
            <p:cNvSpPr txBox="1"/>
            <p:nvPr/>
          </p:nvSpPr>
          <p:spPr>
            <a:xfrm>
              <a:off x="8734548" y="5596172"/>
              <a:ext cx="3581400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63" dirty="0">
                  <a:latin typeface="Segoe UI" panose="020B0502040204020203" pitchFamily="34" charset="0"/>
                  <a:cs typeface="Segoe UI" panose="020B0502040204020203" pitchFamily="34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Геоскан Салют</a:t>
              </a:r>
              <a:endParaRPr lang="en-US" sz="146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8" name="Рисунок 17" descr="Изображение выглядит как оранже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86B589C0-6443-47D1-9E19-52211CA58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90" b="18801"/>
            <a:stretch/>
          </p:blipFill>
          <p:spPr>
            <a:xfrm>
              <a:off x="8734548" y="4155534"/>
              <a:ext cx="1571502" cy="1297193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B2F3A58-676C-4A01-991F-1F9D9E87532C}"/>
              </a:ext>
            </a:extLst>
          </p:cNvPr>
          <p:cNvGrpSpPr/>
          <p:nvPr/>
        </p:nvGrpSpPr>
        <p:grpSpPr>
          <a:xfrm>
            <a:off x="5461665" y="1621838"/>
            <a:ext cx="3079858" cy="1341242"/>
            <a:chOff x="4410315" y="1240432"/>
            <a:chExt cx="3790595" cy="16507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D08766-EF62-4A7B-862B-C78E871EDC9B}"/>
                </a:ext>
              </a:extLst>
            </p:cNvPr>
            <p:cNvSpPr txBox="1"/>
            <p:nvPr/>
          </p:nvSpPr>
          <p:spPr>
            <a:xfrm>
              <a:off x="4619510" y="2500472"/>
              <a:ext cx="3581400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63" dirty="0">
                  <a:latin typeface="Segoe UI" panose="020B0502040204020203" pitchFamily="34" charset="0"/>
                  <a:cs typeface="Segoe UI" panose="020B0502040204020203" pitchFamily="34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Геоскан 701</a:t>
              </a:r>
              <a:endParaRPr lang="en-US" sz="146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97BC663-51EC-4C09-A557-DBF4BE82F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10315" y="1240432"/>
              <a:ext cx="1564163" cy="109373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9FEB6269-41CF-4C8C-891A-FDFB5661E6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1748794"/>
            <a:ext cx="1342338" cy="8943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E4F4F1-E5D2-4340-BB02-F5B2FBB406A0}"/>
              </a:ext>
            </a:extLst>
          </p:cNvPr>
          <p:cNvSpPr txBox="1"/>
          <p:nvPr/>
        </p:nvSpPr>
        <p:spPr>
          <a:xfrm>
            <a:off x="485275" y="2706217"/>
            <a:ext cx="168085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Геоскан </a:t>
            </a:r>
            <a:r>
              <a:rPr lang="en-US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</a:t>
            </a:r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2BE92BD8-FD42-4B8B-A95F-77B89B60AE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269" b="89868" l="8624" r="93698">
                        <a14:foregroundMark x1="9619" y1="39427" x2="9619" y2="39427"/>
                        <a14:foregroundMark x1="10116" y1="39868" x2="10116" y2="39868"/>
                        <a14:foregroundMark x1="18242" y1="36564" x2="18242" y2="36564"/>
                        <a14:foregroundMark x1="9784" y1="46916" x2="9784" y2="46916"/>
                        <a14:foregroundMark x1="8789" y1="48899" x2="8789" y2="48899"/>
                        <a14:foregroundMark x1="65340" y1="32819" x2="65340" y2="32819"/>
                        <a14:foregroundMark x1="60365" y1="34581" x2="60365" y2="34581"/>
                        <a14:foregroundMark x1="53068" y1="28855" x2="54561" y2="29075"/>
                        <a14:foregroundMark x1="63184" y1="24009" x2="63184" y2="24009"/>
                        <a14:foregroundMark x1="63184" y1="24009" x2="63184" y2="26432"/>
                        <a14:foregroundMark x1="62355" y1="26432" x2="70481" y2="29075"/>
                        <a14:foregroundMark x1="68491" y1="22687" x2="63018" y2="34581"/>
                        <a14:foregroundMark x1="63018" y1="34581" x2="65340" y2="38546"/>
                        <a14:foregroundMark x1="65340" y1="34581" x2="66501" y2="41630"/>
                        <a14:foregroundMark x1="63184" y1="27753" x2="74627" y2="36784"/>
                        <a14:foregroundMark x1="74627" y1="36784" x2="74295" y2="50661"/>
                        <a14:foregroundMark x1="74295" y1="50661" x2="59204" y2="42070"/>
                        <a14:foregroundMark x1="59204" y1="42070" x2="73134" y2="46256"/>
                        <a14:foregroundMark x1="73134" y1="46256" x2="78607" y2="58370"/>
                        <a14:foregroundMark x1="78607" y1="58370" x2="72139" y2="34581"/>
                        <a14:foregroundMark x1="72139" y1="34581" x2="66998" y2="45154"/>
                        <a14:foregroundMark x1="66998" y1="45154" x2="72803" y2="41189"/>
                        <a14:foregroundMark x1="86070" y1="44493" x2="79270" y2="27093"/>
                        <a14:foregroundMark x1="79270" y1="27093" x2="67330" y2="15639"/>
                        <a14:foregroundMark x1="67330" y1="15639" x2="61857" y2="14097"/>
                        <a14:foregroundMark x1="90216" y1="37885" x2="88391" y2="36123"/>
                        <a14:foregroundMark x1="85406" y1="33040" x2="73466" y2="27533"/>
                        <a14:foregroundMark x1="46932" y1="38546" x2="66833" y2="63877"/>
                        <a14:foregroundMark x1="66833" y1="63877" x2="64511" y2="52203"/>
                        <a14:foregroundMark x1="64511" y1="52203" x2="56219" y2="44714"/>
                        <a14:foregroundMark x1="56219" y1="44714" x2="70149" y2="66740"/>
                        <a14:foregroundMark x1="63350" y1="11013" x2="91708" y2="39207"/>
                        <a14:foregroundMark x1="72305" y1="73789" x2="92537" y2="39427"/>
                        <a14:foregroundMark x1="92537" y1="39427" x2="92537" y2="38767"/>
                        <a14:foregroundMark x1="48425" y1="59912" x2="48425" y2="59912"/>
                        <a14:foregroundMark x1="53234" y1="65639" x2="53234" y2="65639"/>
                        <a14:foregroundMark x1="59867" y1="71806" x2="59867" y2="71806"/>
                        <a14:foregroundMark x1="66501" y1="79736" x2="66501" y2="79736"/>
                        <a14:foregroundMark x1="35821" y1="67621" x2="35821" y2="67621"/>
                        <a14:foregroundMark x1="32504" y1="70044" x2="32504" y2="70044"/>
                        <a14:foregroundMark x1="31509" y1="71366" x2="31509" y2="71366"/>
                        <a14:foregroundMark x1="30017" y1="71145" x2="30017" y2="71145"/>
                        <a14:foregroundMark x1="35323" y1="75771" x2="35323" y2="75771"/>
                        <a14:foregroundMark x1="16086" y1="71366" x2="16086" y2="71366"/>
                        <a14:foregroundMark x1="19900" y1="68722" x2="19900" y2="68722"/>
                        <a14:foregroundMark x1="13930" y1="73128" x2="13930" y2="73128"/>
                        <a14:foregroundMark x1="15589" y1="77533" x2="15589" y2="77533"/>
                        <a14:foregroundMark x1="16915" y1="68943" x2="16915" y2="68943"/>
                        <a14:foregroundMark x1="16418" y1="67401" x2="16418" y2="67401"/>
                        <a14:foregroundMark x1="19900" y1="64097" x2="11609" y2="74670"/>
                        <a14:foregroundMark x1="11609" y1="74670" x2="12935" y2="78855"/>
                        <a14:foregroundMark x1="9619" y1="78194" x2="17413" y2="66079"/>
                        <a14:foregroundMark x1="19735" y1="86123" x2="19735" y2="86123"/>
                        <a14:foregroundMark x1="21725" y1="80837" x2="21891" y2="79736"/>
                        <a14:foregroundMark x1="17413" y1="87225" x2="23549" y2="81498"/>
                        <a14:foregroundMark x1="14096" y1="71145" x2="15589" y2="68943"/>
                        <a14:foregroundMark x1="17579" y1="87885" x2="26368" y2="78194"/>
                        <a14:foregroundMark x1="26368" y1="78194" x2="24046" y2="77533"/>
                        <a14:foregroundMark x1="9287" y1="54185" x2="9287" y2="50661"/>
                        <a14:foregroundMark x1="46766" y1="42952" x2="52405" y2="25110"/>
                        <a14:foregroundMark x1="52405" y1="25110" x2="64179" y2="9251"/>
                        <a14:foregroundMark x1="92703" y1="36784" x2="93532" y2="38106"/>
                        <a14:foregroundMark x1="93532" y1="37885" x2="66003" y2="11894"/>
                        <a14:foregroundMark x1="91376" y1="36784" x2="77446" y2="18943"/>
                        <a14:foregroundMark x1="77446" y1="18943" x2="65174" y2="8590"/>
                        <a14:foregroundMark x1="66998" y1="12555" x2="81426" y2="28414"/>
                        <a14:foregroundMark x1="81426" y1="28414" x2="89718" y2="33040"/>
                        <a14:foregroundMark x1="89718" y1="33040" x2="83085" y2="23128"/>
                        <a14:foregroundMark x1="83085" y1="23128" x2="82090" y2="22687"/>
                        <a14:foregroundMark x1="44113" y1="46256" x2="45439" y2="31498"/>
                        <a14:foregroundMark x1="45439" y1="31498" x2="64677" y2="7269"/>
                        <a14:foregroundMark x1="72471" y1="73789" x2="83582" y2="60573"/>
                        <a14:foregroundMark x1="83582" y1="60573" x2="93201" y2="40088"/>
                        <a14:foregroundMark x1="74793" y1="72026" x2="83416" y2="58370"/>
                        <a14:foregroundMark x1="62852" y1="11013" x2="48590" y2="26432"/>
                        <a14:foregroundMark x1="48590" y1="26432" x2="42952" y2="43172"/>
                        <a14:foregroundMark x1="42952" y1="43172" x2="44444" y2="34141"/>
                        <a14:foregroundMark x1="65174" y1="7709" x2="83914" y2="21806"/>
                        <a14:foregroundMark x1="83914" y1="21806" x2="92371" y2="33921"/>
                        <a14:foregroundMark x1="92371" y1="33921" x2="93698" y2="38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13" y="3687474"/>
            <a:ext cx="1556965" cy="117224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1DF9B8-4418-40EA-9A51-B1FC2DB4A906}"/>
              </a:ext>
            </a:extLst>
          </p:cNvPr>
          <p:cNvSpPr txBox="1"/>
          <p:nvPr/>
        </p:nvSpPr>
        <p:spPr>
          <a:xfrm>
            <a:off x="5353649" y="4952656"/>
            <a:ext cx="196834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Геоскан Пионер</a:t>
            </a:r>
            <a:r>
              <a:rPr lang="ru-RU" sz="1463" dirty="0">
                <a:latin typeface="Segoe UI" panose="020B0502040204020203" pitchFamily="34" charset="0"/>
                <a:cs typeface="Segoe UI" panose="020B0502040204020203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63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63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навигации</a:t>
            </a:r>
          </a:p>
        </p:txBody>
      </p:sp>
    </p:spTree>
    <p:extLst>
      <p:ext uri="{BB962C8B-B14F-4D97-AF65-F5344CB8AC3E}">
        <p14:creationId xmlns:p14="http://schemas.microsoft.com/office/powerpoint/2010/main" val="156648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4BE77A-4E57-41BA-9308-208C897F2E6C}"/>
              </a:ext>
            </a:extLst>
          </p:cNvPr>
          <p:cNvSpPr txBox="1">
            <a:spLocks/>
          </p:cNvSpPr>
          <p:nvPr/>
        </p:nvSpPr>
        <p:spPr>
          <a:xfrm>
            <a:off x="452438" y="484674"/>
            <a:ext cx="5155505" cy="8175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902" dirty="0">
                <a:latin typeface="Segoe UI" panose="020B0502040204020203" pitchFamily="34" charset="0"/>
                <a:cs typeface="Segoe UI" panose="020B0502040204020203" pitchFamily="34" charset="0"/>
              </a:rPr>
              <a:t>Мы в образовании</a:t>
            </a:r>
          </a:p>
        </p:txBody>
      </p:sp>
      <p:pic>
        <p:nvPicPr>
          <p:cNvPr id="8" name="Google Shape;135;p26">
            <a:extLst>
              <a:ext uri="{FF2B5EF4-FFF2-40B4-BE49-F238E27FC236}">
                <a16:creationId xmlns:a16="http://schemas.microsoft.com/office/drawing/2014/main" id="{C783C464-ECCD-48BA-83C9-107CE2F740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438" y="6122982"/>
            <a:ext cx="1102300" cy="18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8A3441-C85D-4A27-8000-427A35DBF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261" y="1827391"/>
            <a:ext cx="1675973" cy="1396644"/>
          </a:xfrm>
          <a:prstGeom prst="rect">
            <a:avLst/>
          </a:prstGeom>
        </p:spPr>
      </p:pic>
      <p:pic>
        <p:nvPicPr>
          <p:cNvPr id="14" name="Picture 2" descr="Молодые профессионалы (Ворлдскиллс Россия) - МГПУ">
            <a:extLst>
              <a:ext uri="{FF2B5EF4-FFF2-40B4-BE49-F238E27FC236}">
                <a16:creationId xmlns:a16="http://schemas.microsoft.com/office/drawing/2014/main" id="{7AB88A48-AEE7-4E73-8429-DBF62A0D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39" y="1968682"/>
            <a:ext cx="2228122" cy="11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5694EC-FD6E-4696-BB50-F5AC5E83172E}"/>
              </a:ext>
            </a:extLst>
          </p:cNvPr>
          <p:cNvSpPr/>
          <p:nvPr/>
        </p:nvSpPr>
        <p:spPr>
          <a:xfrm>
            <a:off x="1912144" y="1302185"/>
            <a:ext cx="1039811" cy="290465"/>
          </a:xfrm>
          <a:prstGeom prst="rect">
            <a:avLst/>
          </a:prstGeom>
        </p:spPr>
        <p:txBody>
          <a:bodyPr wrap="square" lIns="74295" tIns="37148" rIns="74295" bIns="37148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Участники:</a:t>
            </a:r>
            <a:endParaRPr lang="en-US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8" descr="http://i.mycdn.me/i?r=AzEPZsRbOZEKgBhR0XGMT1Rk8WXMw1Nv1t5ihJlSjWRHCaaKTM5SRkZCeTgDn6uOyic">
            <a:extLst>
              <a:ext uri="{FF2B5EF4-FFF2-40B4-BE49-F238E27FC236}">
                <a16:creationId xmlns:a16="http://schemas.microsoft.com/office/drawing/2014/main" id="{C2AA773E-93D7-440B-8AB2-3C3C29BB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72" y="1901864"/>
            <a:ext cx="1884428" cy="12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A546FE-5981-4179-8CCF-C8EB21EA732F}"/>
              </a:ext>
            </a:extLst>
          </p:cNvPr>
          <p:cNvSpPr txBox="1"/>
          <p:nvPr/>
        </p:nvSpPr>
        <p:spPr>
          <a:xfrm>
            <a:off x="6134100" y="1302185"/>
            <a:ext cx="2679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Активный партнер конкурсов:</a:t>
            </a:r>
            <a:endParaRPr lang="en-US" sz="1400" dirty="0"/>
          </a:p>
        </p:txBody>
      </p: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2343C0-3161-4ACF-BBE1-4F62BC8DEE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86" y="3517444"/>
            <a:ext cx="1320800" cy="17612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50FCB93-9932-47D2-8300-B6C374A5D1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50" y="3880331"/>
            <a:ext cx="1968500" cy="10354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9E01BE-247B-4675-99A0-B475D1C6FE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93" y="3846995"/>
            <a:ext cx="1387822" cy="8846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DEA5A39-D150-432F-AEC0-B60370708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1955" y="5412618"/>
            <a:ext cx="1953630" cy="5349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21BAF4E-D3B7-450D-8D83-C5EBFD8F2A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117"/>
          <a:stretch/>
        </p:blipFill>
        <p:spPr>
          <a:xfrm>
            <a:off x="847823" y="4894903"/>
            <a:ext cx="1413830" cy="103543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265617C-3FA2-4858-931C-97BF9ED4CCD7}"/>
              </a:ext>
            </a:extLst>
          </p:cNvPr>
          <p:cNvSpPr/>
          <p:nvPr/>
        </p:nvSpPr>
        <p:spPr>
          <a:xfrm>
            <a:off x="1492248" y="3451019"/>
            <a:ext cx="1879602" cy="290465"/>
          </a:xfrm>
          <a:prstGeom prst="rect">
            <a:avLst/>
          </a:prstGeom>
        </p:spPr>
        <p:txBody>
          <a:bodyPr wrap="square" lIns="74295" tIns="37148" rIns="74295" bIns="37148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Microsoft Sans Serif" panose="020B0604020202020204" pitchFamily="34" charset="0"/>
                <a:cs typeface="Segoe UI" panose="020B0502040204020203" pitchFamily="34" charset="0"/>
              </a:rPr>
              <a:t>Активные участники:</a:t>
            </a:r>
            <a:endParaRPr lang="en-US" sz="1400" dirty="0">
              <a:latin typeface="Segoe UI" panose="020B0502040204020203" pitchFamily="34" charset="0"/>
              <a:ea typeface="Microsoft Sans Serif" panose="020B06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Рисунок 3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5E4A184-FAE0-4A69-818D-ECF286FA69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7098" y="2162665"/>
            <a:ext cx="1675973" cy="5850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1167098-681C-4AF4-8569-5B98B57D8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11692" r="15966" b="12801"/>
          <a:stretch/>
        </p:blipFill>
        <p:spPr bwMode="auto">
          <a:xfrm>
            <a:off x="3141227" y="3741484"/>
            <a:ext cx="1352062" cy="14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6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18941-4A18-4B8A-923F-AD981A02B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1"/>
          <a:stretch/>
        </p:blipFill>
        <p:spPr>
          <a:xfrm>
            <a:off x="3903239" y="642938"/>
            <a:ext cx="6002761" cy="5572125"/>
          </a:xfrm>
          <a:prstGeom prst="rect">
            <a:avLst/>
          </a:prstGeom>
        </p:spPr>
      </p:pic>
      <p:sp>
        <p:nvSpPr>
          <p:cNvPr id="8" name="Параллелограмм 5">
            <a:extLst>
              <a:ext uri="{FF2B5EF4-FFF2-40B4-BE49-F238E27FC236}">
                <a16:creationId xmlns:a16="http://schemas.microsoft.com/office/drawing/2014/main" id="{D33D5C4B-4F8B-4E58-B1D9-FFA5E5F5FA52}"/>
              </a:ext>
            </a:extLst>
          </p:cNvPr>
          <p:cNvSpPr/>
          <p:nvPr/>
        </p:nvSpPr>
        <p:spPr>
          <a:xfrm>
            <a:off x="2107897" y="634375"/>
            <a:ext cx="3918254" cy="5580687"/>
          </a:xfrm>
          <a:custGeom>
            <a:avLst/>
            <a:gdLst>
              <a:gd name="connsiteX0" fmla="*/ 0 w 9121140"/>
              <a:gd name="connsiteY0" fmla="*/ 6858000 h 6858000"/>
              <a:gd name="connsiteX1" fmla="*/ 3200423 w 9121140"/>
              <a:gd name="connsiteY1" fmla="*/ 0 h 6858000"/>
              <a:gd name="connsiteX2" fmla="*/ 9121140 w 9121140"/>
              <a:gd name="connsiteY2" fmla="*/ 0 h 6858000"/>
              <a:gd name="connsiteX3" fmla="*/ 5920717 w 9121140"/>
              <a:gd name="connsiteY3" fmla="*/ 6858000 h 6858000"/>
              <a:gd name="connsiteX4" fmla="*/ 0 w 9121140"/>
              <a:gd name="connsiteY4" fmla="*/ 6858000 h 6858000"/>
              <a:gd name="connsiteX0" fmla="*/ 0 w 5920740"/>
              <a:gd name="connsiteY0" fmla="*/ 6858000 h 6858000"/>
              <a:gd name="connsiteX1" fmla="*/ 23 w 5920740"/>
              <a:gd name="connsiteY1" fmla="*/ 0 h 6858000"/>
              <a:gd name="connsiteX2" fmla="*/ 5920740 w 5920740"/>
              <a:gd name="connsiteY2" fmla="*/ 0 h 6858000"/>
              <a:gd name="connsiteX3" fmla="*/ 2720317 w 5920740"/>
              <a:gd name="connsiteY3" fmla="*/ 6858000 h 6858000"/>
              <a:gd name="connsiteX4" fmla="*/ 0 w 5920740"/>
              <a:gd name="connsiteY4" fmla="*/ 6858000 h 6858000"/>
              <a:gd name="connsiteX0" fmla="*/ 0 w 5920740"/>
              <a:gd name="connsiteY0" fmla="*/ 6870700 h 6870700"/>
              <a:gd name="connsiteX1" fmla="*/ 23 w 5920740"/>
              <a:gd name="connsiteY1" fmla="*/ 0 h 6870700"/>
              <a:gd name="connsiteX2" fmla="*/ 5920740 w 5920740"/>
              <a:gd name="connsiteY2" fmla="*/ 0 h 6870700"/>
              <a:gd name="connsiteX3" fmla="*/ 2720317 w 5920740"/>
              <a:gd name="connsiteY3" fmla="*/ 6858000 h 6870700"/>
              <a:gd name="connsiteX4" fmla="*/ 0 w 5920740"/>
              <a:gd name="connsiteY4" fmla="*/ 6870700 h 6870700"/>
              <a:gd name="connsiteX0" fmla="*/ 3153 w 5920718"/>
              <a:gd name="connsiteY0" fmla="*/ 6858000 h 6858000"/>
              <a:gd name="connsiteX1" fmla="*/ 1 w 5920718"/>
              <a:gd name="connsiteY1" fmla="*/ 0 h 6858000"/>
              <a:gd name="connsiteX2" fmla="*/ 5920718 w 5920718"/>
              <a:gd name="connsiteY2" fmla="*/ 0 h 6858000"/>
              <a:gd name="connsiteX3" fmla="*/ 2720295 w 5920718"/>
              <a:gd name="connsiteY3" fmla="*/ 6858000 h 6858000"/>
              <a:gd name="connsiteX4" fmla="*/ 3153 w 5920718"/>
              <a:gd name="connsiteY4" fmla="*/ 6858000 h 6858000"/>
              <a:gd name="connsiteX0" fmla="*/ 6328 w 5920718"/>
              <a:gd name="connsiteY0" fmla="*/ 6861175 h 6861175"/>
              <a:gd name="connsiteX1" fmla="*/ 1 w 5920718"/>
              <a:gd name="connsiteY1" fmla="*/ 0 h 6861175"/>
              <a:gd name="connsiteX2" fmla="*/ 5920718 w 5920718"/>
              <a:gd name="connsiteY2" fmla="*/ 0 h 6861175"/>
              <a:gd name="connsiteX3" fmla="*/ 2720295 w 5920718"/>
              <a:gd name="connsiteY3" fmla="*/ 6858000 h 6861175"/>
              <a:gd name="connsiteX4" fmla="*/ 6328 w 5920718"/>
              <a:gd name="connsiteY4" fmla="*/ 6861175 h 6861175"/>
              <a:gd name="connsiteX0" fmla="*/ 12678 w 5920718"/>
              <a:gd name="connsiteY0" fmla="*/ 6851650 h 6858000"/>
              <a:gd name="connsiteX1" fmla="*/ 1 w 5920718"/>
              <a:gd name="connsiteY1" fmla="*/ 0 h 6858000"/>
              <a:gd name="connsiteX2" fmla="*/ 5920718 w 5920718"/>
              <a:gd name="connsiteY2" fmla="*/ 0 h 6858000"/>
              <a:gd name="connsiteX3" fmla="*/ 2720295 w 5920718"/>
              <a:gd name="connsiteY3" fmla="*/ 6858000 h 6858000"/>
              <a:gd name="connsiteX4" fmla="*/ 12678 w 5920718"/>
              <a:gd name="connsiteY4" fmla="*/ 6851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0718" h="6858000">
                <a:moveTo>
                  <a:pt x="12678" y="6851650"/>
                </a:moveTo>
                <a:cubicBezTo>
                  <a:pt x="12686" y="4565650"/>
                  <a:pt x="-7" y="2286000"/>
                  <a:pt x="1" y="0"/>
                </a:cubicBezTo>
                <a:lnTo>
                  <a:pt x="5920718" y="0"/>
                </a:lnTo>
                <a:lnTo>
                  <a:pt x="2720295" y="6858000"/>
                </a:lnTo>
                <a:lnTo>
                  <a:pt x="12678" y="6851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34"/>
          </a:p>
        </p:txBody>
      </p:sp>
      <p:sp>
        <p:nvSpPr>
          <p:cNvPr id="7" name="Прямоугольник 6"/>
          <p:cNvSpPr/>
          <p:nvPr/>
        </p:nvSpPr>
        <p:spPr>
          <a:xfrm>
            <a:off x="452438" y="2048458"/>
            <a:ext cx="3981388" cy="30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Привлечение интереса к отрасли БЛА</a:t>
            </a:r>
          </a:p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Эксплуатация беспилотных авиационных систем (БАС): изучение, сборка, пилотирование, диагностика, обслуживание</a:t>
            </a:r>
          </a:p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Проектная работа с использованием </a:t>
            </a:r>
            <a:r>
              <a:rPr lang="ru-RU" sz="1277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Геоскан</a:t>
            </a: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Пионер</a:t>
            </a:r>
          </a:p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Программирование полетного задания (автопилота): </a:t>
            </a:r>
            <a:r>
              <a:rPr lang="en-US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Python, LUA</a:t>
            </a:r>
            <a:endParaRPr lang="ru-RU" sz="1277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Проектирование, прототипирование и конструирование </a:t>
            </a:r>
            <a:r>
              <a:rPr lang="ru-RU" sz="1277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мультикоптеров</a:t>
            </a: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и полезной нагрузки к ним</a:t>
            </a:r>
          </a:p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Введение в аэрофотосъемку и фотограмметрию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634375"/>
            <a:ext cx="5265585" cy="127438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Segoe UI Light" panose="020B0502040204020203" pitchFamily="34" charset="0"/>
              </a:rPr>
              <a:t>Применение в образовательных организациях и тематических кружках (ВУЗы, </a:t>
            </a:r>
            <a:r>
              <a:rPr lang="ru-RU" sz="2400" dirty="0" err="1">
                <a:latin typeface="Segoe UI Light" panose="020B0502040204020203" pitchFamily="34" charset="0"/>
              </a:rPr>
              <a:t>СУЗы</a:t>
            </a:r>
            <a:r>
              <a:rPr lang="ru-RU" sz="2400" dirty="0">
                <a:latin typeface="Segoe UI Light" panose="020B0502040204020203" pitchFamily="34" charset="0"/>
              </a:rPr>
              <a:t>, колледжи, школы и прочие)</a:t>
            </a:r>
          </a:p>
        </p:txBody>
      </p:sp>
      <p:pic>
        <p:nvPicPr>
          <p:cNvPr id="11" name="Google Shape;135;p26">
            <a:extLst>
              <a:ext uri="{FF2B5EF4-FFF2-40B4-BE49-F238E27FC236}">
                <a16:creationId xmlns:a16="http://schemas.microsoft.com/office/drawing/2014/main" id="{ADC9B0C0-5D96-4CE1-8C09-1819DEF0BE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438" y="6122982"/>
            <a:ext cx="1102300" cy="18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3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438" y="638533"/>
            <a:ext cx="7929057" cy="505550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2900" dirty="0" err="1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Геоскан</a:t>
            </a:r>
            <a:r>
              <a:rPr lang="ru-RU" sz="2900" dirty="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Пионер</a:t>
            </a:r>
            <a:endParaRPr lang="ru-RU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7A87E6-F9C1-4799-B49C-73F1E8EB6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7710" r="33631" b="8844"/>
          <a:stretch/>
        </p:blipFill>
        <p:spPr>
          <a:xfrm>
            <a:off x="4373946" y="156107"/>
            <a:ext cx="5532054" cy="4436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E19B4-0090-4F72-8E66-745B6989DD78}"/>
              </a:ext>
            </a:extLst>
          </p:cNvPr>
          <p:cNvSpPr txBox="1"/>
          <p:nvPr/>
        </p:nvSpPr>
        <p:spPr>
          <a:xfrm>
            <a:off x="366498" y="1315458"/>
            <a:ext cx="4830762" cy="105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70" dirty="0">
                <a:latin typeface="Segoe UI" panose="020B0502040204020203" pitchFamily="34" charset="0"/>
                <a:cs typeface="Segoe UI" panose="020B0502040204020203" pitchFamily="34" charset="0"/>
              </a:rPr>
              <a:t>Многофункциональный учебно-методический комплекс для образовательных учреждений, авиамодельных секций, кружков робототехники или самостоятельного изучения.</a:t>
            </a:r>
            <a:endParaRPr lang="en-US" sz="157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F6C15F6-4B60-4FCE-AED2-0E1C8EB50F97}"/>
              </a:ext>
            </a:extLst>
          </p:cNvPr>
          <p:cNvGrpSpPr/>
          <p:nvPr/>
        </p:nvGrpSpPr>
        <p:grpSpPr>
          <a:xfrm>
            <a:off x="582035" y="5402604"/>
            <a:ext cx="4399688" cy="993035"/>
            <a:chOff x="280558" y="5402604"/>
            <a:chExt cx="4399688" cy="99303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A61484F-B757-48A3-ABD1-02F0613F68FF}"/>
                </a:ext>
              </a:extLst>
            </p:cNvPr>
            <p:cNvSpPr/>
            <p:nvPr/>
          </p:nvSpPr>
          <p:spPr>
            <a:xfrm>
              <a:off x="280558" y="5815833"/>
              <a:ext cx="825868" cy="279179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14" baseline="300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Единая</a:t>
              </a:r>
              <a:r>
                <a:rPr lang="ru-RU" sz="1214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214" baseline="300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плата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D33219E-6C25-4F7F-B389-3FD2D8509A5B}"/>
                </a:ext>
              </a:extLst>
            </p:cNvPr>
            <p:cNvSpPr/>
            <p:nvPr/>
          </p:nvSpPr>
          <p:spPr>
            <a:xfrm>
              <a:off x="1473791" y="5867289"/>
              <a:ext cx="869638" cy="52835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214" baseline="30000" dirty="0">
                  <a:solidFill>
                    <a:srgbClr val="000000"/>
                  </a:solidFill>
                  <a:latin typeface="Segoe UI" panose="020B0502040204020203" pitchFamily="34" charset="0"/>
                </a:rPr>
                <a:t>Модульная конструкция</a:t>
              </a:r>
            </a:p>
            <a:p>
              <a:pPr algn="ctr"/>
              <a:endParaRPr lang="ru-RU" sz="1214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7A9E913-841E-4F76-8892-D28AF70515C7}"/>
                </a:ext>
              </a:extLst>
            </p:cNvPr>
            <p:cNvSpPr/>
            <p:nvPr/>
          </p:nvSpPr>
          <p:spPr>
            <a:xfrm>
              <a:off x="2203305" y="5864608"/>
              <a:ext cx="1680624" cy="21691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214" baseline="30000" dirty="0">
                  <a:solidFill>
                    <a:srgbClr val="000000"/>
                  </a:solidFill>
                  <a:latin typeface="Segoe UI" panose="020B0502040204020203" pitchFamily="34" charset="0"/>
                </a:rPr>
                <a:t>Простая сборка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5FEFFC5-7AC4-437C-A8F3-21E924D1BBC3}"/>
                </a:ext>
              </a:extLst>
            </p:cNvPr>
            <p:cNvSpPr/>
            <p:nvPr/>
          </p:nvSpPr>
          <p:spPr>
            <a:xfrm>
              <a:off x="3755248" y="5865714"/>
              <a:ext cx="924998" cy="216919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14" baseline="30000" dirty="0">
                  <a:solidFill>
                    <a:srgbClr val="000000"/>
                  </a:solidFill>
                  <a:latin typeface="Segoe UI" panose="020B0502040204020203" pitchFamily="34" charset="0"/>
                </a:rPr>
                <a:t> Защита винтов</a:t>
              </a:r>
            </a:p>
          </p:txBody>
        </p:sp>
        <p:pic>
          <p:nvPicPr>
            <p:cNvPr id="13" name="Picture 7" descr="C:\Users\v.tayler\Desktop\БПЛА\mechanics.png">
              <a:extLst>
                <a:ext uri="{FF2B5EF4-FFF2-40B4-BE49-F238E27FC236}">
                  <a16:creationId xmlns:a16="http://schemas.microsoft.com/office/drawing/2014/main" id="{EB4B61B1-BF96-447F-9DC9-6EE0C7FF1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923" y="5405122"/>
              <a:ext cx="386714" cy="386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v.tayler\Desktop\БПЛА\puzzle.png">
              <a:extLst>
                <a:ext uri="{FF2B5EF4-FFF2-40B4-BE49-F238E27FC236}">
                  <a16:creationId xmlns:a16="http://schemas.microsoft.com/office/drawing/2014/main" id="{FFF7B716-3A19-4AFA-9771-13A177451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428" y="5402604"/>
              <a:ext cx="380699" cy="380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C:\Users\v.tayler\Desktop\БПЛА\eguard.png">
              <a:extLst>
                <a:ext uri="{FF2B5EF4-FFF2-40B4-BE49-F238E27FC236}">
                  <a16:creationId xmlns:a16="http://schemas.microsoft.com/office/drawing/2014/main" id="{3AD683BC-C9A8-4E1C-AC2E-9DAA6B8E3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33" y="5405122"/>
              <a:ext cx="300775" cy="390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C:\Users\v.tayler\Desktop\БПЛА\pioneer.png">
              <a:extLst>
                <a:ext uri="{FF2B5EF4-FFF2-40B4-BE49-F238E27FC236}">
                  <a16:creationId xmlns:a16="http://schemas.microsoft.com/office/drawing/2014/main" id="{A9C37ED5-B903-4AA8-B99C-F98433D53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55" y="5402604"/>
              <a:ext cx="380276" cy="380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0D89A3-C85F-4CDE-AEAC-18D73187E7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70" y="3909419"/>
            <a:ext cx="3710503" cy="2087157"/>
          </a:xfrm>
          <a:prstGeom prst="rect">
            <a:avLst/>
          </a:prstGeom>
        </p:spPr>
      </p:pic>
      <p:pic>
        <p:nvPicPr>
          <p:cNvPr id="22" name="Picture 2" descr="C:\Users\v.tayler\Desktop\новая брошюра Геоскан\pioner.jpg">
            <a:extLst>
              <a:ext uri="{FF2B5EF4-FFF2-40B4-BE49-F238E27FC236}">
                <a16:creationId xmlns:a16="http://schemas.microsoft.com/office/drawing/2014/main" id="{03055501-4D26-4DC3-AA6D-861B035AE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7" t="9638" r="9989" b="17269"/>
          <a:stretch/>
        </p:blipFill>
        <p:spPr bwMode="auto">
          <a:xfrm>
            <a:off x="1266880" y="2740836"/>
            <a:ext cx="3029999" cy="24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5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32" y="1894919"/>
            <a:ext cx="59126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Объединенная авиастроительная корпорация выступает инициатором создания Компетенции «</a:t>
            </a:r>
            <a:r>
              <a:rPr lang="ru-RU" sz="1200" dirty="0" err="1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ВПиЭБАС</a:t>
            </a:r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». В 2016 году утвержден ФГОС СПО 25.02.08.</a:t>
            </a:r>
          </a:p>
          <a:p>
            <a:endParaRPr lang="ru-RU" sz="1200" dirty="0">
              <a:solidFill>
                <a:schemeClr val="dk1"/>
              </a:solidFill>
              <a:latin typeface="Segoe UI Light" panose="020B0502040204020203" pitchFamily="34" charset="0"/>
              <a:ea typeface="Roboto Medium"/>
              <a:cs typeface="Segoe UI Light" panose="020B0502040204020203" pitchFamily="34" charset="0"/>
            </a:endParaRPr>
          </a:p>
          <a:p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В 2019 году менеджер компетенции </a:t>
            </a:r>
            <a:r>
              <a:rPr lang="en-US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WorldSkills Russia </a:t>
            </a:r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признает оборудование ГК «</a:t>
            </a:r>
            <a:r>
              <a:rPr lang="ru-RU" sz="1200" dirty="0" err="1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Геоскан</a:t>
            </a:r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»</a:t>
            </a:r>
            <a:r>
              <a:rPr lang="en-US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наиболее подходящим для проведения конкурсов и чемпионатов.</a:t>
            </a:r>
          </a:p>
          <a:p>
            <a:endParaRPr lang="ru-RU" sz="1200" dirty="0">
              <a:solidFill>
                <a:schemeClr val="dk1"/>
              </a:solidFill>
              <a:latin typeface="Segoe UI Light" panose="020B0502040204020203" pitchFamily="34" charset="0"/>
              <a:ea typeface="Roboto Medium"/>
              <a:cs typeface="Segoe UI Light" panose="020B0502040204020203" pitchFamily="34" charset="0"/>
            </a:endParaRPr>
          </a:p>
          <a:p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Осень 2019 года: ГК «</a:t>
            </a:r>
            <a:r>
              <a:rPr lang="ru-RU" sz="1200" dirty="0" err="1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Геоскан</a:t>
            </a:r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»</a:t>
            </a:r>
            <a:r>
              <a:rPr lang="en-US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впервые выступает технологическим партнером на чемпионате </a:t>
            </a:r>
            <a:r>
              <a:rPr lang="en-US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Hi-tech </a:t>
            </a:r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 в г. Екатеринбурге, наши представители отрабатывают ряд модулей, впоследствии внедренные в компетенцию в качестве конкурсного задания.</a:t>
            </a:r>
          </a:p>
          <a:p>
            <a:r>
              <a:rPr lang="ru-RU" sz="1200" dirty="0">
                <a:solidFill>
                  <a:schemeClr val="dk1"/>
                </a:solidFill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  <a:ea typeface="Roboto Medium"/>
              <a:cs typeface="Segoe UI Light" panose="020B0502040204020203" pitchFamily="34" charset="0"/>
            </a:endParaRPr>
          </a:p>
        </p:txBody>
      </p:sp>
      <p:pic>
        <p:nvPicPr>
          <p:cNvPr id="12" name="Picture 2" descr="Молодые профессионалы (Ворлдскиллс Россия) - МГПУ">
            <a:extLst>
              <a:ext uri="{FF2B5EF4-FFF2-40B4-BE49-F238E27FC236}">
                <a16:creationId xmlns:a16="http://schemas.microsoft.com/office/drawing/2014/main" id="{50224835-3E8F-426E-8DE1-73B69E56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0" y="438523"/>
            <a:ext cx="2548412" cy="12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6C3A433-9743-4FAC-815E-50988FC37001}"/>
              </a:ext>
            </a:extLst>
          </p:cNvPr>
          <p:cNvSpPr txBox="1">
            <a:spLocks/>
          </p:cNvSpPr>
          <p:nvPr/>
        </p:nvSpPr>
        <p:spPr>
          <a:xfrm>
            <a:off x="452438" y="484674"/>
            <a:ext cx="6380162" cy="8175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Сотрудничество с </a:t>
            </a:r>
            <a:r>
              <a:rPr lang="en-US" sz="2900" dirty="0">
                <a:latin typeface="Segoe UI" panose="020B0502040204020203" pitchFamily="34" charset="0"/>
                <a:cs typeface="Segoe UI" panose="020B0502040204020203" pitchFamily="34" charset="0"/>
              </a:rPr>
              <a:t>WorldSkills Russia</a:t>
            </a:r>
            <a:endParaRPr lang="ru-RU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41287-C362-4638-AAD3-9F7CF850A314}"/>
              </a:ext>
            </a:extLst>
          </p:cNvPr>
          <p:cNvSpPr txBox="1"/>
          <p:nvPr/>
        </p:nvSpPr>
        <p:spPr>
          <a:xfrm>
            <a:off x="452438" y="1170273"/>
            <a:ext cx="5057141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dirty="0">
                <a:latin typeface="Segoe UI Light" panose="020B0502040204020203" pitchFamily="34" charset="0"/>
                <a:ea typeface="Roboto Medium"/>
                <a:cs typeface="Segoe UI Light" panose="020B0502040204020203" pitchFamily="34" charset="0"/>
              </a:rPr>
              <a:t>Зарождение взаимодействия</a:t>
            </a:r>
            <a:endParaRPr lang="ru-RU" sz="1138" dirty="0">
              <a:solidFill>
                <a:schemeClr val="dk1"/>
              </a:solidFill>
              <a:latin typeface="Segoe UI Light" panose="020B0502040204020203" pitchFamily="34" charset="0"/>
              <a:ea typeface="Roboto Medium"/>
              <a:cs typeface="Segoe UI Light" panose="020B0502040204020203" pitchFamily="34" charset="0"/>
            </a:endParaRPr>
          </a:p>
        </p:txBody>
      </p:sp>
      <p:pic>
        <p:nvPicPr>
          <p:cNvPr id="16" name="Picture 11" descr="Башкортостан принял эстафету проведения в 2021 году финала национального  Чемпионата «Молодые профессионалы» - Правительство Республики Башкортостан">
            <a:extLst>
              <a:ext uri="{FF2B5EF4-FFF2-40B4-BE49-F238E27FC236}">
                <a16:creationId xmlns:a16="http://schemas.microsoft.com/office/drawing/2014/main" id="{A3C69A19-7AA1-4C37-A6F3-6CEEFAB5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26" y="4041701"/>
            <a:ext cx="3082110" cy="2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3A51D86-89B8-4D78-9CE6-23ADA41EE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07" y="1894919"/>
            <a:ext cx="3079029" cy="2052686"/>
          </a:xfrm>
          <a:prstGeom prst="rect">
            <a:avLst/>
          </a:prstGeom>
        </p:spPr>
      </p:pic>
      <p:pic>
        <p:nvPicPr>
          <p:cNvPr id="20" name="Google Shape;135;p26">
            <a:extLst>
              <a:ext uri="{FF2B5EF4-FFF2-40B4-BE49-F238E27FC236}">
                <a16:creationId xmlns:a16="http://schemas.microsoft.com/office/drawing/2014/main" id="{EB3BCDFB-6D0B-4A2E-AFA8-07919BBD86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438" y="6122982"/>
            <a:ext cx="1102300" cy="18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024C290-9DE8-4FAA-8F21-702033AB0F15}"/>
              </a:ext>
            </a:extLst>
          </p:cNvPr>
          <p:cNvSpPr txBox="1">
            <a:spLocks/>
          </p:cNvSpPr>
          <p:nvPr/>
        </p:nvSpPr>
        <p:spPr>
          <a:xfrm>
            <a:off x="452438" y="484674"/>
            <a:ext cx="6380162" cy="8175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Сотрудничество с </a:t>
            </a:r>
            <a:r>
              <a:rPr lang="en-US" sz="2900" dirty="0">
                <a:latin typeface="Segoe UI" panose="020B0502040204020203" pitchFamily="34" charset="0"/>
                <a:cs typeface="Segoe UI" panose="020B0502040204020203" pitchFamily="34" charset="0"/>
              </a:rPr>
              <a:t>WorldSkills Russia</a:t>
            </a:r>
            <a:endParaRPr lang="ru-RU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DE0784-0E98-4FE7-B2B9-CFB1FDCE622A}"/>
              </a:ext>
            </a:extLst>
          </p:cNvPr>
          <p:cNvSpPr/>
          <p:nvPr/>
        </p:nvSpPr>
        <p:spPr>
          <a:xfrm>
            <a:off x="452438" y="1165526"/>
            <a:ext cx="4125912" cy="130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1277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77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Текущие компетенции</a:t>
            </a:r>
          </a:p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Т38 «Внешнее пилотирование</a:t>
            </a:r>
            <a:r>
              <a:rPr lang="en-US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эксплуатация БВС»</a:t>
            </a:r>
            <a:endParaRPr lang="en-US" sz="1277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53803" indent="-353803">
              <a:spcBef>
                <a:spcPts val="600"/>
              </a:spcBef>
              <a:buFont typeface="Segoe UI Light" panose="020B0502040204020203" pitchFamily="34" charset="0"/>
              <a:buChar char="–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Т79 «Цифровое земледелие»</a:t>
            </a:r>
          </a:p>
        </p:txBody>
      </p:sp>
      <p:pic>
        <p:nvPicPr>
          <p:cNvPr id="13" name="Picture 2" descr="Молодые профессионалы (Ворлдскиллс Россия) - МГПУ">
            <a:extLst>
              <a:ext uri="{FF2B5EF4-FFF2-40B4-BE49-F238E27FC236}">
                <a16:creationId xmlns:a16="http://schemas.microsoft.com/office/drawing/2014/main" id="{6B1F27CE-0675-487A-B51C-36AC713F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16" y="188124"/>
            <a:ext cx="2228122" cy="11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135;p26">
            <a:extLst>
              <a:ext uri="{FF2B5EF4-FFF2-40B4-BE49-F238E27FC236}">
                <a16:creationId xmlns:a16="http://schemas.microsoft.com/office/drawing/2014/main" id="{980F75A1-223A-4248-AE66-FC82FDF840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38" y="6122982"/>
            <a:ext cx="1102300" cy="184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22A077-35BE-4D5A-B453-2B5C3666C13C}"/>
              </a:ext>
            </a:extLst>
          </p:cNvPr>
          <p:cNvGrpSpPr/>
          <p:nvPr/>
        </p:nvGrpSpPr>
        <p:grpSpPr>
          <a:xfrm>
            <a:off x="1673286" y="3574087"/>
            <a:ext cx="6559428" cy="3017933"/>
            <a:chOff x="234173" y="1054259"/>
            <a:chExt cx="9634658" cy="4432818"/>
          </a:xfrm>
        </p:grpSpPr>
        <p:pic>
          <p:nvPicPr>
            <p:cNvPr id="44" name="Picture 10" descr="http://karlskrona.kz/wp-content/uploads/2017/03/1-1.jpg">
              <a:extLst>
                <a:ext uri="{FF2B5EF4-FFF2-40B4-BE49-F238E27FC236}">
                  <a16:creationId xmlns:a16="http://schemas.microsoft.com/office/drawing/2014/main" id="{DDE6C5D4-F4C8-4177-A7AF-8A15ED942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357" y="1054259"/>
              <a:ext cx="2607968" cy="104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https://banner2.cleanpng.com/20180715/ceh/kisspng-2017-worldskills-2019-worldskills-united-kingdom-c-logo-fly-emirates-5b4b98879e3744.4338762715316809036481.jpg">
              <a:extLst>
                <a:ext uri="{FF2B5EF4-FFF2-40B4-BE49-F238E27FC236}">
                  <a16:creationId xmlns:a16="http://schemas.microsoft.com/office/drawing/2014/main" id="{BFF627C0-2F63-4041-B65E-97282C9FE2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59"/>
            <a:stretch/>
          </p:blipFill>
          <p:spPr bwMode="auto">
            <a:xfrm>
              <a:off x="5641631" y="4458499"/>
              <a:ext cx="1347924" cy="88712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6" name="Picture 2" descr="https://koreainitiative.com/wp-content/uploads/2018/07/100_3.png">
              <a:extLst>
                <a:ext uri="{FF2B5EF4-FFF2-40B4-BE49-F238E27FC236}">
                  <a16:creationId xmlns:a16="http://schemas.microsoft.com/office/drawing/2014/main" id="{B81B01CA-32E3-4EF2-90A5-30C25B534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802" y="2841549"/>
              <a:ext cx="1480793" cy="111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4561E1-C31E-4FDA-B661-F39B800A549A}"/>
                </a:ext>
              </a:extLst>
            </p:cNvPr>
            <p:cNvSpPr txBox="1"/>
            <p:nvPr/>
          </p:nvSpPr>
          <p:spPr>
            <a:xfrm>
              <a:off x="3644429" y="3294043"/>
              <a:ext cx="1842213" cy="371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Основная</a:t>
              </a:r>
            </a:p>
            <a:p>
              <a:pPr algn="ctr"/>
              <a:r>
                <a:rPr lang="ru-RU" sz="800" dirty="0"/>
                <a:t>Компетенция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3379D1-6D01-4287-BFC7-D3B41DDE7F03}"/>
                </a:ext>
              </a:extLst>
            </p:cNvPr>
            <p:cNvSpPr txBox="1"/>
            <p:nvPr/>
          </p:nvSpPr>
          <p:spPr>
            <a:xfrm>
              <a:off x="234173" y="3294045"/>
              <a:ext cx="1842213" cy="371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Презентационная</a:t>
              </a:r>
            </a:p>
            <a:p>
              <a:pPr algn="ctr"/>
              <a:r>
                <a:rPr lang="ru-RU" sz="800" dirty="0"/>
                <a:t>Компетенция</a:t>
              </a:r>
            </a:p>
          </p:txBody>
        </p:sp>
        <p:sp>
          <p:nvSpPr>
            <p:cNvPr id="49" name="Стрелка вправо 4">
              <a:extLst>
                <a:ext uri="{FF2B5EF4-FFF2-40B4-BE49-F238E27FC236}">
                  <a16:creationId xmlns:a16="http://schemas.microsoft.com/office/drawing/2014/main" id="{D7F69530-B7C4-45F8-93EB-0EF7C3756D07}"/>
                </a:ext>
              </a:extLst>
            </p:cNvPr>
            <p:cNvSpPr/>
            <p:nvPr/>
          </p:nvSpPr>
          <p:spPr>
            <a:xfrm>
              <a:off x="2130506" y="3458869"/>
              <a:ext cx="1475792" cy="21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0" name="Стрелка вправо 9">
              <a:extLst>
                <a:ext uri="{FF2B5EF4-FFF2-40B4-BE49-F238E27FC236}">
                  <a16:creationId xmlns:a16="http://schemas.microsoft.com/office/drawing/2014/main" id="{A11EF20B-08DD-410F-A022-CBD88A9D597D}"/>
                </a:ext>
              </a:extLst>
            </p:cNvPr>
            <p:cNvSpPr/>
            <p:nvPr/>
          </p:nvSpPr>
          <p:spPr>
            <a:xfrm>
              <a:off x="5577697" y="3458868"/>
              <a:ext cx="1475792" cy="21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pic>
          <p:nvPicPr>
            <p:cNvPr id="51" name="Picture 4" descr="https://www.mgpu.ru/wp-content/uploads/2020/05/foto-dlya-anonsa-vebirnara-Prepodavanie-tehnologii.jpg">
              <a:extLst>
                <a:ext uri="{FF2B5EF4-FFF2-40B4-BE49-F238E27FC236}">
                  <a16:creationId xmlns:a16="http://schemas.microsoft.com/office/drawing/2014/main" id="{21EFC033-C4C9-4B29-AD91-BB7C07AF1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518" y="2097446"/>
              <a:ext cx="1784038" cy="106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://www.art-stone.ru/published/publicdata/ARTSTONENEW/attachments/SC/products_pictures/World%20skills%20-L_enl.jpg">
              <a:extLst>
                <a:ext uri="{FF2B5EF4-FFF2-40B4-BE49-F238E27FC236}">
                  <a16:creationId xmlns:a16="http://schemas.microsoft.com/office/drawing/2014/main" id="{7B116D65-4707-4079-9A58-24E42AD51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517" y="3940667"/>
              <a:ext cx="1784037" cy="1220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https://tvbrics.com/images/states/Brics-960-131016.jpg">
              <a:extLst>
                <a:ext uri="{FF2B5EF4-FFF2-40B4-BE49-F238E27FC236}">
                  <a16:creationId xmlns:a16="http://schemas.microsoft.com/office/drawing/2014/main" id="{36C0E674-2BF5-4943-BC10-B50FDFC32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574" y="4979512"/>
              <a:ext cx="1571814" cy="507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Стрелка вправо 13">
              <a:extLst>
                <a:ext uri="{FF2B5EF4-FFF2-40B4-BE49-F238E27FC236}">
                  <a16:creationId xmlns:a16="http://schemas.microsoft.com/office/drawing/2014/main" id="{6960A6AE-CC5C-4619-A0A1-CD8A80035547}"/>
                </a:ext>
              </a:extLst>
            </p:cNvPr>
            <p:cNvSpPr/>
            <p:nvPr/>
          </p:nvSpPr>
          <p:spPr>
            <a:xfrm rot="16200000">
              <a:off x="7405855" y="4354461"/>
              <a:ext cx="750689" cy="2080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5" name="Стрелка вправо 15">
              <a:extLst>
                <a:ext uri="{FF2B5EF4-FFF2-40B4-BE49-F238E27FC236}">
                  <a16:creationId xmlns:a16="http://schemas.microsoft.com/office/drawing/2014/main" id="{B862528F-92E9-4B15-865C-C7FEBE707395}"/>
                </a:ext>
              </a:extLst>
            </p:cNvPr>
            <p:cNvSpPr/>
            <p:nvPr/>
          </p:nvSpPr>
          <p:spPr>
            <a:xfrm rot="5400000">
              <a:off x="7392065" y="2368753"/>
              <a:ext cx="750689" cy="2080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pic>
          <p:nvPicPr>
            <p:cNvPr id="56" name="Picture 12" descr="https://skillsda.com/wp-content/uploads/2018/05/maxresdefault-1024x576.jpg">
              <a:extLst>
                <a:ext uri="{FF2B5EF4-FFF2-40B4-BE49-F238E27FC236}">
                  <a16:creationId xmlns:a16="http://schemas.microsoft.com/office/drawing/2014/main" id="{FDFAD3D3-64E1-433B-A53C-6F349C5385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t="7668" r="24325" b="11809"/>
            <a:stretch/>
          </p:blipFill>
          <p:spPr bwMode="auto">
            <a:xfrm>
              <a:off x="5318678" y="1386324"/>
              <a:ext cx="1484213" cy="1337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Стрелка вправо 17">
              <a:extLst>
                <a:ext uri="{FF2B5EF4-FFF2-40B4-BE49-F238E27FC236}">
                  <a16:creationId xmlns:a16="http://schemas.microsoft.com/office/drawing/2014/main" id="{F0B11440-1B18-4F03-A208-3EBC09F0B115}"/>
                </a:ext>
              </a:extLst>
            </p:cNvPr>
            <p:cNvSpPr/>
            <p:nvPr/>
          </p:nvSpPr>
          <p:spPr>
            <a:xfrm rot="2103881">
              <a:off x="6620220" y="2619415"/>
              <a:ext cx="750689" cy="2080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8" name="Стрелка вправо 19">
              <a:extLst>
                <a:ext uri="{FF2B5EF4-FFF2-40B4-BE49-F238E27FC236}">
                  <a16:creationId xmlns:a16="http://schemas.microsoft.com/office/drawing/2014/main" id="{463DE676-4237-4D03-AC70-D1756BF00271}"/>
                </a:ext>
              </a:extLst>
            </p:cNvPr>
            <p:cNvSpPr/>
            <p:nvPr/>
          </p:nvSpPr>
          <p:spPr>
            <a:xfrm rot="19609426">
              <a:off x="6678144" y="4190457"/>
              <a:ext cx="750689" cy="2080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E0FE0A-2232-430E-9336-458EFB92A17D}"/>
                </a:ext>
              </a:extLst>
            </p:cNvPr>
            <p:cNvSpPr txBox="1"/>
            <p:nvPr/>
          </p:nvSpPr>
          <p:spPr>
            <a:xfrm>
              <a:off x="8500578" y="3177321"/>
              <a:ext cx="1368253" cy="371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/>
                <a:t>WorldSkills</a:t>
              </a:r>
              <a:r>
                <a:rPr lang="en-US" sz="800" dirty="0"/>
                <a:t> Shanghai </a:t>
              </a:r>
              <a:endParaRPr lang="ru-RU" sz="800" dirty="0"/>
            </a:p>
            <a:p>
              <a:pPr algn="ctr"/>
              <a:r>
                <a:rPr lang="ru-RU" sz="800" dirty="0"/>
                <a:t>2022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57ABB95-0299-412C-89BA-8712BBA15E55}"/>
                </a:ext>
              </a:extLst>
            </p:cNvPr>
            <p:cNvSpPr txBox="1"/>
            <p:nvPr/>
          </p:nvSpPr>
          <p:spPr>
            <a:xfrm>
              <a:off x="439845" y="2985576"/>
              <a:ext cx="1430866" cy="23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2020 год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B9DC4C-B6A1-4901-92F6-48A362E70654}"/>
                </a:ext>
              </a:extLst>
            </p:cNvPr>
            <p:cNvSpPr txBox="1"/>
            <p:nvPr/>
          </p:nvSpPr>
          <p:spPr>
            <a:xfrm>
              <a:off x="3850103" y="1681190"/>
              <a:ext cx="1430866" cy="23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2021 год</a:t>
              </a: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C3D2DE1-4424-465E-8929-8DB8E83B1FC9}"/>
              </a:ext>
            </a:extLst>
          </p:cNvPr>
          <p:cNvSpPr/>
          <p:nvPr/>
        </p:nvSpPr>
        <p:spPr>
          <a:xfrm>
            <a:off x="5327652" y="1165526"/>
            <a:ext cx="4125912" cy="13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1277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77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Перспективные направления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Геодезия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Инженерия космических систем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277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Маркшейдерия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BF89B5-0DBB-402C-A69F-146B25BBA37C}"/>
              </a:ext>
            </a:extLst>
          </p:cNvPr>
          <p:cNvSpPr txBox="1"/>
          <p:nvPr/>
        </p:nvSpPr>
        <p:spPr>
          <a:xfrm>
            <a:off x="5312967" y="2726108"/>
            <a:ext cx="4321966" cy="738920"/>
          </a:xfrm>
          <a:prstGeom prst="rect">
            <a:avLst/>
          </a:prstGeom>
          <a:ln>
            <a:solidFill>
              <a:srgbClr val="FD520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Оборудование </a:t>
            </a:r>
            <a:r>
              <a:rPr lang="en-U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Geoscan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позволяет образовательным площадкам участвовать во многих параллельных соревнованиях, таких как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АгроНТИ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Олимпиада НТИ, Образовательный Центр Сириус,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Робофинист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и т.д. </a:t>
            </a: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id="{F76986BD-4D14-43BF-976E-FB9E581E5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3291871"/>
            <a:ext cx="3421062" cy="467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Планы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70979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3212</TotalTime>
  <Words>469</Words>
  <Application>Microsoft Office PowerPoint</Application>
  <PresentationFormat>Лист A4 (210x297 мм)</PresentationFormat>
  <Paragraphs>100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в образовательных организациях и тематических кружках (ВУЗы, СУЗы, колледжи, школы и прочие)</vt:lpstr>
      <vt:lpstr>Геоскан Пионер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 Tayler</dc:creator>
  <cp:lastModifiedBy>Дарья Грачева</cp:lastModifiedBy>
  <cp:revision>119</cp:revision>
  <dcterms:created xsi:type="dcterms:W3CDTF">2016-09-08T13:27:21Z</dcterms:created>
  <dcterms:modified xsi:type="dcterms:W3CDTF">2021-08-23T14:46:41Z</dcterms:modified>
</cp:coreProperties>
</file>