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288B0-B285-4163-A5D9-FD2D95F947C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42467-87E0-4A6E-987D-241088314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6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1620-6766-4D40-92D5-BFC72C1D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2207A7-55A9-4A03-943A-DC1798E6C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1ABFD-CBCD-42CB-A000-2D9C6B7A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10D7-E8FD-4745-A541-CC07FFDC8F44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AB162-F96E-428F-BB2B-499BEE34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61452-B74F-4A32-9E85-25B79B93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9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C9EC3-7106-4981-9C5C-037E0FF6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140891-E009-4A32-A4AE-2E839CBB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4D95-3A1B-4638-ABA2-533060CB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96EF-2664-4A60-9B80-85E28A78953D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BAA74-7ACF-4310-AE6F-E397781DF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335BD-F1A3-4981-AC99-0AF91D3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1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BA8B94-FDC2-4161-A7BB-97F40ADE4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DDCA0D-4223-401A-99B1-F94A36D6F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FFB8-33A2-4AB8-A3C5-FAEDECF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CD17-2A5C-4C6F-9062-CEC338CC7F3B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F3F84-B314-47FB-921A-1B39F8A3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80100-B81C-4EA1-84C1-DE22B500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7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1DEEE-C22E-4F77-B947-98C04A97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EC51D-94C7-4A61-A26D-777A2D6DC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16194-794D-4F6C-946D-856E8AD7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2A17-6669-471B-9527-26B776E23AAF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95A21-D990-4337-994C-7F772699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9EE18-AB63-4B6B-86E4-CA5C70D4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4DB09-5A2D-47DA-9B99-0BAA87E2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0762E-BBA9-49A7-BCFE-3934B6D7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9133B-CE37-4FA6-8BA4-ED05737D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D22D-AF8C-4EF9-BF28-D05C69B2906C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63192-8404-4513-9907-DB618269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BD66E8-A116-44DD-B966-058EEBC4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7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1FD1F-91E4-4CBD-BC13-77F0FCDC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48DFA-26BD-4BB0-8F4C-1EE0B30DF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CE4503-8243-4B23-999B-5544AA183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86B61-396A-48EE-8BE3-16F9B4BD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6C6D-DD3A-436D-8A28-B8A5E7FC7E06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607FF-66F7-4C92-8128-9EFC1F27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B7648-E387-43BD-9ABF-568CA20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5B56-22FC-45DA-80E1-4F5A35F2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C152A7-A889-41D3-A069-3A1225F23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D28058-C388-43E5-AB74-8D89EC130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C02E1-1F0B-4799-B9A9-580DDCDB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108ACB-7214-4CBD-9294-F2F3FB9DA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4857E9-5820-4A5D-824B-A767B0D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0888-CAC2-466E-A493-6AD48B015280}" type="datetime1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3120A9-A2C8-4324-9EFD-7F4BB3AE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7C7A99-6956-458E-9714-D433A8ED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0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CDB3D-12D1-443B-98AD-DF3B4BBA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D18B6-A67A-43ED-AB9B-8E47B737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02D0-EF71-4AAA-95B0-5597164CA8B1}" type="datetime1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D1189-DF7A-468C-8B0F-0A07801C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D22DD2-DF8F-45AE-8F84-0519908A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8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F8D95-1C7C-4CAC-BFFA-AEFD2DC3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07D2-3CD9-41D4-9708-03D1E09F1C2D}" type="datetime1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AA3974-0653-4AC0-BC2B-267CE713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59EFE5-6311-4783-A458-4B8F2797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3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CA3F-0DD0-4F8F-AD36-F7E40C2F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992431-404E-4127-BE18-4A405D94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BF4EE5-17EC-4F13-AE9D-6171B52C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FF6DC3-EB0A-4917-9B01-D532EF28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84B6-E029-4B37-A490-35ADDBD68866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2900E-69CD-499B-B0B3-80E31276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2C809-E684-4300-AB10-79EF43F1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7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ED49B-2719-42C6-B9F0-1B49D6F3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D297FD-B1A7-4D93-9996-4EFBC5995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08D78-347D-4727-853C-D63F73ED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1B08F8-D81F-4DC8-9713-705A7178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BD5F-3A76-4278-A423-75FDE23AE530}" type="datetime1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E27BB9-C733-4E07-9BB1-4A2870A4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F28B06-BCA7-48FB-887D-A71FD711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9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82D3C-8CDF-432C-8ADF-D671DB09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C183C-4716-464F-8AA7-1634B7A69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496C7-E477-4A8E-9B0E-F18E84BD7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655E-1396-4559-90C0-CB57FEB31D22}" type="datetime1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F09DA-FAF0-4CAC-A303-AAD5E0638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3E471-6C1F-470D-A47B-24D3320BB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D1E4-B450-42A3-93D6-7D176298B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9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8956E7-F6F1-4015-A962-9F78B9C478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2E7F6-CC1A-46AE-B3DF-538B0E8F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7" y="528653"/>
            <a:ext cx="1209218" cy="1208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76D03-B8AD-40AF-A619-1CCB0FB96D3B}"/>
              </a:ext>
            </a:extLst>
          </p:cNvPr>
          <p:cNvSpPr txBox="1"/>
          <p:nvPr/>
        </p:nvSpPr>
        <p:spPr>
          <a:xfrm>
            <a:off x="745417" y="2521059"/>
            <a:ext cx="100512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Переподготовка кадров и повышение квалификации по программам дополнительного профессионального образования для ОПК как важная составляющая </a:t>
            </a:r>
            <a:b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условиях диверсификации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8FF83-C503-4D95-BC54-F06D996E6840}"/>
              </a:ext>
            </a:extLst>
          </p:cNvPr>
          <p:cNvSpPr txBox="1"/>
          <p:nvPr/>
        </p:nvSpPr>
        <p:spPr>
          <a:xfrm>
            <a:off x="745417" y="5482961"/>
            <a:ext cx="7811354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Комарницкая</a:t>
            </a:r>
            <a:r>
              <a:rPr lang="ru-RU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Анатольевна, </a:t>
            </a:r>
          </a:p>
          <a:p>
            <a:r>
              <a:rPr lang="ru-RU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кандидат педагогических наук, проректор</a:t>
            </a:r>
          </a:p>
          <a:p>
            <a:r>
              <a:rPr lang="ru-RU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Федеральное государственное образовательное учреждение дополнительного профессионального образования «Институт развития профессионального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80113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B5390D-3485-4A32-A95B-37BF07A87466}"/>
              </a:ext>
            </a:extLst>
          </p:cNvPr>
          <p:cNvSpPr txBox="1"/>
          <p:nvPr/>
        </p:nvSpPr>
        <p:spPr>
          <a:xfrm>
            <a:off x="2460073" y="1516720"/>
            <a:ext cx="32276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Владимир Путин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Москва. 18 сентября 2020 года INTERFAX.RU 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44A48-6967-4B93-8678-19DAAA031D05}"/>
              </a:ext>
            </a:extLst>
          </p:cNvPr>
          <p:cNvSpPr txBox="1"/>
          <p:nvPr/>
        </p:nvSpPr>
        <p:spPr>
          <a:xfrm>
            <a:off x="764095" y="184557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81528-4F99-43B5-810B-2055ACC26E22}"/>
              </a:ext>
            </a:extLst>
          </p:cNvPr>
          <p:cNvSpPr txBox="1"/>
          <p:nvPr/>
        </p:nvSpPr>
        <p:spPr>
          <a:xfrm rot="10800000">
            <a:off x="10505112" y="536224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F0C58-4AA2-405E-A5DE-17721D2B169D}"/>
              </a:ext>
            </a:extLst>
          </p:cNvPr>
          <p:cNvSpPr txBox="1"/>
          <p:nvPr/>
        </p:nvSpPr>
        <p:spPr>
          <a:xfrm>
            <a:off x="1008777" y="2172748"/>
            <a:ext cx="10419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Диверсификация оборонно-промышленного комплекса является одной из стратегических задач для России, от ее решения прямо зависит уверенное развитие всей отрасли и экономики страны в целом.</a:t>
            </a:r>
          </a:p>
          <a:p>
            <a:endParaRPr lang="ru-RU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dirty="0">
                <a:solidFill>
                  <a:srgbClr val="2027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Увеличение выпуска качественной, высокотехнологичной гражданской продукции в перспективе позволит оборонным организациям получить дополнительные доходы, создать современные рабочие места, получить важные технологии двойного назначения, компетенции новые приобрести. </a:t>
            </a:r>
          </a:p>
          <a:p>
            <a:endParaRPr lang="ru-RU" sz="1600" dirty="0">
              <a:solidFill>
                <a:srgbClr val="202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02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0" dirty="0">
                <a:solidFill>
                  <a:srgbClr val="2027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тимулирование диверсификации ОПК - это важнейший вопрос для устойчивого и сбалансированного развития комплекса на долгосрочную перспективу, когда пик программ перевооружения будет пройден.</a:t>
            </a:r>
          </a:p>
          <a:p>
            <a:endParaRPr lang="ru-RU" sz="1600" dirty="0">
              <a:solidFill>
                <a:srgbClr val="202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02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0" dirty="0">
                <a:solidFill>
                  <a:srgbClr val="2027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редприятиям ОПК следует шире использовать возможности, которые открывает реализация национальных проектов и федеральных программ: активное участие в них позволит увеличить выпуск гражданской продукции и внедрять передовые технологии, освоить новые рынки сбыта, запустить инвестиционные циклы, ориентированные на среднесрочное и долгосрочное планирование, и тем самым укрепить технологический суверенитет России, внести серьезный вклад в ее экономическое развитие.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850A6-BE57-4006-A1E4-45D50068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8788" y="748406"/>
            <a:ext cx="1334919" cy="126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7060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CFF33C-7346-4220-90AA-81BD721938AA}"/>
              </a:ext>
            </a:extLst>
          </p:cNvPr>
          <p:cNvSpPr/>
          <p:nvPr/>
        </p:nvSpPr>
        <p:spPr>
          <a:xfrm>
            <a:off x="2866326" y="2471775"/>
            <a:ext cx="1487647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6DEFA8-1EE6-480C-A549-32A4FF812549}"/>
              </a:ext>
            </a:extLst>
          </p:cNvPr>
          <p:cNvSpPr/>
          <p:nvPr/>
        </p:nvSpPr>
        <p:spPr>
          <a:xfrm>
            <a:off x="4795531" y="2465651"/>
            <a:ext cx="2259610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0F77CA-FE30-466A-AF76-27BA3F751615}"/>
              </a:ext>
            </a:extLst>
          </p:cNvPr>
          <p:cNvSpPr/>
          <p:nvPr/>
        </p:nvSpPr>
        <p:spPr>
          <a:xfrm>
            <a:off x="7357231" y="2473519"/>
            <a:ext cx="1355784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B081E7D-D91F-48C5-B2E2-70D355EAF7A5}"/>
              </a:ext>
            </a:extLst>
          </p:cNvPr>
          <p:cNvSpPr/>
          <p:nvPr/>
        </p:nvSpPr>
        <p:spPr>
          <a:xfrm>
            <a:off x="9027952" y="2473519"/>
            <a:ext cx="2328644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2FE88EE-BB32-478F-9C4A-86DE8F7527A0}"/>
              </a:ext>
            </a:extLst>
          </p:cNvPr>
          <p:cNvSpPr/>
          <p:nvPr/>
        </p:nvSpPr>
        <p:spPr>
          <a:xfrm>
            <a:off x="9812803" y="4780813"/>
            <a:ext cx="1355784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314D15-243B-483A-89BA-545679D7C8A2}"/>
              </a:ext>
            </a:extLst>
          </p:cNvPr>
          <p:cNvSpPr/>
          <p:nvPr/>
        </p:nvSpPr>
        <p:spPr>
          <a:xfrm>
            <a:off x="8041546" y="4780813"/>
            <a:ext cx="1355784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14B007A-C51D-4837-8004-BBF7E6747695}"/>
              </a:ext>
            </a:extLst>
          </p:cNvPr>
          <p:cNvSpPr/>
          <p:nvPr/>
        </p:nvSpPr>
        <p:spPr>
          <a:xfrm>
            <a:off x="5621760" y="4780813"/>
            <a:ext cx="1823076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2AD63C9-A18F-44AC-93AE-5E6A93E5CD31}"/>
              </a:ext>
            </a:extLst>
          </p:cNvPr>
          <p:cNvSpPr/>
          <p:nvPr/>
        </p:nvSpPr>
        <p:spPr>
          <a:xfrm>
            <a:off x="3177592" y="4780813"/>
            <a:ext cx="1823076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99C286B-E5FD-4999-99CF-6A76C86AFB98}"/>
              </a:ext>
            </a:extLst>
          </p:cNvPr>
          <p:cNvSpPr/>
          <p:nvPr/>
        </p:nvSpPr>
        <p:spPr>
          <a:xfrm>
            <a:off x="835076" y="4783848"/>
            <a:ext cx="1823076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52A9AE6-E2D9-4B20-94A8-F8A49FA6541B}"/>
              </a:ext>
            </a:extLst>
          </p:cNvPr>
          <p:cNvSpPr/>
          <p:nvPr/>
        </p:nvSpPr>
        <p:spPr>
          <a:xfrm>
            <a:off x="835404" y="2468103"/>
            <a:ext cx="1487647" cy="495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6794D-20DF-4B54-B109-FD89404F2B51}"/>
              </a:ext>
            </a:extLst>
          </p:cNvPr>
          <p:cNvSpPr txBox="1"/>
          <p:nvPr/>
        </p:nvSpPr>
        <p:spPr>
          <a:xfrm>
            <a:off x="463490" y="477681"/>
            <a:ext cx="88433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latinLnBrk="0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ВОСТРЕБОВАННЫХ КОМПЕТЕНЦИЙ НА РЫНКЕ ТРУДА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B392E-AA3A-4823-8C93-4E67CEAEF253}"/>
              </a:ext>
            </a:extLst>
          </p:cNvPr>
          <p:cNvSpPr txBox="1"/>
          <p:nvPr/>
        </p:nvSpPr>
        <p:spPr>
          <a:xfrm>
            <a:off x="1071737" y="2473519"/>
            <a:ext cx="977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Системное мышление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20E62-9988-4FC6-A0AD-2A81333BBD69}"/>
              </a:ext>
            </a:extLst>
          </p:cNvPr>
          <p:cNvSpPr txBox="1"/>
          <p:nvPr/>
        </p:nvSpPr>
        <p:spPr>
          <a:xfrm>
            <a:off x="2861084" y="2473519"/>
            <a:ext cx="1487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Межотраслевая коммуникация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E65DC-63A5-4770-803F-B6A5E4B6D0BC}"/>
              </a:ext>
            </a:extLst>
          </p:cNvPr>
          <p:cNvSpPr txBox="1"/>
          <p:nvPr/>
        </p:nvSpPr>
        <p:spPr>
          <a:xfrm>
            <a:off x="4997216" y="2471775"/>
            <a:ext cx="1878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Управление проектами и процессами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81F1C-B207-48E7-9F43-B45F177CB0C3}"/>
              </a:ext>
            </a:extLst>
          </p:cNvPr>
          <p:cNvSpPr txBox="1"/>
          <p:nvPr/>
        </p:nvSpPr>
        <p:spPr>
          <a:xfrm>
            <a:off x="7297722" y="2473519"/>
            <a:ext cx="1487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ИТ-системами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E3675-07A3-4EF3-B4E3-F00C79CC680E}"/>
              </a:ext>
            </a:extLst>
          </p:cNvPr>
          <p:cNvSpPr txBox="1"/>
          <p:nvPr/>
        </p:nvSpPr>
        <p:spPr>
          <a:xfrm>
            <a:off x="9027952" y="2546192"/>
            <a:ext cx="2258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Клиентоориентированность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63D900-B52E-467D-818E-7AD85B5917C4}"/>
              </a:ext>
            </a:extLst>
          </p:cNvPr>
          <p:cNvSpPr txBox="1"/>
          <p:nvPr/>
        </p:nvSpPr>
        <p:spPr>
          <a:xfrm>
            <a:off x="853491" y="4816754"/>
            <a:ext cx="1655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с людьми и работа в команде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4F426-61DD-4FE8-B06A-66FEF2418AD5}"/>
              </a:ext>
            </a:extLst>
          </p:cNvPr>
          <p:cNvSpPr txBox="1"/>
          <p:nvPr/>
        </p:nvSpPr>
        <p:spPr>
          <a:xfrm>
            <a:off x="3288789" y="4786189"/>
            <a:ext cx="1555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в условиях неопределенности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3CC75-E250-400A-8819-55A4D64F9182}"/>
              </a:ext>
            </a:extLst>
          </p:cNvPr>
          <p:cNvSpPr txBox="1"/>
          <p:nvPr/>
        </p:nvSpPr>
        <p:spPr>
          <a:xfrm>
            <a:off x="5621760" y="4816755"/>
            <a:ext cx="1878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Мультикультурность </a:t>
            </a:r>
            <a:b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открытость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80A7B1-75FD-4CDE-8C22-7F4D8A90D138}"/>
              </a:ext>
            </a:extLst>
          </p:cNvPr>
          <p:cNvSpPr txBox="1"/>
          <p:nvPr/>
        </p:nvSpPr>
        <p:spPr>
          <a:xfrm>
            <a:off x="7955995" y="4888243"/>
            <a:ext cx="14876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Осознанность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E2785F-07A7-45D2-9FFF-D35E1EC37361}"/>
              </a:ext>
            </a:extLst>
          </p:cNvPr>
          <p:cNvSpPr txBox="1"/>
          <p:nvPr/>
        </p:nvSpPr>
        <p:spPr>
          <a:xfrm>
            <a:off x="9361677" y="4891604"/>
            <a:ext cx="2258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A3BA3A-5404-4BE2-8B59-4754C7F90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0069" y="3865272"/>
            <a:ext cx="765583" cy="7655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3901F29-59C2-4F12-8C4A-C166EDC49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7516" y="3864497"/>
            <a:ext cx="766358" cy="76635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2794709-6689-4A4C-8AA9-38E6BD990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3726" y="3837007"/>
            <a:ext cx="765583" cy="76558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E1CB874-0193-452F-A808-9B90BBBBE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7383" y="3866851"/>
            <a:ext cx="735739" cy="7357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D31D45D-B2BD-4B94-AE11-B7B6639071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1594" y="3846791"/>
            <a:ext cx="766358" cy="76635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219EBEB-9B0F-4D53-A934-ABB9BB474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92249" y="1593781"/>
            <a:ext cx="746148" cy="74614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0EE700-6CE0-4565-9024-E35E30D1F5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2526" y="1609793"/>
            <a:ext cx="735739" cy="73573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9516EE-59A1-4755-9695-75CAF9592A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95047" y="1604190"/>
            <a:ext cx="735739" cy="73573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B1ADA96-E652-4EA5-A5A1-7C70A919CE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89843" y="1604190"/>
            <a:ext cx="735740" cy="73574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7B1796A-DCDD-4CF6-8814-E8CF1CAD6C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91574" y="1609793"/>
            <a:ext cx="716980" cy="7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818CDE5-EA83-4ACD-BC98-8DF20AFAFC4A}"/>
              </a:ext>
            </a:extLst>
          </p:cNvPr>
          <p:cNvSpPr/>
          <p:nvPr/>
        </p:nvSpPr>
        <p:spPr>
          <a:xfrm>
            <a:off x="1672829" y="1338316"/>
            <a:ext cx="5333450" cy="253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86A9F-D0EA-4182-BE75-0007CF087A44}"/>
              </a:ext>
            </a:extLst>
          </p:cNvPr>
          <p:cNvSpPr txBox="1"/>
          <p:nvPr/>
        </p:nvSpPr>
        <p:spPr>
          <a:xfrm>
            <a:off x="1738482" y="1349524"/>
            <a:ext cx="21049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Топливно-энергетический комплекс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830B77-F9DF-45F5-B395-5F85B8E1F88A}"/>
              </a:ext>
            </a:extLst>
          </p:cNvPr>
          <p:cNvSpPr/>
          <p:nvPr/>
        </p:nvSpPr>
        <p:spPr>
          <a:xfrm>
            <a:off x="1561454" y="3653562"/>
            <a:ext cx="5444827" cy="253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3A476-72DF-421D-82CD-D0933550D5D7}"/>
              </a:ext>
            </a:extLst>
          </p:cNvPr>
          <p:cNvSpPr txBox="1"/>
          <p:nvPr/>
        </p:nvSpPr>
        <p:spPr>
          <a:xfrm>
            <a:off x="1633619" y="3665438"/>
            <a:ext cx="2209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Жилищно-коммунальное хозяйство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AAD94D4-7BC7-48D3-8457-4707566331B1}"/>
              </a:ext>
            </a:extLst>
          </p:cNvPr>
          <p:cNvSpPr/>
          <p:nvPr/>
        </p:nvSpPr>
        <p:spPr>
          <a:xfrm>
            <a:off x="1672828" y="4433975"/>
            <a:ext cx="5333453" cy="252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045CA4B-BC16-4D32-B470-3C6146760265}"/>
              </a:ext>
            </a:extLst>
          </p:cNvPr>
          <p:cNvSpPr/>
          <p:nvPr/>
        </p:nvSpPr>
        <p:spPr>
          <a:xfrm>
            <a:off x="1684320" y="5142693"/>
            <a:ext cx="5321961" cy="383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1EED705-5DD8-4BE3-A06A-C8B84F1A394A}"/>
              </a:ext>
            </a:extLst>
          </p:cNvPr>
          <p:cNvSpPr/>
          <p:nvPr/>
        </p:nvSpPr>
        <p:spPr>
          <a:xfrm>
            <a:off x="1693454" y="5943123"/>
            <a:ext cx="5312827" cy="252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D837EC-027B-48C4-A89E-8F1D4352DE5A}"/>
              </a:ext>
            </a:extLst>
          </p:cNvPr>
          <p:cNvSpPr/>
          <p:nvPr/>
        </p:nvSpPr>
        <p:spPr>
          <a:xfrm>
            <a:off x="1672828" y="2135484"/>
            <a:ext cx="5333451" cy="253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C1A018-D588-46DA-92CA-4A713898167C}"/>
              </a:ext>
            </a:extLst>
          </p:cNvPr>
          <p:cNvSpPr/>
          <p:nvPr/>
        </p:nvSpPr>
        <p:spPr>
          <a:xfrm>
            <a:off x="1672829" y="2916640"/>
            <a:ext cx="5333452" cy="253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988FC-0CB3-4737-BD3F-07D4AA9D9157}"/>
              </a:ext>
            </a:extLst>
          </p:cNvPr>
          <p:cNvSpPr txBox="1"/>
          <p:nvPr/>
        </p:nvSpPr>
        <p:spPr>
          <a:xfrm>
            <a:off x="463490" y="244543"/>
            <a:ext cx="7623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latinLnBrk="0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ДИВЕРСИФИКАЦИИ ОПК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0E6A7-40C3-43E1-863E-C854863AE9DC}"/>
              </a:ext>
            </a:extLst>
          </p:cNvPr>
          <p:cNvSpPr txBox="1"/>
          <p:nvPr/>
        </p:nvSpPr>
        <p:spPr>
          <a:xfrm>
            <a:off x="1964357" y="2157900"/>
            <a:ext cx="14876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4BA4E-0B85-47E0-B699-12E2968A4142}"/>
              </a:ext>
            </a:extLst>
          </p:cNvPr>
          <p:cNvSpPr txBox="1"/>
          <p:nvPr/>
        </p:nvSpPr>
        <p:spPr>
          <a:xfrm>
            <a:off x="1788144" y="2943155"/>
            <a:ext cx="1878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Транспорт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1D579-5CBE-4B4F-AE50-088BF3C92DE3}"/>
              </a:ext>
            </a:extLst>
          </p:cNvPr>
          <p:cNvSpPr txBox="1"/>
          <p:nvPr/>
        </p:nvSpPr>
        <p:spPr>
          <a:xfrm>
            <a:off x="2219521" y="4451404"/>
            <a:ext cx="9773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Связь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D6F88-C07D-4110-A974-A5F7A188EEA5}"/>
              </a:ext>
            </a:extLst>
          </p:cNvPr>
          <p:cNvSpPr txBox="1"/>
          <p:nvPr/>
        </p:nvSpPr>
        <p:spPr>
          <a:xfrm>
            <a:off x="1551977" y="5159078"/>
            <a:ext cx="2373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и телекоммуникационные технологии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BB542-E64C-40A2-BF1C-39C90962BAEA}"/>
              </a:ext>
            </a:extLst>
          </p:cNvPr>
          <p:cNvSpPr txBox="1"/>
          <p:nvPr/>
        </p:nvSpPr>
        <p:spPr>
          <a:xfrm>
            <a:off x="1768964" y="5956478"/>
            <a:ext cx="18784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Промышленные технологии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B4CBFB-0EAD-4C57-A334-D48F0E82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6" y="2035319"/>
            <a:ext cx="594837" cy="5406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C2B19E-8B5C-4336-B4E5-A7D5CECF8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936" y="2809238"/>
            <a:ext cx="578069" cy="5780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F3E037-64D3-4505-9068-CEBA28985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936" y="3622736"/>
            <a:ext cx="507260" cy="5072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DE1B44-8C8D-4F17-BE43-5EF340EA7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050" y="5898963"/>
            <a:ext cx="507833" cy="5078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DEE37BF-425D-4F93-A16C-B3C1C1A31D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570" y="5087627"/>
            <a:ext cx="507832" cy="5078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8243BC-4956-4A6D-A4D9-DD1CFBFF1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915" y="4406153"/>
            <a:ext cx="406792" cy="406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EA23394-09B5-4097-9BCE-F10E827282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819" y="1190853"/>
            <a:ext cx="621142" cy="6211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BFC03E-AF92-4034-8E4A-03A9BD9FBE49}"/>
              </a:ext>
            </a:extLst>
          </p:cNvPr>
          <p:cNvSpPr/>
          <p:nvPr/>
        </p:nvSpPr>
        <p:spPr>
          <a:xfrm>
            <a:off x="4126624" y="882180"/>
            <a:ext cx="11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Вакансии количество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06601A7-AAB0-4CC0-B38A-B8D30ABD8A7C}"/>
              </a:ext>
            </a:extLst>
          </p:cNvPr>
          <p:cNvSpPr/>
          <p:nvPr/>
        </p:nvSpPr>
        <p:spPr>
          <a:xfrm>
            <a:off x="5606644" y="882179"/>
            <a:ext cx="1574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работодателей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F0CA53-D660-44EC-B553-AE1D8D2B22C7}"/>
              </a:ext>
            </a:extLst>
          </p:cNvPr>
          <p:cNvSpPr/>
          <p:nvPr/>
        </p:nvSpPr>
        <p:spPr>
          <a:xfrm>
            <a:off x="4275107" y="360459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89 774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363C153-D89E-43E9-981A-7E8BFD7C4295}"/>
              </a:ext>
            </a:extLst>
          </p:cNvPr>
          <p:cNvSpPr/>
          <p:nvPr/>
        </p:nvSpPr>
        <p:spPr>
          <a:xfrm>
            <a:off x="5820079" y="360459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19 579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41720A5-7906-46B7-95DE-FA5AE1F2782A}"/>
              </a:ext>
            </a:extLst>
          </p:cNvPr>
          <p:cNvSpPr/>
          <p:nvPr/>
        </p:nvSpPr>
        <p:spPr>
          <a:xfrm>
            <a:off x="4275107" y="438840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89 774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770B311-E9F4-473D-ABAA-9D35C4B2C4D8}"/>
              </a:ext>
            </a:extLst>
          </p:cNvPr>
          <p:cNvSpPr/>
          <p:nvPr/>
        </p:nvSpPr>
        <p:spPr>
          <a:xfrm>
            <a:off x="5820079" y="438840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19 579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0860C55-ECB7-49C2-A8E9-94AD8B1EFF55}"/>
              </a:ext>
            </a:extLst>
          </p:cNvPr>
          <p:cNvSpPr/>
          <p:nvPr/>
        </p:nvSpPr>
        <p:spPr>
          <a:xfrm>
            <a:off x="4275107" y="513429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19 756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ADB5BDB-DFAC-446B-8B73-B4E8D6002596}"/>
              </a:ext>
            </a:extLst>
          </p:cNvPr>
          <p:cNvSpPr/>
          <p:nvPr/>
        </p:nvSpPr>
        <p:spPr>
          <a:xfrm>
            <a:off x="5820079" y="513429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7 584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83A7248-CDA2-49B6-8B35-F65824D43850}"/>
              </a:ext>
            </a:extLst>
          </p:cNvPr>
          <p:cNvSpPr/>
          <p:nvPr/>
        </p:nvSpPr>
        <p:spPr>
          <a:xfrm>
            <a:off x="4275107" y="587749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76 534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B987B9B-9841-4B68-91BB-0440F2566AD4}"/>
              </a:ext>
            </a:extLst>
          </p:cNvPr>
          <p:cNvSpPr/>
          <p:nvPr/>
        </p:nvSpPr>
        <p:spPr>
          <a:xfrm>
            <a:off x="5820079" y="587749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12 191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A68C5B1-302A-4477-8188-0C7EB573072E}"/>
              </a:ext>
            </a:extLst>
          </p:cNvPr>
          <p:cNvSpPr/>
          <p:nvPr/>
        </p:nvSpPr>
        <p:spPr>
          <a:xfrm>
            <a:off x="4275107" y="286227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101 256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913B545-90B9-4D48-BEBD-282E45C12E93}"/>
              </a:ext>
            </a:extLst>
          </p:cNvPr>
          <p:cNvSpPr/>
          <p:nvPr/>
        </p:nvSpPr>
        <p:spPr>
          <a:xfrm>
            <a:off x="5820079" y="286227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17 375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2C5B65A-7F45-47F5-B64B-D00549A54549}"/>
              </a:ext>
            </a:extLst>
          </p:cNvPr>
          <p:cNvSpPr/>
          <p:nvPr/>
        </p:nvSpPr>
        <p:spPr>
          <a:xfrm>
            <a:off x="4275107" y="209871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61 455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64C616D-EEBA-45E4-80ED-1BB5B1829208}"/>
              </a:ext>
            </a:extLst>
          </p:cNvPr>
          <p:cNvSpPr/>
          <p:nvPr/>
        </p:nvSpPr>
        <p:spPr>
          <a:xfrm>
            <a:off x="5820079" y="209871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8 657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1987181-AA60-493A-84B7-E964064C1C7F}"/>
              </a:ext>
            </a:extLst>
          </p:cNvPr>
          <p:cNvSpPr/>
          <p:nvPr/>
        </p:nvSpPr>
        <p:spPr>
          <a:xfrm>
            <a:off x="4275107" y="128465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5 008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22BF9F7-F0E5-4553-B1A8-5147095D24A8}"/>
              </a:ext>
            </a:extLst>
          </p:cNvPr>
          <p:cNvSpPr/>
          <p:nvPr/>
        </p:nvSpPr>
        <p:spPr>
          <a:xfrm>
            <a:off x="5820079" y="128465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1 985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172D39-6059-4AFA-A707-580725D4722E}"/>
              </a:ext>
            </a:extLst>
          </p:cNvPr>
          <p:cNvSpPr/>
          <p:nvPr/>
        </p:nvSpPr>
        <p:spPr>
          <a:xfrm>
            <a:off x="7911000" y="1349524"/>
            <a:ext cx="350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популярные вакансии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1B2D3EE-0BAF-4853-ADB6-A4397402AC9D}"/>
              </a:ext>
            </a:extLst>
          </p:cNvPr>
          <p:cNvSpPr/>
          <p:nvPr/>
        </p:nvSpPr>
        <p:spPr>
          <a:xfrm>
            <a:off x="7958406" y="1795812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Водитель автомобиля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19980A6-7562-4590-B2AA-99CD7F4C8A6E}"/>
              </a:ext>
            </a:extLst>
          </p:cNvPr>
          <p:cNvSpPr/>
          <p:nvPr/>
        </p:nvSpPr>
        <p:spPr>
          <a:xfrm>
            <a:off x="7958406" y="2158998"/>
            <a:ext cx="2356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Медицинский работник среднего звена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8D2BEE3-58A2-4F05-87AE-9CF4FE49E1F3}"/>
              </a:ext>
            </a:extLst>
          </p:cNvPr>
          <p:cNvSpPr/>
          <p:nvPr/>
        </p:nvSpPr>
        <p:spPr>
          <a:xfrm>
            <a:off x="7958406" y="2685574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Инженер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4C364E3-3BB2-4210-846E-63F79FD1DE5B}"/>
              </a:ext>
            </a:extLst>
          </p:cNvPr>
          <p:cNvSpPr/>
          <p:nvPr/>
        </p:nvSpPr>
        <p:spPr>
          <a:xfrm>
            <a:off x="7958406" y="3054447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Плотник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E287B5A-486A-451F-997A-3DE4CE428365}"/>
              </a:ext>
            </a:extLst>
          </p:cNvPr>
          <p:cNvSpPr/>
          <p:nvPr/>
        </p:nvSpPr>
        <p:spPr>
          <a:xfrm>
            <a:off x="7958406" y="3417633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Врач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087388E-47C4-4244-932C-690E3643DC0B}"/>
              </a:ext>
            </a:extLst>
          </p:cNvPr>
          <p:cNvSpPr/>
          <p:nvPr/>
        </p:nvSpPr>
        <p:spPr>
          <a:xfrm>
            <a:off x="7958406" y="3782366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Маляр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6D7BF22-904E-4001-8330-035B69934F1D}"/>
              </a:ext>
            </a:extLst>
          </p:cNvPr>
          <p:cNvSpPr/>
          <p:nvPr/>
        </p:nvSpPr>
        <p:spPr>
          <a:xfrm>
            <a:off x="7958406" y="4121816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Тракторист-машинист сельскохозяйственного производства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79900-56FB-4A69-BFC0-14AEAAEC46A7}"/>
              </a:ext>
            </a:extLst>
          </p:cNvPr>
          <p:cNvSpPr/>
          <p:nvPr/>
        </p:nvSpPr>
        <p:spPr>
          <a:xfrm>
            <a:off x="7958406" y="4782418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Слесарь-ремонтник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B7547EE-6DC6-4163-925A-69C84E7B9966}"/>
              </a:ext>
            </a:extLst>
          </p:cNvPr>
          <p:cNvSpPr/>
          <p:nvPr/>
        </p:nvSpPr>
        <p:spPr>
          <a:xfrm>
            <a:off x="7958406" y="5145604"/>
            <a:ext cx="2356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Электромонтер по ремонту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обслуживанию электрооборудования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A4123DF-B23C-45BD-BC44-CD22F9A75741}"/>
              </a:ext>
            </a:extLst>
          </p:cNvPr>
          <p:cNvSpPr/>
          <p:nvPr/>
        </p:nvSpPr>
        <p:spPr>
          <a:xfrm>
            <a:off x="7958406" y="5800140"/>
            <a:ext cx="2356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Водитель погрузчика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00D7539-108F-4A71-AC41-F04AA5244031}"/>
              </a:ext>
            </a:extLst>
          </p:cNvPr>
          <p:cNvSpPr/>
          <p:nvPr/>
        </p:nvSpPr>
        <p:spPr>
          <a:xfrm>
            <a:off x="10385555" y="174964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56 844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51F5C65-222A-492A-9566-F6E7C27855AF}"/>
              </a:ext>
            </a:extLst>
          </p:cNvPr>
          <p:cNvSpPr/>
          <p:nvPr/>
        </p:nvSpPr>
        <p:spPr>
          <a:xfrm>
            <a:off x="10392124" y="223222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18 660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8325F55-CD0A-4120-89CD-D00060011EF6}"/>
              </a:ext>
            </a:extLst>
          </p:cNvPr>
          <p:cNvSpPr/>
          <p:nvPr/>
        </p:nvSpPr>
        <p:spPr>
          <a:xfrm>
            <a:off x="10467885" y="263940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9 038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E06F8243-E4DB-4C4C-9319-6C14FEACACEE}"/>
              </a:ext>
            </a:extLst>
          </p:cNvPr>
          <p:cNvSpPr/>
          <p:nvPr/>
        </p:nvSpPr>
        <p:spPr>
          <a:xfrm>
            <a:off x="10467885" y="302591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8 876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C73D3FA-8165-4B76-A1DF-7EBB19F8A9BA}"/>
              </a:ext>
            </a:extLst>
          </p:cNvPr>
          <p:cNvSpPr/>
          <p:nvPr/>
        </p:nvSpPr>
        <p:spPr>
          <a:xfrm>
            <a:off x="10467885" y="339177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8 570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1E98E25B-FC73-49E5-8FE3-DF81A9C044AD}"/>
              </a:ext>
            </a:extLst>
          </p:cNvPr>
          <p:cNvSpPr/>
          <p:nvPr/>
        </p:nvSpPr>
        <p:spPr>
          <a:xfrm>
            <a:off x="10467885" y="375854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6 577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E49F777-A56C-4750-94AB-B75C9E0B0331}"/>
              </a:ext>
            </a:extLst>
          </p:cNvPr>
          <p:cNvSpPr/>
          <p:nvPr/>
        </p:nvSpPr>
        <p:spPr>
          <a:xfrm>
            <a:off x="10467885" y="424848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5 875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C731805-EDE4-49E3-93B2-1E55F2BCB95D}"/>
              </a:ext>
            </a:extLst>
          </p:cNvPr>
          <p:cNvSpPr/>
          <p:nvPr/>
        </p:nvSpPr>
        <p:spPr>
          <a:xfrm>
            <a:off x="10467885" y="474570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5 393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0E08D10-A95E-40CA-AB38-C0AE954B4E8A}"/>
              </a:ext>
            </a:extLst>
          </p:cNvPr>
          <p:cNvSpPr/>
          <p:nvPr/>
        </p:nvSpPr>
        <p:spPr>
          <a:xfrm>
            <a:off x="10467885" y="522091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5 305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38EF000-8468-442B-AB3A-8A677E7A9E46}"/>
              </a:ext>
            </a:extLst>
          </p:cNvPr>
          <p:cNvSpPr/>
          <p:nvPr/>
        </p:nvSpPr>
        <p:spPr>
          <a:xfrm>
            <a:off x="10467885" y="575397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4 346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4CA7713-7ABB-43D1-92B3-40F37499732D}"/>
              </a:ext>
            </a:extLst>
          </p:cNvPr>
          <p:cNvSpPr/>
          <p:nvPr/>
        </p:nvSpPr>
        <p:spPr>
          <a:xfrm>
            <a:off x="7692705" y="1277162"/>
            <a:ext cx="4949504" cy="48973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E853A95-C7DF-4832-B1B4-1A3F7DF766F3}"/>
              </a:ext>
            </a:extLst>
          </p:cNvPr>
          <p:cNvCxnSpPr/>
          <p:nvPr/>
        </p:nvCxnSpPr>
        <p:spPr>
          <a:xfrm>
            <a:off x="7992131" y="2085539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89FF93A6-C26B-4DA9-B869-36F11785EB0B}"/>
              </a:ext>
            </a:extLst>
          </p:cNvPr>
          <p:cNvCxnSpPr/>
          <p:nvPr/>
        </p:nvCxnSpPr>
        <p:spPr>
          <a:xfrm>
            <a:off x="7992131" y="2639407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079E7856-216E-4171-A235-F4B6072D7883}"/>
              </a:ext>
            </a:extLst>
          </p:cNvPr>
          <p:cNvCxnSpPr/>
          <p:nvPr/>
        </p:nvCxnSpPr>
        <p:spPr>
          <a:xfrm>
            <a:off x="7992131" y="2997620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6A38746D-DE16-48B9-8613-01487290F582}"/>
              </a:ext>
            </a:extLst>
          </p:cNvPr>
          <p:cNvCxnSpPr/>
          <p:nvPr/>
        </p:nvCxnSpPr>
        <p:spPr>
          <a:xfrm>
            <a:off x="7992131" y="3386135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C052001E-A57B-4040-AC59-3CCCD31039F6}"/>
              </a:ext>
            </a:extLst>
          </p:cNvPr>
          <p:cNvCxnSpPr/>
          <p:nvPr/>
        </p:nvCxnSpPr>
        <p:spPr>
          <a:xfrm>
            <a:off x="7992131" y="3744328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0A097025-1BA9-40F0-91B5-52574A40635D}"/>
              </a:ext>
            </a:extLst>
          </p:cNvPr>
          <p:cNvCxnSpPr/>
          <p:nvPr/>
        </p:nvCxnSpPr>
        <p:spPr>
          <a:xfrm>
            <a:off x="7992131" y="4102712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48FE84E4-F684-419A-A67E-A086AB8FB600}"/>
              </a:ext>
            </a:extLst>
          </p:cNvPr>
          <p:cNvCxnSpPr/>
          <p:nvPr/>
        </p:nvCxnSpPr>
        <p:spPr>
          <a:xfrm>
            <a:off x="7992131" y="4768147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4B85F6A-1958-4C24-8233-4A86DCFD1F56}"/>
              </a:ext>
            </a:extLst>
          </p:cNvPr>
          <p:cNvCxnSpPr/>
          <p:nvPr/>
        </p:nvCxnSpPr>
        <p:spPr>
          <a:xfrm>
            <a:off x="7992131" y="5101457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03B6042-1847-4889-BF34-9B9C80B1C1A1}"/>
              </a:ext>
            </a:extLst>
          </p:cNvPr>
          <p:cNvCxnSpPr/>
          <p:nvPr/>
        </p:nvCxnSpPr>
        <p:spPr>
          <a:xfrm>
            <a:off x="7992131" y="5791935"/>
            <a:ext cx="34229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0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91A4FA-EED0-4C8A-9D4C-D0110EDDC9C9}"/>
              </a:ext>
            </a:extLst>
          </p:cNvPr>
          <p:cNvSpPr/>
          <p:nvPr/>
        </p:nvSpPr>
        <p:spPr>
          <a:xfrm>
            <a:off x="5436067" y="1426399"/>
            <a:ext cx="6904140" cy="4564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7CA67-E68E-4F90-BAFC-229449085B6A}"/>
              </a:ext>
            </a:extLst>
          </p:cNvPr>
          <p:cNvSpPr txBox="1"/>
          <p:nvPr/>
        </p:nvSpPr>
        <p:spPr>
          <a:xfrm>
            <a:off x="782273" y="254155"/>
            <a:ext cx="6602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latinLnBrk="0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№ 273-ФЗ </a:t>
            </a:r>
          </a:p>
          <a:p>
            <a:pPr marL="0" defTabSz="914400" rtl="0" eaLnBrk="1" latinLnBrk="0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D954B-A2FE-468C-9452-05E97068AE60}"/>
              </a:ext>
            </a:extLst>
          </p:cNvPr>
          <p:cNvSpPr txBox="1"/>
          <p:nvPr/>
        </p:nvSpPr>
        <p:spPr>
          <a:xfrm>
            <a:off x="6014907" y="1785309"/>
            <a:ext cx="5519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по уровням общего и профессионального образования, по профессиональному обучению реализуются основные образовательные программы, по дополнительному образованию - дополнительные образовательные программы.</a:t>
            </a:r>
          </a:p>
          <a:p>
            <a:endParaRPr lang="ru-RU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К дополнительным образовательным программам относятся: дополнительные профессиональные программы - программы повышения квалификации, программы профессиональной переподготовки.</a:t>
            </a:r>
          </a:p>
          <a:p>
            <a:endParaRPr lang="ru-RU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Дополнительное профессиональное образование направлено на удовлетворение образовательных и профессиональных потребностей, профессиональное развитие человека, обеспечение соответствия его квалификации меняющимся условиям профессиональной деятельности и социальной среды.</a:t>
            </a:r>
          </a:p>
          <a:p>
            <a:endParaRPr lang="ru-RU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8F900D-0A09-4F18-A485-27737A480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67" y="1206101"/>
            <a:ext cx="3692024" cy="487172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47377C-819A-4050-9656-F0C306013401}"/>
              </a:ext>
            </a:extLst>
          </p:cNvPr>
          <p:cNvSpPr/>
          <p:nvPr/>
        </p:nvSpPr>
        <p:spPr>
          <a:xfrm>
            <a:off x="5949893" y="1860434"/>
            <a:ext cx="65014" cy="1067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3AB692-32DA-405D-8149-C5A69DF01F90}"/>
              </a:ext>
            </a:extLst>
          </p:cNvPr>
          <p:cNvSpPr/>
          <p:nvPr/>
        </p:nvSpPr>
        <p:spPr>
          <a:xfrm>
            <a:off x="5952341" y="3108301"/>
            <a:ext cx="62566" cy="8219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ECF0E38-325D-49C0-9426-706143722E34}"/>
              </a:ext>
            </a:extLst>
          </p:cNvPr>
          <p:cNvSpPr/>
          <p:nvPr/>
        </p:nvSpPr>
        <p:spPr>
          <a:xfrm>
            <a:off x="5952341" y="4138599"/>
            <a:ext cx="62566" cy="1372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4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602282-3727-4B65-A96C-1F622AD0CF59}"/>
              </a:ext>
            </a:extLst>
          </p:cNvPr>
          <p:cNvSpPr/>
          <p:nvPr/>
        </p:nvSpPr>
        <p:spPr>
          <a:xfrm>
            <a:off x="639661" y="1426399"/>
            <a:ext cx="11700546" cy="4564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DB163-80E8-480C-8944-E4FF54637374}"/>
              </a:ext>
            </a:extLst>
          </p:cNvPr>
          <p:cNvSpPr txBox="1"/>
          <p:nvPr/>
        </p:nvSpPr>
        <p:spPr>
          <a:xfrm>
            <a:off x="639661" y="255271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73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от 29.12.2012 № 273-ФЗ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39635-1627-4D69-B537-296B5D392F8A}"/>
              </a:ext>
            </a:extLst>
          </p:cNvPr>
          <p:cNvSpPr txBox="1"/>
          <p:nvPr/>
        </p:nvSpPr>
        <p:spPr>
          <a:xfrm>
            <a:off x="1367406" y="1854266"/>
            <a:ext cx="983189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направлено на приобретение лицами различного возраста профессиональной компетенции, в том числе для работы с конкретным оборудованием, технологиями, аппаратно-программными и иными профессиональными средствами, получение указанными лицами квалификации по профессии рабочего, должности служащего и присвоение им (при наличии) квалификационных разрядов, классов, категорий по профессии рабочего или должности служащего без изменения уровня образования.</a:t>
            </a:r>
          </a:p>
          <a:p>
            <a:endParaRPr lang="ru-RU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лиц, ранее не имевших профессии рабочего или должности служащего.</a:t>
            </a:r>
          </a:p>
          <a:p>
            <a:endParaRPr lang="ru-RU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лиц, уже имеющих профессию рабочего, профессии рабочих или должность служащего, должности служащих, в целях получения новой профессии рабочего или новой должности служащего с учетом потребностей производства, вида профессиональной деятельности.</a:t>
            </a:r>
          </a:p>
          <a:p>
            <a:endParaRPr lang="ru-RU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лиц, уже имеющих профессию рабочего, профессии рабочих или должность служащего, должности служащих, в целях последовательного совершенствования профессиональных знаний, умений и навыков по имеющейся профессии рабочего или имеющейся должности служащего без повышения образовательного уровня.</a:t>
            </a:r>
          </a:p>
          <a:p>
            <a:endParaRPr lang="ru-RU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DCA69A-B58C-4ED4-BAE8-48D6F41F5A62}"/>
              </a:ext>
            </a:extLst>
          </p:cNvPr>
          <p:cNvSpPr/>
          <p:nvPr/>
        </p:nvSpPr>
        <p:spPr>
          <a:xfrm>
            <a:off x="1300294" y="1937857"/>
            <a:ext cx="67112" cy="1006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0A373EF-E415-4890-951F-C7E81938C827}"/>
              </a:ext>
            </a:extLst>
          </p:cNvPr>
          <p:cNvSpPr/>
          <p:nvPr/>
        </p:nvSpPr>
        <p:spPr>
          <a:xfrm>
            <a:off x="1302392" y="3095538"/>
            <a:ext cx="65014" cy="276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22FE2DF-8F17-46E1-8E7E-80A4AE3C7A4A}"/>
              </a:ext>
            </a:extLst>
          </p:cNvPr>
          <p:cNvSpPr/>
          <p:nvPr/>
        </p:nvSpPr>
        <p:spPr>
          <a:xfrm>
            <a:off x="1300294" y="3671059"/>
            <a:ext cx="65014" cy="561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7342D9-0B77-4FAD-9630-DD0BAB9C9234}"/>
              </a:ext>
            </a:extLst>
          </p:cNvPr>
          <p:cNvSpPr/>
          <p:nvPr/>
        </p:nvSpPr>
        <p:spPr>
          <a:xfrm>
            <a:off x="1300294" y="4469411"/>
            <a:ext cx="65014" cy="874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2A8117-40B8-46F4-9B1C-41654A93E404}"/>
              </a:ext>
            </a:extLst>
          </p:cNvPr>
          <p:cNvSpPr/>
          <p:nvPr/>
        </p:nvSpPr>
        <p:spPr>
          <a:xfrm>
            <a:off x="601027" y="1264260"/>
            <a:ext cx="11700546" cy="4564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0900A0-B407-4914-A1B2-092F50179539}"/>
              </a:ext>
            </a:extLst>
          </p:cNvPr>
          <p:cNvSpPr/>
          <p:nvPr/>
        </p:nvSpPr>
        <p:spPr>
          <a:xfrm>
            <a:off x="1233196" y="1708498"/>
            <a:ext cx="67112" cy="438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EEA19-E77E-45DF-91CE-B93998B0D562}"/>
              </a:ext>
            </a:extLst>
          </p:cNvPr>
          <p:cNvSpPr txBox="1"/>
          <p:nvPr/>
        </p:nvSpPr>
        <p:spPr>
          <a:xfrm>
            <a:off x="463490" y="484717"/>
            <a:ext cx="10204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914400" rtl="0" eaLnBrk="1" latinLnBrk="0" hangingPunct="1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ДОПОЛНИТЕЛЬНОГО ПРОФЕССИОНАЛЬНОГО ОБРАЗОВАНИЯ</a:t>
            </a: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FB20FAE1-E5F1-4139-B8AA-BB8E764B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308" y="1623017"/>
            <a:ext cx="10290665" cy="41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1600" dirty="0">
                <a:solidFill>
                  <a:srgbClr val="030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Маркетинговая деятельность предприятий ОПК при расширении объемов и номенклатуры выпуска гражданской продукции. </a:t>
            </a:r>
          </a:p>
          <a:p>
            <a:pPr algn="just">
              <a:spcAft>
                <a:spcPts val="1125"/>
              </a:spcAft>
            </a:pPr>
            <a:r>
              <a:rPr lang="ru-RU" sz="1600" dirty="0">
                <a:solidFill>
                  <a:srgbClr val="030F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риск-ориентированного подхода в экономическую работу предприятия. </a:t>
            </a:r>
          </a:p>
          <a:p>
            <a:pPr marR="2540" algn="just"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государственного регулирования отношений в сфере диверсификации деятельности организаций ОПК</a:t>
            </a:r>
          </a:p>
          <a:p>
            <a:pPr marR="2540" algn="just"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корпоративного управления диверсификацией деятельности организаций ОПК</a:t>
            </a:r>
          </a:p>
          <a:p>
            <a:pPr marR="2540" algn="just"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Современный цифровые инструменты повышения эффективности производства в условиях диверсификации деятельности ОПК</a:t>
            </a:r>
          </a:p>
          <a:p>
            <a:pPr marR="2540" algn="just"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квалификации работников организаций ОПК по приоритетным направлениям развития экономики. </a:t>
            </a:r>
          </a:p>
          <a:p>
            <a:pPr marR="2540" algn="just">
              <a:spcAft>
                <a:spcPts val="8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взаимодействия ОПК; с внешней средой при решении задач диверсификации своей деятельности</a:t>
            </a:r>
          </a:p>
          <a:p>
            <a:pPr marR="2540" algn="just">
              <a:spcAft>
                <a:spcPts val="800"/>
              </a:spcAft>
            </a:pPr>
            <a:endParaRPr lang="ru-RU" sz="1600" dirty="0">
              <a:solidFill>
                <a:srgbClr val="030F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67CDC9-9495-46DA-93E4-C68C99ED1442}"/>
              </a:ext>
            </a:extLst>
          </p:cNvPr>
          <p:cNvSpPr/>
          <p:nvPr/>
        </p:nvSpPr>
        <p:spPr>
          <a:xfrm>
            <a:off x="1233196" y="2272853"/>
            <a:ext cx="67112" cy="275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AE3806-FC87-47A1-844D-7178F8EDBF72}"/>
              </a:ext>
            </a:extLst>
          </p:cNvPr>
          <p:cNvSpPr/>
          <p:nvPr/>
        </p:nvSpPr>
        <p:spPr>
          <a:xfrm>
            <a:off x="1233196" y="2716456"/>
            <a:ext cx="67112" cy="433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8F3D96-BC10-43C9-B859-205EA92DE7C1}"/>
              </a:ext>
            </a:extLst>
          </p:cNvPr>
          <p:cNvSpPr/>
          <p:nvPr/>
        </p:nvSpPr>
        <p:spPr>
          <a:xfrm>
            <a:off x="1233196" y="3292182"/>
            <a:ext cx="67112" cy="196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3E089C-50E0-43D2-B7DD-A6E8B9B5C034}"/>
              </a:ext>
            </a:extLst>
          </p:cNvPr>
          <p:cNvSpPr/>
          <p:nvPr/>
        </p:nvSpPr>
        <p:spPr>
          <a:xfrm>
            <a:off x="1233196" y="3630319"/>
            <a:ext cx="67112" cy="479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B8C908E-CE16-45B8-976B-07B16CE36B5F}"/>
              </a:ext>
            </a:extLst>
          </p:cNvPr>
          <p:cNvSpPr/>
          <p:nvPr/>
        </p:nvSpPr>
        <p:spPr>
          <a:xfrm>
            <a:off x="1233196" y="4228935"/>
            <a:ext cx="67112" cy="454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7F60FF-F82A-448F-BE7B-FCC77AB73D8B}"/>
              </a:ext>
            </a:extLst>
          </p:cNvPr>
          <p:cNvSpPr/>
          <p:nvPr/>
        </p:nvSpPr>
        <p:spPr>
          <a:xfrm>
            <a:off x="1233196" y="4836153"/>
            <a:ext cx="67112" cy="454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190E1F-5627-4DE5-AFAE-D4767915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886" y="6356350"/>
            <a:ext cx="2743200" cy="365125"/>
          </a:xfrm>
        </p:spPr>
        <p:txBody>
          <a:bodyPr/>
          <a:lstStyle/>
          <a:p>
            <a:fld id="{D6BFD1E4-B450-42A3-93D6-7D176298B314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B4FCBC-9D67-4141-8202-E5F36814B8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B205B-B4C9-44A9-B1BC-82D48425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17" y="528653"/>
            <a:ext cx="1209218" cy="120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8885E-C4ED-41DB-9884-34001D2C6BF2}"/>
              </a:ext>
            </a:extLst>
          </p:cNvPr>
          <p:cNvSpPr txBox="1"/>
          <p:nvPr/>
        </p:nvSpPr>
        <p:spPr>
          <a:xfrm>
            <a:off x="3849342" y="2557814"/>
            <a:ext cx="74841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Адрес места нахождения: </a:t>
            </a:r>
            <a:r>
              <a:rPr lang="ru-RU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105062, Российская Федерация, г. Москва, ул. Покровка, д. 27, стр. 5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Телефон: </a:t>
            </a:r>
            <a:r>
              <a:rPr lang="ru-RU" sz="2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 (495) 114-55-21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 </a:t>
            </a:r>
            <a:r>
              <a:rPr lang="ru-RU" sz="2400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info@firpo.ru</a:t>
            </a:r>
            <a:endParaRPr lang="ru-RU" sz="2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CD36C3-EFC0-47B2-8C8D-CCE01581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214" y="3711976"/>
            <a:ext cx="340764" cy="340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99A7B4-B3DA-4662-8984-BFF9C994B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5786" y="4359825"/>
            <a:ext cx="506313" cy="506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F8AC06-12CE-46F7-8833-5B59BCFA6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5785" y="2670629"/>
            <a:ext cx="506314" cy="5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6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706</Words>
  <Application>Microsoft Office PowerPoint</Application>
  <PresentationFormat>Широкоэкранный</PresentationFormat>
  <Paragraphs>105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Муравьева</dc:creator>
  <cp:lastModifiedBy>Денис Атрощенко</cp:lastModifiedBy>
  <cp:revision>10</cp:revision>
  <dcterms:created xsi:type="dcterms:W3CDTF">2021-08-18T08:36:03Z</dcterms:created>
  <dcterms:modified xsi:type="dcterms:W3CDTF">2021-08-24T05:32:44Z</dcterms:modified>
</cp:coreProperties>
</file>