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419" r:id="rId2"/>
    <p:sldId id="359" r:id="rId3"/>
    <p:sldId id="424" r:id="rId4"/>
    <p:sldId id="425" r:id="rId5"/>
    <p:sldId id="426" r:id="rId6"/>
    <p:sldId id="427" r:id="rId7"/>
    <p:sldId id="34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dul" initials="A" lastIdx="1" clrIdx="0">
    <p:extLst>
      <p:ext uri="{19B8F6BF-5375-455C-9EA6-DF929625EA0E}">
        <p15:presenceInfo xmlns:p15="http://schemas.microsoft.com/office/powerpoint/2012/main" userId="Abdu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52A6"/>
    <a:srgbClr val="007FB2"/>
    <a:srgbClr val="00B199"/>
    <a:srgbClr val="8AC900"/>
    <a:srgbClr val="FDB036"/>
    <a:srgbClr val="02AAB3"/>
    <a:srgbClr val="FF5D2E"/>
    <a:srgbClr val="3D99CC"/>
    <a:srgbClr val="3EC0CD"/>
    <a:srgbClr val="D0D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55" autoAdjust="0"/>
    <p:restoredTop sz="96374" autoAdjust="0"/>
  </p:normalViewPr>
  <p:slideViewPr>
    <p:cSldViewPr snapToGrid="0" showGuides="1">
      <p:cViewPr varScale="1">
        <p:scale>
          <a:sx n="67" d="100"/>
          <a:sy n="67" d="100"/>
        </p:scale>
        <p:origin x="768" y="56"/>
      </p:cViewPr>
      <p:guideLst>
        <p:guide orient="horz" pos="236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63C62-63D7-4B58-BEDE-97C15A96F159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5B666-A96A-46B3-A256-191F09C6C6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645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983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9D39F920-8DC6-4262-A68E-B880406BCBFD}"/>
              </a:ext>
            </a:extLst>
          </p:cNvPr>
          <p:cNvGrpSpPr/>
          <p:nvPr userDrawn="1"/>
        </p:nvGrpSpPr>
        <p:grpSpPr>
          <a:xfrm>
            <a:off x="0" y="-1"/>
            <a:ext cx="12192000" cy="3961719"/>
            <a:chOff x="0" y="-1"/>
            <a:chExt cx="9906000" cy="3218897"/>
          </a:xfrm>
        </p:grpSpPr>
        <p:pic>
          <p:nvPicPr>
            <p:cNvPr id="7" name="Picture 8" descr="https://bestmarketingsolution.info/assets/images/bgs/sec-bg-04.jpg">
              <a:extLst>
                <a:ext uri="{FF2B5EF4-FFF2-40B4-BE49-F238E27FC236}">
                  <a16:creationId xmlns:a16="http://schemas.microsoft.com/office/drawing/2014/main" id="{CF951645-1BF7-4BC7-98B1-ECBD5F47174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2">
              <a:duotone>
                <a:prstClr val="black"/>
                <a:srgbClr val="44546A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b="41575"/>
            <a:stretch/>
          </p:blipFill>
          <p:spPr bwMode="auto">
            <a:xfrm>
              <a:off x="0" y="-1"/>
              <a:ext cx="9906000" cy="29781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29D1268F-F85E-4634-BB16-85F309ED1363}"/>
                </a:ext>
              </a:extLst>
            </p:cNvPr>
            <p:cNvSpPr/>
            <p:nvPr userDrawn="1"/>
          </p:nvSpPr>
          <p:spPr>
            <a:xfrm>
              <a:off x="2930525" y="2737403"/>
              <a:ext cx="4044950" cy="481493"/>
            </a:xfrm>
            <a:prstGeom prst="rect">
              <a:avLst/>
            </a:prstGeom>
            <a:solidFill>
              <a:srgbClr val="1490B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206071-B16E-4908-9ED6-259FABB2A0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61717"/>
            <a:ext cx="9144000" cy="2098329"/>
          </a:xfrm>
        </p:spPr>
        <p:txBody>
          <a:bodyPr anchor="b">
            <a:normAutofit/>
          </a:bodyPr>
          <a:lstStyle>
            <a:lvl1pPr algn="ctr">
              <a:defRPr sz="4800" b="1">
                <a:latin typeface="+mn-lt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DF70C3-7DAE-41E3-98F9-962414443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2C27-42DD-41E1-9DC2-80B014F8E4C7}" type="datetime1">
              <a:rPr lang="ru-RU" smtClean="0"/>
              <a:pPr/>
              <a:t>16.08.2023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F5FBF9-29FE-4D59-B17F-49324815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65A1BD-638B-4F0B-A08A-804863B9A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F932-8702-4ACD-98A2-05291D0E4B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4227409-D00C-48FB-85F9-B26040356E54}"/>
              </a:ext>
            </a:extLst>
          </p:cNvPr>
          <p:cNvSpPr/>
          <p:nvPr userDrawn="1"/>
        </p:nvSpPr>
        <p:spPr>
          <a:xfrm>
            <a:off x="0" y="6767513"/>
            <a:ext cx="12192000" cy="90487"/>
          </a:xfrm>
          <a:prstGeom prst="rect">
            <a:avLst/>
          </a:prstGeom>
          <a:solidFill>
            <a:srgbClr val="1490B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554A40CA-E3D1-49DA-A9CF-6F9F603EB38C}"/>
              </a:ext>
            </a:extLst>
          </p:cNvPr>
          <p:cNvSpPr/>
          <p:nvPr userDrawn="1"/>
        </p:nvSpPr>
        <p:spPr>
          <a:xfrm>
            <a:off x="7645138" y="760248"/>
            <a:ext cx="4546862" cy="1756710"/>
          </a:xfrm>
          <a:prstGeom prst="roundRect">
            <a:avLst>
              <a:gd name="adj" fmla="val 0"/>
            </a:avLst>
          </a:prstGeom>
          <a:solidFill>
            <a:schemeClr val="bg1">
              <a:alpha val="25000"/>
            </a:schemeClr>
          </a:solidFill>
          <a:ln>
            <a:noFill/>
          </a:ln>
          <a:effectLst>
            <a:outerShdw blurRad="165100" sx="102000" sy="102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29FD20DD-4B1E-44ED-AC4B-3179CE26DF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50" b="38334"/>
          <a:stretch/>
        </p:blipFill>
        <p:spPr>
          <a:xfrm>
            <a:off x="7645138" y="961538"/>
            <a:ext cx="4464141" cy="135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000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85BC45-7502-4998-A346-DBEE874F5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E549ACC-BF2C-4248-8C46-34BAA84D99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EE487C6-9DAB-4EDD-BE13-EE2B834E7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6539A1-B90B-4DE5-A271-E5DDF8540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44A6-A3DC-496E-B26B-17304336F320}" type="datetime1">
              <a:rPr lang="ru-RU" smtClean="0"/>
              <a:pPr/>
              <a:t>16.08.2023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D842F75-08F4-43BD-A907-157FF5EED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0822CF-40C6-4B63-A31A-6006594C0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F932-8702-4ACD-98A2-05291D0E4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177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8B13EA-F6B6-4EA1-B396-F9965AEAD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6F38DC4-8E26-47DC-BB0E-504219F98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20547B-03A4-4884-9026-A785F6CB2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33DC-91F7-405B-BCF3-080B9579A128}" type="datetime1">
              <a:rPr lang="ru-RU" smtClean="0"/>
              <a:pPr/>
              <a:t>16.08.2023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59D973-2D82-4AA5-A1F6-08548E45F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F5FCEA-10CE-4234-9ACE-B5D29872F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F932-8702-4ACD-98A2-05291D0E4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244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EC78FBB-4FDE-4A9B-A737-BEA3C14FF6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F4A23B3-ABC6-4079-8A73-495F5C2D4A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C4215C-349F-400A-A9C1-B083BB57D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8D00-F497-410B-8048-3E37B70648B5}" type="datetime1">
              <a:rPr lang="ru-RU" smtClean="0"/>
              <a:pPr/>
              <a:t>16.08.2023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487784-F85C-44D9-A838-B6DB08F49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680FBC-C140-4B93-B193-5A3104602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F932-8702-4ACD-98A2-05291D0E4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301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E7A4-0407-451A-919E-95E278A316CD}" type="datetime1">
              <a:rPr lang="ru-RU" altLang="zh-CN" smtClean="0"/>
              <a:pPr/>
              <a:t>16.08.2023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FB1E-EDC5-4D0B-9383-94805CCB151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15" name="Рисунок 15">
            <a:extLst>
              <a:ext uri="{FF2B5EF4-FFF2-40B4-BE49-F238E27FC236}">
                <a16:creationId xmlns:a16="http://schemas.microsoft.com/office/drawing/2014/main" id="{40ED37CE-3282-BE4D-93EE-C00546D4CF6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49"/>
          <a:stretch/>
        </p:blipFill>
        <p:spPr>
          <a:xfrm>
            <a:off x="-9525" y="-24601"/>
            <a:ext cx="12200076" cy="691468"/>
          </a:xfrm>
          <a:prstGeom prst="rect">
            <a:avLst/>
          </a:prstGeom>
        </p:spPr>
      </p:pic>
      <p:sp>
        <p:nvSpPr>
          <p:cNvPr id="16" name="Rectangle 61">
            <a:extLst>
              <a:ext uri="{FF2B5EF4-FFF2-40B4-BE49-F238E27FC236}">
                <a16:creationId xmlns:a16="http://schemas.microsoft.com/office/drawing/2014/main" id="{17FE47B3-0BC8-7A41-B6BC-E7B8B1C1415C}"/>
              </a:ext>
            </a:extLst>
          </p:cNvPr>
          <p:cNvSpPr/>
          <p:nvPr userDrawn="1"/>
        </p:nvSpPr>
        <p:spPr>
          <a:xfrm>
            <a:off x="11157195" y="-29467"/>
            <a:ext cx="1011409" cy="648494"/>
          </a:xfrm>
          <a:custGeom>
            <a:avLst/>
            <a:gdLst>
              <a:gd name="connsiteX0" fmla="*/ 0 w 4959788"/>
              <a:gd name="connsiteY0" fmla="*/ 0 h 2905486"/>
              <a:gd name="connsiteX1" fmla="*/ 4959788 w 4959788"/>
              <a:gd name="connsiteY1" fmla="*/ 0 h 2905486"/>
              <a:gd name="connsiteX2" fmla="*/ 4959788 w 4959788"/>
              <a:gd name="connsiteY2" fmla="*/ 2905486 h 2905486"/>
              <a:gd name="connsiteX3" fmla="*/ 0 w 4959788"/>
              <a:gd name="connsiteY3" fmla="*/ 2905486 h 2905486"/>
              <a:gd name="connsiteX4" fmla="*/ 0 w 4959788"/>
              <a:gd name="connsiteY4" fmla="*/ 0 h 2905486"/>
              <a:gd name="connsiteX0" fmla="*/ 1654629 w 4959788"/>
              <a:gd name="connsiteY0" fmla="*/ 87086 h 2905486"/>
              <a:gd name="connsiteX1" fmla="*/ 4959788 w 4959788"/>
              <a:gd name="connsiteY1" fmla="*/ 0 h 2905486"/>
              <a:gd name="connsiteX2" fmla="*/ 4959788 w 4959788"/>
              <a:gd name="connsiteY2" fmla="*/ 2905486 h 2905486"/>
              <a:gd name="connsiteX3" fmla="*/ 0 w 4959788"/>
              <a:gd name="connsiteY3" fmla="*/ 2905486 h 2905486"/>
              <a:gd name="connsiteX4" fmla="*/ 1654629 w 4959788"/>
              <a:gd name="connsiteY4" fmla="*/ 87086 h 2905486"/>
              <a:gd name="connsiteX0" fmla="*/ 1946860 w 4959788"/>
              <a:gd name="connsiteY0" fmla="*/ 21098 h 2905486"/>
              <a:gd name="connsiteX1" fmla="*/ 4959788 w 4959788"/>
              <a:gd name="connsiteY1" fmla="*/ 0 h 2905486"/>
              <a:gd name="connsiteX2" fmla="*/ 4959788 w 4959788"/>
              <a:gd name="connsiteY2" fmla="*/ 2905486 h 2905486"/>
              <a:gd name="connsiteX3" fmla="*/ 0 w 4959788"/>
              <a:gd name="connsiteY3" fmla="*/ 2905486 h 2905486"/>
              <a:gd name="connsiteX4" fmla="*/ 1946860 w 4959788"/>
              <a:gd name="connsiteY4" fmla="*/ 21098 h 2905486"/>
              <a:gd name="connsiteX0" fmla="*/ 1918580 w 4959788"/>
              <a:gd name="connsiteY0" fmla="*/ 11671 h 2905486"/>
              <a:gd name="connsiteX1" fmla="*/ 4959788 w 4959788"/>
              <a:gd name="connsiteY1" fmla="*/ 0 h 2905486"/>
              <a:gd name="connsiteX2" fmla="*/ 4959788 w 4959788"/>
              <a:gd name="connsiteY2" fmla="*/ 2905486 h 2905486"/>
              <a:gd name="connsiteX3" fmla="*/ 0 w 4959788"/>
              <a:gd name="connsiteY3" fmla="*/ 2905486 h 2905486"/>
              <a:gd name="connsiteX4" fmla="*/ 1918580 w 4959788"/>
              <a:gd name="connsiteY4" fmla="*/ 11671 h 2905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59788" h="2905486">
                <a:moveTo>
                  <a:pt x="1918580" y="11671"/>
                </a:moveTo>
                <a:lnTo>
                  <a:pt x="4959788" y="0"/>
                </a:lnTo>
                <a:lnTo>
                  <a:pt x="4959788" y="2905486"/>
                </a:lnTo>
                <a:lnTo>
                  <a:pt x="0" y="2905486"/>
                </a:lnTo>
                <a:lnTo>
                  <a:pt x="1918580" y="11671"/>
                </a:lnTo>
                <a:close/>
              </a:path>
            </a:pathLst>
          </a:custGeom>
          <a:solidFill>
            <a:srgbClr val="CDAA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8404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61">
            <a:extLst>
              <a:ext uri="{FF2B5EF4-FFF2-40B4-BE49-F238E27FC236}">
                <a16:creationId xmlns:a16="http://schemas.microsoft.com/office/drawing/2014/main" id="{08A9AC21-4E0C-EC4C-A895-D587A7B7C843}"/>
              </a:ext>
            </a:extLst>
          </p:cNvPr>
          <p:cNvSpPr/>
          <p:nvPr userDrawn="1"/>
        </p:nvSpPr>
        <p:spPr>
          <a:xfrm>
            <a:off x="11180592" y="-28481"/>
            <a:ext cx="1011409" cy="648494"/>
          </a:xfrm>
          <a:custGeom>
            <a:avLst/>
            <a:gdLst>
              <a:gd name="connsiteX0" fmla="*/ 0 w 4959788"/>
              <a:gd name="connsiteY0" fmla="*/ 0 h 2905486"/>
              <a:gd name="connsiteX1" fmla="*/ 4959788 w 4959788"/>
              <a:gd name="connsiteY1" fmla="*/ 0 h 2905486"/>
              <a:gd name="connsiteX2" fmla="*/ 4959788 w 4959788"/>
              <a:gd name="connsiteY2" fmla="*/ 2905486 h 2905486"/>
              <a:gd name="connsiteX3" fmla="*/ 0 w 4959788"/>
              <a:gd name="connsiteY3" fmla="*/ 2905486 h 2905486"/>
              <a:gd name="connsiteX4" fmla="*/ 0 w 4959788"/>
              <a:gd name="connsiteY4" fmla="*/ 0 h 2905486"/>
              <a:gd name="connsiteX0" fmla="*/ 1654629 w 4959788"/>
              <a:gd name="connsiteY0" fmla="*/ 87086 h 2905486"/>
              <a:gd name="connsiteX1" fmla="*/ 4959788 w 4959788"/>
              <a:gd name="connsiteY1" fmla="*/ 0 h 2905486"/>
              <a:gd name="connsiteX2" fmla="*/ 4959788 w 4959788"/>
              <a:gd name="connsiteY2" fmla="*/ 2905486 h 2905486"/>
              <a:gd name="connsiteX3" fmla="*/ 0 w 4959788"/>
              <a:gd name="connsiteY3" fmla="*/ 2905486 h 2905486"/>
              <a:gd name="connsiteX4" fmla="*/ 1654629 w 4959788"/>
              <a:gd name="connsiteY4" fmla="*/ 87086 h 2905486"/>
              <a:gd name="connsiteX0" fmla="*/ 1946860 w 4959788"/>
              <a:gd name="connsiteY0" fmla="*/ 21098 h 2905486"/>
              <a:gd name="connsiteX1" fmla="*/ 4959788 w 4959788"/>
              <a:gd name="connsiteY1" fmla="*/ 0 h 2905486"/>
              <a:gd name="connsiteX2" fmla="*/ 4959788 w 4959788"/>
              <a:gd name="connsiteY2" fmla="*/ 2905486 h 2905486"/>
              <a:gd name="connsiteX3" fmla="*/ 0 w 4959788"/>
              <a:gd name="connsiteY3" fmla="*/ 2905486 h 2905486"/>
              <a:gd name="connsiteX4" fmla="*/ 1946860 w 4959788"/>
              <a:gd name="connsiteY4" fmla="*/ 21098 h 2905486"/>
              <a:gd name="connsiteX0" fmla="*/ 1918580 w 4959788"/>
              <a:gd name="connsiteY0" fmla="*/ 11671 h 2905486"/>
              <a:gd name="connsiteX1" fmla="*/ 4959788 w 4959788"/>
              <a:gd name="connsiteY1" fmla="*/ 0 h 2905486"/>
              <a:gd name="connsiteX2" fmla="*/ 4959788 w 4959788"/>
              <a:gd name="connsiteY2" fmla="*/ 2905486 h 2905486"/>
              <a:gd name="connsiteX3" fmla="*/ 0 w 4959788"/>
              <a:gd name="connsiteY3" fmla="*/ 2905486 h 2905486"/>
              <a:gd name="connsiteX4" fmla="*/ 1918580 w 4959788"/>
              <a:gd name="connsiteY4" fmla="*/ 11671 h 2905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59788" h="2905486">
                <a:moveTo>
                  <a:pt x="1918580" y="11671"/>
                </a:moveTo>
                <a:lnTo>
                  <a:pt x="4959788" y="0"/>
                </a:lnTo>
                <a:lnTo>
                  <a:pt x="4959788" y="2905486"/>
                </a:lnTo>
                <a:lnTo>
                  <a:pt x="0" y="2905486"/>
                </a:lnTo>
                <a:lnTo>
                  <a:pt x="1918580" y="11671"/>
                </a:lnTo>
                <a:close/>
              </a:path>
            </a:pathLst>
          </a:cu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8404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0" y="6680200"/>
            <a:ext cx="12192000" cy="177800"/>
          </a:xfrm>
          <a:prstGeom prst="rect">
            <a:avLst/>
          </a:prstGeom>
          <a:solidFill>
            <a:srgbClr val="1B4974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Cyrl-UZ"/>
          </a:p>
        </p:txBody>
      </p:sp>
      <p:sp>
        <p:nvSpPr>
          <p:cNvPr id="12" name="Овал 11"/>
          <p:cNvSpPr/>
          <p:nvPr userDrawn="1"/>
        </p:nvSpPr>
        <p:spPr>
          <a:xfrm>
            <a:off x="11521102" y="3"/>
            <a:ext cx="604973" cy="604973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1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1293" y="0"/>
            <a:ext cx="604976" cy="604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584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10800000">
            <a:off x="-200" y="5026432"/>
            <a:ext cx="12192000" cy="916800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21" name="Shape 21"/>
          <p:cNvSpPr/>
          <p:nvPr/>
        </p:nvSpPr>
        <p:spPr>
          <a:xfrm flipH="1">
            <a:off x="-200" y="0"/>
            <a:ext cx="12192000" cy="5026400"/>
          </a:xfrm>
          <a:prstGeom prst="rect">
            <a:avLst/>
          </a:prstGeom>
          <a:solidFill>
            <a:srgbClr val="0052A4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155301" y="0"/>
            <a:ext cx="7881199" cy="5026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-100" y="4331144"/>
            <a:ext cx="892799" cy="161208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lvl1pPr algn="ctr">
              <a:defRPr sz="5333" b="1">
                <a:solidFill>
                  <a:srgbClr val="0052A4"/>
                </a:solidFill>
                <a:latin typeface="a_EmpirialNr" panose="04050302050B02020204" pitchFamily="82" charset="-52"/>
                <a:cs typeface="Calibri" panose="020F0502020204030204" pitchFamily="34" charset="0"/>
              </a:defRPr>
            </a:lvl1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328443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8C845E8-4895-4585-B7E8-669DADBBC95C}"/>
              </a:ext>
            </a:extLst>
          </p:cNvPr>
          <p:cNvSpPr/>
          <p:nvPr userDrawn="1"/>
        </p:nvSpPr>
        <p:spPr>
          <a:xfrm>
            <a:off x="3" y="0"/>
            <a:ext cx="12191999" cy="720000"/>
          </a:xfrm>
          <a:prstGeom prst="rect">
            <a:avLst/>
          </a:prstGeom>
          <a:solidFill>
            <a:srgbClr val="111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62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27EEC24-1472-4C07-9B5E-540254138B52}"/>
              </a:ext>
            </a:extLst>
          </p:cNvPr>
          <p:cNvSpPr/>
          <p:nvPr userDrawn="1"/>
        </p:nvSpPr>
        <p:spPr>
          <a:xfrm>
            <a:off x="29049" y="0"/>
            <a:ext cx="68400" cy="72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62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41B9FA2-8C76-4F44-97AC-5E5B996BE8E2}"/>
              </a:ext>
            </a:extLst>
          </p:cNvPr>
          <p:cNvSpPr/>
          <p:nvPr userDrawn="1"/>
        </p:nvSpPr>
        <p:spPr>
          <a:xfrm>
            <a:off x="1181081" y="-1"/>
            <a:ext cx="68571" cy="719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62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3FEE2F6-111C-4C12-BD68-50B053553673}"/>
              </a:ext>
            </a:extLst>
          </p:cNvPr>
          <p:cNvSpPr/>
          <p:nvPr userDrawn="1"/>
        </p:nvSpPr>
        <p:spPr>
          <a:xfrm>
            <a:off x="1278704" y="-1"/>
            <a:ext cx="34285" cy="719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62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A2A86F5-C542-4885-A5AB-F3DC9A3BAF7C}"/>
              </a:ext>
            </a:extLst>
          </p:cNvPr>
          <p:cNvSpPr/>
          <p:nvPr userDrawn="1"/>
        </p:nvSpPr>
        <p:spPr>
          <a:xfrm>
            <a:off x="11699920" y="0"/>
            <a:ext cx="432000" cy="7199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62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5FB3A8-55C5-4CB7-AF02-DF874DCC00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23975" y="-1"/>
            <a:ext cx="10359207" cy="71999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87C50D-B0A9-49D6-957E-0E5BCD6E1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D868E5-3149-422C-98F2-EFC584046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8922-DE3B-4026-BEF4-742A6CA02B44}" type="datetime1">
              <a:rPr lang="ru-RU" smtClean="0"/>
              <a:pPr/>
              <a:t>16.08.2023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6B9B98-F499-4BB1-9DE1-8DEEE31DE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EE865A-82CF-48D6-B682-696F653C4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93956" y="104791"/>
            <a:ext cx="437964" cy="488878"/>
          </a:xfrm>
        </p:spPr>
        <p:txBody>
          <a:bodyPr/>
          <a:lstStyle>
            <a:lvl1pPr algn="ctr">
              <a:defRPr sz="1600" b="1">
                <a:latin typeface="Segoe UI" panose="020B0702040204020203" pitchFamily="34" charset="0"/>
                <a:cs typeface="Segoe UI" panose="020B0702040204020203" pitchFamily="34" charset="0"/>
              </a:defRPr>
            </a:lvl1pPr>
          </a:lstStyle>
          <a:p>
            <a:fld id="{159DF932-8702-4ACD-98A2-05291D0E4BA3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56" name="Группа 155">
            <a:extLst>
              <a:ext uri="{FF2B5EF4-FFF2-40B4-BE49-F238E27FC236}">
                <a16:creationId xmlns:a16="http://schemas.microsoft.com/office/drawing/2014/main" id="{92B415ED-3921-4209-917E-DD191CEEA03B}"/>
              </a:ext>
            </a:extLst>
          </p:cNvPr>
          <p:cNvGrpSpPr/>
          <p:nvPr userDrawn="1"/>
        </p:nvGrpSpPr>
        <p:grpSpPr>
          <a:xfrm>
            <a:off x="3" y="6818327"/>
            <a:ext cx="12191999" cy="54000"/>
            <a:chOff x="3" y="6818328"/>
            <a:chExt cx="12191999" cy="45721"/>
          </a:xfrm>
        </p:grpSpPr>
        <p:sp>
          <p:nvSpPr>
            <p:cNvPr id="151" name="Прямоугольник 150">
              <a:extLst>
                <a:ext uri="{FF2B5EF4-FFF2-40B4-BE49-F238E27FC236}">
                  <a16:creationId xmlns:a16="http://schemas.microsoft.com/office/drawing/2014/main" id="{19632538-A898-4E10-90D4-9DA1028F1557}"/>
                </a:ext>
              </a:extLst>
            </p:cNvPr>
            <p:cNvSpPr/>
            <p:nvPr userDrawn="1"/>
          </p:nvSpPr>
          <p:spPr>
            <a:xfrm>
              <a:off x="3" y="6818330"/>
              <a:ext cx="12191999" cy="45719"/>
            </a:xfrm>
            <a:prstGeom prst="rect">
              <a:avLst/>
            </a:prstGeom>
            <a:solidFill>
              <a:srgbClr val="111E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62"/>
            </a:p>
          </p:txBody>
        </p:sp>
        <p:sp>
          <p:nvSpPr>
            <p:cNvPr id="152" name="Прямоугольник 151">
              <a:extLst>
                <a:ext uri="{FF2B5EF4-FFF2-40B4-BE49-F238E27FC236}">
                  <a16:creationId xmlns:a16="http://schemas.microsoft.com/office/drawing/2014/main" id="{32FF32B7-8963-4A6F-BD76-B78D21C234CC}"/>
                </a:ext>
              </a:extLst>
            </p:cNvPr>
            <p:cNvSpPr/>
            <p:nvPr userDrawn="1"/>
          </p:nvSpPr>
          <p:spPr>
            <a:xfrm>
              <a:off x="60080" y="6818330"/>
              <a:ext cx="720000" cy="457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62" dirty="0"/>
            </a:p>
          </p:txBody>
        </p:sp>
        <p:sp>
          <p:nvSpPr>
            <p:cNvPr id="153" name="Прямоугольник 152">
              <a:extLst>
                <a:ext uri="{FF2B5EF4-FFF2-40B4-BE49-F238E27FC236}">
                  <a16:creationId xmlns:a16="http://schemas.microsoft.com/office/drawing/2014/main" id="{C1DC4318-BDBB-4371-AF90-1BE69886F135}"/>
                </a:ext>
              </a:extLst>
            </p:cNvPr>
            <p:cNvSpPr/>
            <p:nvPr userDrawn="1"/>
          </p:nvSpPr>
          <p:spPr>
            <a:xfrm>
              <a:off x="830193" y="6818329"/>
              <a:ext cx="68571" cy="457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62"/>
            </a:p>
          </p:txBody>
        </p:sp>
        <p:sp>
          <p:nvSpPr>
            <p:cNvPr id="154" name="Прямоугольник 153">
              <a:extLst>
                <a:ext uri="{FF2B5EF4-FFF2-40B4-BE49-F238E27FC236}">
                  <a16:creationId xmlns:a16="http://schemas.microsoft.com/office/drawing/2014/main" id="{7DB785F0-6AD2-433C-9C8A-24D8B2A60218}"/>
                </a:ext>
              </a:extLst>
            </p:cNvPr>
            <p:cNvSpPr/>
            <p:nvPr userDrawn="1"/>
          </p:nvSpPr>
          <p:spPr>
            <a:xfrm>
              <a:off x="927816" y="6818329"/>
              <a:ext cx="34285" cy="457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62"/>
            </a:p>
          </p:txBody>
        </p:sp>
        <p:sp>
          <p:nvSpPr>
            <p:cNvPr id="155" name="Прямоугольник 154">
              <a:extLst>
                <a:ext uri="{FF2B5EF4-FFF2-40B4-BE49-F238E27FC236}">
                  <a16:creationId xmlns:a16="http://schemas.microsoft.com/office/drawing/2014/main" id="{3CC0A7A5-4026-4932-B730-E8BB102F6E79}"/>
                </a:ext>
              </a:extLst>
            </p:cNvPr>
            <p:cNvSpPr/>
            <p:nvPr userDrawn="1"/>
          </p:nvSpPr>
          <p:spPr>
            <a:xfrm>
              <a:off x="11699920" y="6818328"/>
              <a:ext cx="432000" cy="457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62"/>
            </a:p>
          </p:txBody>
        </p:sp>
      </p:grpSp>
      <p:sp>
        <p:nvSpPr>
          <p:cNvPr id="157" name="Прямоугольник 156">
            <a:extLst>
              <a:ext uri="{FF2B5EF4-FFF2-40B4-BE49-F238E27FC236}">
                <a16:creationId xmlns:a16="http://schemas.microsoft.com/office/drawing/2014/main" id="{CDF80334-BEAC-4BB2-9E8D-60B082483620}"/>
              </a:ext>
            </a:extLst>
          </p:cNvPr>
          <p:cNvSpPr/>
          <p:nvPr userDrawn="1"/>
        </p:nvSpPr>
        <p:spPr>
          <a:xfrm>
            <a:off x="-174" y="345178"/>
            <a:ext cx="127887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00" b="1" dirty="0">
                <a:solidFill>
                  <a:schemeClr val="bg1"/>
                </a:solidFill>
              </a:rPr>
              <a:t>ОЛИЙ ТАЪЛИМ, </a:t>
            </a:r>
            <a:br>
              <a:rPr lang="ru-RU" sz="700" b="1" dirty="0">
                <a:solidFill>
                  <a:schemeClr val="bg1"/>
                </a:solidFill>
              </a:rPr>
            </a:br>
            <a:r>
              <a:rPr lang="ru-RU" sz="700" b="1" dirty="0">
                <a:solidFill>
                  <a:schemeClr val="bg1"/>
                </a:solidFill>
              </a:rPr>
              <a:t>ФАН ВА ИННОВАЦИЯЛАР ВАЗИРЛИГИ </a:t>
            </a:r>
          </a:p>
        </p:txBody>
      </p:sp>
      <p:pic>
        <p:nvPicPr>
          <p:cNvPr id="158" name="Рисунок 157">
            <a:extLst>
              <a:ext uri="{FF2B5EF4-FFF2-40B4-BE49-F238E27FC236}">
                <a16:creationId xmlns:a16="http://schemas.microsoft.com/office/drawing/2014/main" id="{6A65F6B1-563D-4476-B5A2-A7DA4201CE9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97669" y="-4212"/>
            <a:ext cx="466497" cy="37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2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526619F-9A4A-498D-B13D-550D2225B685}"/>
              </a:ext>
            </a:extLst>
          </p:cNvPr>
          <p:cNvSpPr/>
          <p:nvPr userDrawn="1"/>
        </p:nvSpPr>
        <p:spPr>
          <a:xfrm>
            <a:off x="11715828" y="13512"/>
            <a:ext cx="432587" cy="7209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182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0748F5B3-04AC-481D-B07F-6BF0709767FA}"/>
              </a:ext>
            </a:extLst>
          </p:cNvPr>
          <p:cNvSpPr/>
          <p:nvPr userDrawn="1"/>
        </p:nvSpPr>
        <p:spPr>
          <a:xfrm>
            <a:off x="1882001" y="750491"/>
            <a:ext cx="10309999" cy="4453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02" dirty="0"/>
          </a:p>
        </p:txBody>
      </p:sp>
      <p:sp>
        <p:nvSpPr>
          <p:cNvPr id="23" name="Блок-схема: ручной ввод 22">
            <a:extLst>
              <a:ext uri="{FF2B5EF4-FFF2-40B4-BE49-F238E27FC236}">
                <a16:creationId xmlns:a16="http://schemas.microsoft.com/office/drawing/2014/main" id="{A4084E89-74D6-459B-8E81-AA0DE7BDC77B}"/>
              </a:ext>
            </a:extLst>
          </p:cNvPr>
          <p:cNvSpPr/>
          <p:nvPr userDrawn="1"/>
        </p:nvSpPr>
        <p:spPr>
          <a:xfrm rot="5400000" flipH="1">
            <a:off x="747472" y="-749856"/>
            <a:ext cx="797409" cy="2292352"/>
          </a:xfrm>
          <a:prstGeom prst="flowChartManualInput">
            <a:avLst/>
          </a:prstGeom>
          <a:solidFill>
            <a:srgbClr val="1490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02" dirty="0"/>
          </a:p>
        </p:txBody>
      </p:sp>
      <p:sp>
        <p:nvSpPr>
          <p:cNvPr id="24" name="Блок-схема: ручной ввод 23">
            <a:extLst>
              <a:ext uri="{FF2B5EF4-FFF2-40B4-BE49-F238E27FC236}">
                <a16:creationId xmlns:a16="http://schemas.microsoft.com/office/drawing/2014/main" id="{A898227F-5802-48AB-8B1A-886134866C1B}"/>
              </a:ext>
            </a:extLst>
          </p:cNvPr>
          <p:cNvSpPr/>
          <p:nvPr userDrawn="1"/>
        </p:nvSpPr>
        <p:spPr>
          <a:xfrm rot="5400000" flipH="1">
            <a:off x="759127" y="-673943"/>
            <a:ext cx="709442" cy="2140528"/>
          </a:xfrm>
          <a:prstGeom prst="flowChartManualInput">
            <a:avLst/>
          </a:prstGeom>
          <a:solidFill>
            <a:srgbClr val="1490B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02" dirty="0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AAA9E717-83CE-4334-8308-6053EAABF173}"/>
              </a:ext>
            </a:extLst>
          </p:cNvPr>
          <p:cNvSpPr/>
          <p:nvPr userDrawn="1"/>
        </p:nvSpPr>
        <p:spPr>
          <a:xfrm>
            <a:off x="2096405" y="750490"/>
            <a:ext cx="9468445" cy="44535"/>
          </a:xfrm>
          <a:prstGeom prst="rect">
            <a:avLst/>
          </a:prstGeom>
          <a:solidFill>
            <a:srgbClr val="1490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02" dirty="0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1805B253-3048-47F6-BFBF-5169B0318C78}"/>
              </a:ext>
            </a:extLst>
          </p:cNvPr>
          <p:cNvSpPr/>
          <p:nvPr userDrawn="1"/>
        </p:nvSpPr>
        <p:spPr>
          <a:xfrm>
            <a:off x="673671" y="141533"/>
            <a:ext cx="17534" cy="52601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02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66AD0E5-1E95-4B8D-9E8D-D21F296E8D8D}"/>
              </a:ext>
            </a:extLst>
          </p:cNvPr>
          <p:cNvSpPr txBox="1"/>
          <p:nvPr userDrawn="1"/>
        </p:nvSpPr>
        <p:spPr>
          <a:xfrm>
            <a:off x="672914" y="112155"/>
            <a:ext cx="1232209" cy="58477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uz-Cyrl-UZ" sz="800" b="1" dirty="0">
                <a:solidFill>
                  <a:schemeClr val="bg1"/>
                </a:solidFill>
              </a:rPr>
              <a:t>Министрество высшего образования, науки и инноваций </a:t>
            </a:r>
            <a:br>
              <a:rPr lang="uz-Cyrl-UZ" sz="800" b="1" dirty="0">
                <a:solidFill>
                  <a:schemeClr val="bg1"/>
                </a:solidFill>
              </a:rPr>
            </a:br>
            <a:r>
              <a:rPr lang="uz-Cyrl-UZ" sz="800" b="1" dirty="0">
                <a:solidFill>
                  <a:schemeClr val="bg1"/>
                </a:solidFill>
              </a:rPr>
              <a:t>Республики Узбекистан</a:t>
            </a:r>
          </a:p>
        </p:txBody>
      </p:sp>
      <p:pic>
        <p:nvPicPr>
          <p:cNvPr id="29" name="Picture 6">
            <a:extLst>
              <a:ext uri="{FF2B5EF4-FFF2-40B4-BE49-F238E27FC236}">
                <a16:creationId xmlns:a16="http://schemas.microsoft.com/office/drawing/2014/main" id="{DD8BF151-8F9D-416C-9ABF-48D1F7031F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5" y="113211"/>
            <a:ext cx="567768" cy="582662"/>
          </a:xfrm>
          <a:prstGeom prst="rect">
            <a:avLst/>
          </a:prstGeom>
          <a:noFill/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5FB3A8-55C5-4CB7-AF02-DF874DCC0087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2184111" y="-1"/>
            <a:ext cx="9499072" cy="750491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4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87C50D-B0A9-49D6-957E-0E5BCD6E1A15}"/>
              </a:ext>
            </a:extLst>
          </p:cNvPr>
          <p:cNvSpPr>
            <a:spLocks noGrp="1"/>
          </p:cNvSpPr>
          <p:nvPr userDrawn="1"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D868E5-3149-422C-98F2-EFC58404692E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59608922-DE3B-4026-BEF4-742A6CA02B44}" type="datetime1">
              <a:rPr lang="ru-RU" smtClean="0"/>
              <a:pPr/>
              <a:t>16.08.2023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6B9B98-F499-4BB1-9DE1-8DEEE31DE847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EE865A-82CF-48D6-B682-696F653C4DE8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>
          <a:xfrm>
            <a:off x="11712020" y="104791"/>
            <a:ext cx="432588" cy="488878"/>
          </a:xfrm>
        </p:spPr>
        <p:txBody>
          <a:bodyPr/>
          <a:lstStyle>
            <a:lvl1pPr algn="ctr">
              <a:defRPr sz="1600" b="1">
                <a:latin typeface="Segoe UI" panose="020B0702040204020203" pitchFamily="34" charset="0"/>
                <a:cs typeface="Segoe UI" panose="020B0702040204020203" pitchFamily="34" charset="0"/>
              </a:defRPr>
            </a:lvl1pPr>
          </a:lstStyle>
          <a:p>
            <a:fld id="{159DF932-8702-4ACD-98A2-05291D0E4BA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6317EF67-08D5-45FA-9FF5-9DDED5A9D909}"/>
              </a:ext>
            </a:extLst>
          </p:cNvPr>
          <p:cNvSpPr/>
          <p:nvPr userDrawn="1"/>
        </p:nvSpPr>
        <p:spPr>
          <a:xfrm>
            <a:off x="1" y="6817099"/>
            <a:ext cx="12192000" cy="4571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02" dirty="0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049AB424-E219-43B2-BACD-E10007EBFFB7}"/>
              </a:ext>
            </a:extLst>
          </p:cNvPr>
          <p:cNvSpPr/>
          <p:nvPr userDrawn="1"/>
        </p:nvSpPr>
        <p:spPr>
          <a:xfrm>
            <a:off x="838200" y="6817097"/>
            <a:ext cx="10515602" cy="45720"/>
          </a:xfrm>
          <a:prstGeom prst="rect">
            <a:avLst/>
          </a:prstGeom>
          <a:solidFill>
            <a:srgbClr val="1490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02" dirty="0"/>
          </a:p>
        </p:txBody>
      </p:sp>
    </p:spTree>
    <p:extLst>
      <p:ext uri="{BB962C8B-B14F-4D97-AF65-F5344CB8AC3E}">
        <p14:creationId xmlns:p14="http://schemas.microsoft.com/office/powerpoint/2010/main" val="232123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8BD1B8-26F7-4724-BE59-57FB357D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E03C1E-0E12-4A0F-9137-64DD542C0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1B70CB-E518-4673-979E-1DAF5C38C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29C05-5F3C-4A41-A220-45053307E94E}" type="datetime1">
              <a:rPr lang="ru-RU" smtClean="0"/>
              <a:pPr/>
              <a:t>16.08.2023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C95BA8-2513-488B-834D-8B7159837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CE0342-D299-4257-BE9B-4F97AF739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F932-8702-4ACD-98A2-05291D0E4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54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2DB431-44E8-48D6-9D0C-782A1730B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646486-7F58-4009-9F46-671BE0A088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77D2F59-049F-4BE9-9DCC-2DC9B7663A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EC16FC5-C29B-45E7-BE91-62A451B94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A2D2-2632-44DE-BC7D-8E34108BA64C}" type="datetime1">
              <a:rPr lang="ru-RU" smtClean="0"/>
              <a:pPr/>
              <a:t>16.08.2023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5859653-BC6D-4B51-809A-7C5A249F1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F084DC-11AC-47CA-9D1E-25FC431FC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F932-8702-4ACD-98A2-05291D0E4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845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E066DA-228B-418D-B9A1-B538D31BA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8F9F5F-BD62-4EDF-86F2-847E6356F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E2C48DD-E306-4AB7-A370-A98B2F70D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9C32E1E-089E-425F-BF07-6A7138384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95AAB67-7969-47C3-84FA-8565B33FE3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FE59F70-DA54-4F82-B350-362ED4185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BC2F-FEA4-42C4-9992-9ED415564893}" type="datetime1">
              <a:rPr lang="ru-RU" smtClean="0"/>
              <a:pPr/>
              <a:t>16.08.2023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B39C6DC-BD91-4129-AF02-178BDF78F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98E81F3-43B9-48C4-8EF4-E16257D54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F932-8702-4ACD-98A2-05291D0E4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613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FBF0AA-26DF-406E-AFC9-5BDBBFF1D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B79EB90-F6A7-422C-86CC-B6FAF86E5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4A29-DA46-4E05-BA71-D92002158EF3}" type="datetime1">
              <a:rPr lang="ru-RU" smtClean="0"/>
              <a:pPr/>
              <a:t>16.08.2023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C785B31-DF4A-48D2-865C-EBF81B862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CD42CBF-8C52-49E7-88A2-E47A9292C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F932-8702-4ACD-98A2-05291D0E4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87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816E7BC-C328-424C-861E-E7B7B4092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1889F-ED19-40F3-A446-EAA1768F63AE}" type="datetime1">
              <a:rPr lang="ru-RU" smtClean="0"/>
              <a:pPr/>
              <a:t>16.08.2023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8268B94-6ABA-4083-93C2-0F35F810E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4202E47-6FAC-4E5E-A229-CDD9305B7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F932-8702-4ACD-98A2-05291D0E4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15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2B06DE-A8EB-420C-A314-08F7D240D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D0BC3A-D4F8-406A-BEAD-18C9C7696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8D9E1FE-714F-48B9-9CAD-57343205E1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152A9F-2FB4-4FBF-87FD-F60B50383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D7CB-C333-48BA-9F03-37F9B3AFDDF6}" type="datetime1">
              <a:rPr lang="ru-RU" smtClean="0"/>
              <a:pPr/>
              <a:t>16.08.2023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1010F4-C718-4F7E-AB5C-9E99A4EA6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FCF8685-A91A-4690-AF29-33C382758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F932-8702-4ACD-98A2-05291D0E4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494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941C7C-8A14-4DFA-AD26-27A7A39E3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31C370-CE2E-499D-AD51-EFA0E9CB9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33951D-42E6-461E-8443-DBC0F6C072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7C4FC-9D1F-4E71-8CEA-1A6A999F7157}" type="datetime1">
              <a:rPr lang="ru-RU" smtClean="0"/>
              <a:pPr/>
              <a:t>16.08.2023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BF43BC-C535-42FA-9D7F-E2A1579DC4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14F6FA-4722-463B-8AFC-6979DDCAD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DF932-8702-4ACD-98A2-05291D0E4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1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4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13" Type="http://schemas.openxmlformats.org/officeDocument/2006/relationships/image" Target="../media/image42.jpe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1.jpe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5.emf"/><Relationship Id="rId11" Type="http://schemas.openxmlformats.org/officeDocument/2006/relationships/image" Target="../media/image40.jpe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jpeg"/><Relationship Id="rId9" Type="http://schemas.openxmlformats.org/officeDocument/2006/relationships/image" Target="../media/image3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991DE0-0A26-405B-9D5A-A607745309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61718"/>
            <a:ext cx="9144000" cy="1714464"/>
          </a:xfrm>
        </p:spPr>
        <p:txBody>
          <a:bodyPr anchor="ctr">
            <a:noAutofit/>
          </a:bodyPr>
          <a:lstStyle/>
          <a:p>
            <a:r>
              <a:rPr lang="ru-RU" sz="3600" dirty="0"/>
              <a:t>Сотрудничество стран в сфере среднего профессионального образования: перспективы и возможности</a:t>
            </a:r>
            <a:endParaRPr lang="ru-RU" sz="320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C6884F7-C2EE-4457-8E9B-B455175A17FB}"/>
              </a:ext>
            </a:extLst>
          </p:cNvPr>
          <p:cNvSpPr/>
          <p:nvPr/>
        </p:nvSpPr>
        <p:spPr>
          <a:xfrm>
            <a:off x="4075611" y="5676182"/>
            <a:ext cx="78547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z-Cyrl-UZ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</a:t>
            </a: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uz-Cyrl-UZ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Худайбердиев</a:t>
            </a:r>
            <a:endParaRPr lang="ru-RU" sz="1600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ru-RU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директор Института развития профессионального образования при Министерстве высшего образования, науки и инноваций Республики Узбекистан. д.э.н. профессор.</a:t>
            </a:r>
          </a:p>
        </p:txBody>
      </p:sp>
    </p:spTree>
    <p:extLst>
      <p:ext uri="{BB962C8B-B14F-4D97-AF65-F5344CB8AC3E}">
        <p14:creationId xmlns:p14="http://schemas.microsoft.com/office/powerpoint/2010/main" val="1248302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cs typeface="Arial" panose="020B0604020202020204" pitchFamily="34" charset="0"/>
              </a:rPr>
              <a:t>НОВАЯ СИСТЕМА ПРОФЕССИОНАЛЬНОГО ОБРАЗОВАНИЯ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916A-2C1D-4917-B9EA-8570340FFF4E}" type="slidenum">
              <a:rPr lang="ru-RU" smtClean="0"/>
              <a:pPr/>
              <a:t>2</a:t>
            </a:fld>
            <a:endParaRPr lang="ru-RU" dirty="0"/>
          </a:p>
        </p:txBody>
      </p:sp>
      <p:cxnSp>
        <p:nvCxnSpPr>
          <p:cNvPr id="81" name="Прямая соединительная линия 80"/>
          <p:cNvCxnSpPr>
            <a:cxnSpLocks/>
          </p:cNvCxnSpPr>
          <p:nvPr/>
        </p:nvCxnSpPr>
        <p:spPr>
          <a:xfrm>
            <a:off x="7262006" y="942406"/>
            <a:ext cx="0" cy="57993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Прямоугольник 269">
            <a:extLst>
              <a:ext uri="{FF2B5EF4-FFF2-40B4-BE49-F238E27FC236}">
                <a16:creationId xmlns:a16="http://schemas.microsoft.com/office/drawing/2014/main" id="{644B18A8-48D7-414D-80EC-4B3585CBEE97}"/>
              </a:ext>
            </a:extLst>
          </p:cNvPr>
          <p:cNvSpPr/>
          <p:nvPr/>
        </p:nvSpPr>
        <p:spPr>
          <a:xfrm flipH="1">
            <a:off x="7878745" y="2165595"/>
            <a:ext cx="4176000" cy="1224000"/>
          </a:xfrm>
          <a:prstGeom prst="rect">
            <a:avLst/>
          </a:prstGeom>
          <a:ln w="190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548235"/>
                </a:gs>
              </a:gsLst>
              <a:lin ang="8100000" scaled="0"/>
            </a:gra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600">
              <a:solidFill>
                <a:prstClr val="black"/>
              </a:solidFill>
            </a:endParaRPr>
          </a:p>
        </p:txBody>
      </p:sp>
      <p:sp>
        <p:nvSpPr>
          <p:cNvPr id="269" name="Прямоугольник 268">
            <a:extLst>
              <a:ext uri="{FF2B5EF4-FFF2-40B4-BE49-F238E27FC236}">
                <a16:creationId xmlns:a16="http://schemas.microsoft.com/office/drawing/2014/main" id="{644B18A8-48D7-414D-80EC-4B3585CBEE97}"/>
              </a:ext>
            </a:extLst>
          </p:cNvPr>
          <p:cNvSpPr/>
          <p:nvPr/>
        </p:nvSpPr>
        <p:spPr>
          <a:xfrm flipH="1">
            <a:off x="7878745" y="880013"/>
            <a:ext cx="4176000" cy="1224000"/>
          </a:xfrm>
          <a:prstGeom prst="rect">
            <a:avLst/>
          </a:prstGeom>
          <a:ln w="190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1D4999"/>
                </a:gs>
              </a:gsLst>
              <a:lin ang="8100000" scaled="0"/>
            </a:gra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750" dirty="0">
              <a:solidFill>
                <a:prstClr val="black"/>
              </a:solidFill>
            </a:endParaRPr>
          </a:p>
        </p:txBody>
      </p:sp>
      <p:sp>
        <p:nvSpPr>
          <p:cNvPr id="142" name="Rectangle 35"/>
          <p:cNvSpPr/>
          <p:nvPr/>
        </p:nvSpPr>
        <p:spPr>
          <a:xfrm>
            <a:off x="7824927" y="886454"/>
            <a:ext cx="3244789" cy="334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33162">
              <a:defRPr/>
            </a:pPr>
            <a:r>
              <a:rPr lang="uz-Cyrl-UZ" sz="1571" b="1" kern="0" cap="all" dirty="0">
                <a:solidFill>
                  <a:srgbClr val="2E6CA4"/>
                </a:solidFill>
                <a:cs typeface="Arial" pitchFamily="34" charset="0"/>
              </a:rPr>
              <a:t>ПрофессиональнЫЕ ШКОЛЫ</a:t>
            </a:r>
            <a:endParaRPr lang="en-US" sz="1571" b="1" kern="0" cap="all" dirty="0">
              <a:solidFill>
                <a:srgbClr val="2E6CA4"/>
              </a:solidFill>
            </a:endParaRPr>
          </a:p>
        </p:txBody>
      </p:sp>
      <p:grpSp>
        <p:nvGrpSpPr>
          <p:cNvPr id="185" name="Группа 184"/>
          <p:cNvGrpSpPr/>
          <p:nvPr/>
        </p:nvGrpSpPr>
        <p:grpSpPr>
          <a:xfrm>
            <a:off x="8072267" y="1192892"/>
            <a:ext cx="943007" cy="566808"/>
            <a:chOff x="1200679" y="4450580"/>
            <a:chExt cx="952072" cy="620797"/>
          </a:xfrm>
          <a:solidFill>
            <a:srgbClr val="2E6CA4"/>
          </a:solidFill>
        </p:grpSpPr>
        <p:sp>
          <p:nvSpPr>
            <p:cNvPr id="186" name="Freeform 5"/>
            <p:cNvSpPr>
              <a:spLocks/>
            </p:cNvSpPr>
            <p:nvPr/>
          </p:nvSpPr>
          <p:spPr bwMode="auto">
            <a:xfrm>
              <a:off x="1200679" y="4621035"/>
              <a:ext cx="403541" cy="148202"/>
            </a:xfrm>
            <a:custGeom>
              <a:avLst/>
              <a:gdLst>
                <a:gd name="T0" fmla="*/ 546 w 840"/>
                <a:gd name="T1" fmla="*/ 308 h 308"/>
                <a:gd name="T2" fmla="*/ 0 w 840"/>
                <a:gd name="T3" fmla="*/ 308 h 308"/>
                <a:gd name="T4" fmla="*/ 0 w 840"/>
                <a:gd name="T5" fmla="*/ 0 h 308"/>
                <a:gd name="T6" fmla="*/ 840 w 840"/>
                <a:gd name="T7" fmla="*/ 0 h 308"/>
                <a:gd name="T8" fmla="*/ 528 w 840"/>
                <a:gd name="T9" fmla="*/ 277 h 308"/>
                <a:gd name="T10" fmla="*/ 546 w 840"/>
                <a:gd name="T11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0" h="308">
                  <a:moveTo>
                    <a:pt x="546" y="308"/>
                  </a:moveTo>
                  <a:cubicBezTo>
                    <a:pt x="0" y="308"/>
                    <a:pt x="0" y="308"/>
                    <a:pt x="0" y="3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40" y="0"/>
                    <a:pt x="840" y="0"/>
                    <a:pt x="840" y="0"/>
                  </a:cubicBezTo>
                  <a:cubicBezTo>
                    <a:pt x="528" y="277"/>
                    <a:pt x="528" y="277"/>
                    <a:pt x="528" y="277"/>
                  </a:cubicBezTo>
                  <a:cubicBezTo>
                    <a:pt x="526" y="297"/>
                    <a:pt x="546" y="308"/>
                    <a:pt x="546" y="308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1476" tIns="20738" rIns="41476" bIns="20738" numCol="1" anchor="t" anchorCtr="0" compatLnSpc="1">
              <a:prstTxWarp prst="textNoShape">
                <a:avLst/>
              </a:prstTxWarp>
            </a:bodyPr>
            <a:lstStyle/>
            <a:p>
              <a:endParaRPr lang="uz-Cyrl-UZ" sz="3842">
                <a:solidFill>
                  <a:prstClr val="black"/>
                </a:solidFill>
              </a:endParaRPr>
            </a:p>
          </p:txBody>
        </p:sp>
        <p:sp>
          <p:nvSpPr>
            <p:cNvPr id="187" name="Freeform 6"/>
            <p:cNvSpPr>
              <a:spLocks noEditPoints="1"/>
            </p:cNvSpPr>
            <p:nvPr/>
          </p:nvSpPr>
          <p:spPr bwMode="auto">
            <a:xfrm>
              <a:off x="1219032" y="4777726"/>
              <a:ext cx="249145" cy="248915"/>
            </a:xfrm>
            <a:custGeom>
              <a:avLst/>
              <a:gdLst>
                <a:gd name="T0" fmla="*/ 0 w 1086"/>
                <a:gd name="T1" fmla="*/ 0 h 1085"/>
                <a:gd name="T2" fmla="*/ 0 w 1086"/>
                <a:gd name="T3" fmla="*/ 1085 h 1085"/>
                <a:gd name="T4" fmla="*/ 1086 w 1086"/>
                <a:gd name="T5" fmla="*/ 1085 h 1085"/>
                <a:gd name="T6" fmla="*/ 1086 w 1086"/>
                <a:gd name="T7" fmla="*/ 0 h 1085"/>
                <a:gd name="T8" fmla="*/ 0 w 1086"/>
                <a:gd name="T9" fmla="*/ 0 h 1085"/>
                <a:gd name="T10" fmla="*/ 473 w 1086"/>
                <a:gd name="T11" fmla="*/ 951 h 1085"/>
                <a:gd name="T12" fmla="*/ 150 w 1086"/>
                <a:gd name="T13" fmla="*/ 951 h 1085"/>
                <a:gd name="T14" fmla="*/ 150 w 1086"/>
                <a:gd name="T15" fmla="*/ 628 h 1085"/>
                <a:gd name="T16" fmla="*/ 473 w 1086"/>
                <a:gd name="T17" fmla="*/ 628 h 1085"/>
                <a:gd name="T18" fmla="*/ 473 w 1086"/>
                <a:gd name="T19" fmla="*/ 951 h 1085"/>
                <a:gd name="T20" fmla="*/ 473 w 1086"/>
                <a:gd name="T21" fmla="*/ 456 h 1085"/>
                <a:gd name="T22" fmla="*/ 150 w 1086"/>
                <a:gd name="T23" fmla="*/ 456 h 1085"/>
                <a:gd name="T24" fmla="*/ 150 w 1086"/>
                <a:gd name="T25" fmla="*/ 135 h 1085"/>
                <a:gd name="T26" fmla="*/ 473 w 1086"/>
                <a:gd name="T27" fmla="*/ 135 h 1085"/>
                <a:gd name="T28" fmla="*/ 473 w 1086"/>
                <a:gd name="T29" fmla="*/ 456 h 1085"/>
                <a:gd name="T30" fmla="*/ 942 w 1086"/>
                <a:gd name="T31" fmla="*/ 951 h 1085"/>
                <a:gd name="T32" fmla="*/ 619 w 1086"/>
                <a:gd name="T33" fmla="*/ 951 h 1085"/>
                <a:gd name="T34" fmla="*/ 619 w 1086"/>
                <a:gd name="T35" fmla="*/ 628 h 1085"/>
                <a:gd name="T36" fmla="*/ 942 w 1086"/>
                <a:gd name="T37" fmla="*/ 628 h 1085"/>
                <a:gd name="T38" fmla="*/ 942 w 1086"/>
                <a:gd name="T39" fmla="*/ 951 h 1085"/>
                <a:gd name="T40" fmla="*/ 942 w 1086"/>
                <a:gd name="T41" fmla="*/ 456 h 1085"/>
                <a:gd name="T42" fmla="*/ 619 w 1086"/>
                <a:gd name="T43" fmla="*/ 456 h 1085"/>
                <a:gd name="T44" fmla="*/ 619 w 1086"/>
                <a:gd name="T45" fmla="*/ 135 h 1085"/>
                <a:gd name="T46" fmla="*/ 942 w 1086"/>
                <a:gd name="T47" fmla="*/ 135 h 1085"/>
                <a:gd name="T48" fmla="*/ 942 w 1086"/>
                <a:gd name="T49" fmla="*/ 456 h 1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86" h="1085">
                  <a:moveTo>
                    <a:pt x="0" y="0"/>
                  </a:moveTo>
                  <a:lnTo>
                    <a:pt x="0" y="1085"/>
                  </a:lnTo>
                  <a:lnTo>
                    <a:pt x="1086" y="1085"/>
                  </a:lnTo>
                  <a:lnTo>
                    <a:pt x="1086" y="0"/>
                  </a:lnTo>
                  <a:lnTo>
                    <a:pt x="0" y="0"/>
                  </a:lnTo>
                  <a:close/>
                  <a:moveTo>
                    <a:pt x="473" y="951"/>
                  </a:moveTo>
                  <a:lnTo>
                    <a:pt x="150" y="951"/>
                  </a:lnTo>
                  <a:lnTo>
                    <a:pt x="150" y="628"/>
                  </a:lnTo>
                  <a:lnTo>
                    <a:pt x="473" y="628"/>
                  </a:lnTo>
                  <a:lnTo>
                    <a:pt x="473" y="951"/>
                  </a:lnTo>
                  <a:close/>
                  <a:moveTo>
                    <a:pt x="473" y="456"/>
                  </a:moveTo>
                  <a:lnTo>
                    <a:pt x="150" y="456"/>
                  </a:lnTo>
                  <a:lnTo>
                    <a:pt x="150" y="135"/>
                  </a:lnTo>
                  <a:lnTo>
                    <a:pt x="473" y="135"/>
                  </a:lnTo>
                  <a:lnTo>
                    <a:pt x="473" y="456"/>
                  </a:lnTo>
                  <a:close/>
                  <a:moveTo>
                    <a:pt x="942" y="951"/>
                  </a:moveTo>
                  <a:lnTo>
                    <a:pt x="619" y="951"/>
                  </a:lnTo>
                  <a:lnTo>
                    <a:pt x="619" y="628"/>
                  </a:lnTo>
                  <a:lnTo>
                    <a:pt x="942" y="628"/>
                  </a:lnTo>
                  <a:lnTo>
                    <a:pt x="942" y="951"/>
                  </a:lnTo>
                  <a:close/>
                  <a:moveTo>
                    <a:pt x="942" y="456"/>
                  </a:moveTo>
                  <a:lnTo>
                    <a:pt x="619" y="456"/>
                  </a:lnTo>
                  <a:lnTo>
                    <a:pt x="619" y="135"/>
                  </a:lnTo>
                  <a:lnTo>
                    <a:pt x="942" y="135"/>
                  </a:lnTo>
                  <a:lnTo>
                    <a:pt x="942" y="456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1476" tIns="20738" rIns="41476" bIns="20738" numCol="1" anchor="t" anchorCtr="0" compatLnSpc="1">
              <a:prstTxWarp prst="textNoShape">
                <a:avLst/>
              </a:prstTxWarp>
            </a:bodyPr>
            <a:lstStyle/>
            <a:p>
              <a:endParaRPr lang="uz-Cyrl-UZ" sz="3842">
                <a:solidFill>
                  <a:prstClr val="black"/>
                </a:solidFill>
              </a:endParaRPr>
            </a:p>
          </p:txBody>
        </p:sp>
        <p:sp>
          <p:nvSpPr>
            <p:cNvPr id="188" name="Freeform 7"/>
            <p:cNvSpPr>
              <a:spLocks/>
            </p:cNvSpPr>
            <p:nvPr/>
          </p:nvSpPr>
          <p:spPr bwMode="auto">
            <a:xfrm>
              <a:off x="1749210" y="4621035"/>
              <a:ext cx="403541" cy="148202"/>
            </a:xfrm>
            <a:custGeom>
              <a:avLst/>
              <a:gdLst>
                <a:gd name="T0" fmla="*/ 294 w 840"/>
                <a:gd name="T1" fmla="*/ 308 h 308"/>
                <a:gd name="T2" fmla="*/ 840 w 840"/>
                <a:gd name="T3" fmla="*/ 308 h 308"/>
                <a:gd name="T4" fmla="*/ 840 w 840"/>
                <a:gd name="T5" fmla="*/ 0 h 308"/>
                <a:gd name="T6" fmla="*/ 0 w 840"/>
                <a:gd name="T7" fmla="*/ 0 h 308"/>
                <a:gd name="T8" fmla="*/ 312 w 840"/>
                <a:gd name="T9" fmla="*/ 277 h 308"/>
                <a:gd name="T10" fmla="*/ 294 w 840"/>
                <a:gd name="T11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0" h="308">
                  <a:moveTo>
                    <a:pt x="294" y="308"/>
                  </a:moveTo>
                  <a:cubicBezTo>
                    <a:pt x="840" y="308"/>
                    <a:pt x="840" y="308"/>
                    <a:pt x="840" y="308"/>
                  </a:cubicBezTo>
                  <a:cubicBezTo>
                    <a:pt x="840" y="0"/>
                    <a:pt x="840" y="0"/>
                    <a:pt x="84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12" y="277"/>
                    <a:pt x="312" y="277"/>
                    <a:pt x="312" y="277"/>
                  </a:cubicBezTo>
                  <a:cubicBezTo>
                    <a:pt x="314" y="297"/>
                    <a:pt x="294" y="308"/>
                    <a:pt x="294" y="308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1476" tIns="20738" rIns="41476" bIns="20738" numCol="1" anchor="t" anchorCtr="0" compatLnSpc="1">
              <a:prstTxWarp prst="textNoShape">
                <a:avLst/>
              </a:prstTxWarp>
            </a:bodyPr>
            <a:lstStyle/>
            <a:p>
              <a:endParaRPr lang="uz-Cyrl-UZ" sz="3842">
                <a:solidFill>
                  <a:prstClr val="black"/>
                </a:solidFill>
              </a:endParaRPr>
            </a:p>
          </p:txBody>
        </p:sp>
        <p:sp>
          <p:nvSpPr>
            <p:cNvPr id="189" name="Freeform 8"/>
            <p:cNvSpPr>
              <a:spLocks noEditPoints="1"/>
            </p:cNvSpPr>
            <p:nvPr/>
          </p:nvSpPr>
          <p:spPr bwMode="auto">
            <a:xfrm>
              <a:off x="1885253" y="4777726"/>
              <a:ext cx="249145" cy="248915"/>
            </a:xfrm>
            <a:custGeom>
              <a:avLst/>
              <a:gdLst>
                <a:gd name="T0" fmla="*/ 0 w 1086"/>
                <a:gd name="T1" fmla="*/ 0 h 1085"/>
                <a:gd name="T2" fmla="*/ 0 w 1086"/>
                <a:gd name="T3" fmla="*/ 1085 h 1085"/>
                <a:gd name="T4" fmla="*/ 1086 w 1086"/>
                <a:gd name="T5" fmla="*/ 1085 h 1085"/>
                <a:gd name="T6" fmla="*/ 1086 w 1086"/>
                <a:gd name="T7" fmla="*/ 0 h 1085"/>
                <a:gd name="T8" fmla="*/ 0 w 1086"/>
                <a:gd name="T9" fmla="*/ 0 h 1085"/>
                <a:gd name="T10" fmla="*/ 613 w 1086"/>
                <a:gd name="T11" fmla="*/ 628 h 1085"/>
                <a:gd name="T12" fmla="*/ 936 w 1086"/>
                <a:gd name="T13" fmla="*/ 628 h 1085"/>
                <a:gd name="T14" fmla="*/ 936 w 1086"/>
                <a:gd name="T15" fmla="*/ 951 h 1085"/>
                <a:gd name="T16" fmla="*/ 613 w 1086"/>
                <a:gd name="T17" fmla="*/ 951 h 1085"/>
                <a:gd name="T18" fmla="*/ 613 w 1086"/>
                <a:gd name="T19" fmla="*/ 628 h 1085"/>
                <a:gd name="T20" fmla="*/ 613 w 1086"/>
                <a:gd name="T21" fmla="*/ 135 h 1085"/>
                <a:gd name="T22" fmla="*/ 936 w 1086"/>
                <a:gd name="T23" fmla="*/ 135 h 1085"/>
                <a:gd name="T24" fmla="*/ 936 w 1086"/>
                <a:gd name="T25" fmla="*/ 456 h 1085"/>
                <a:gd name="T26" fmla="*/ 613 w 1086"/>
                <a:gd name="T27" fmla="*/ 456 h 1085"/>
                <a:gd name="T28" fmla="*/ 613 w 1086"/>
                <a:gd name="T29" fmla="*/ 135 h 1085"/>
                <a:gd name="T30" fmla="*/ 144 w 1086"/>
                <a:gd name="T31" fmla="*/ 628 h 1085"/>
                <a:gd name="T32" fmla="*/ 467 w 1086"/>
                <a:gd name="T33" fmla="*/ 628 h 1085"/>
                <a:gd name="T34" fmla="*/ 467 w 1086"/>
                <a:gd name="T35" fmla="*/ 951 h 1085"/>
                <a:gd name="T36" fmla="*/ 144 w 1086"/>
                <a:gd name="T37" fmla="*/ 951 h 1085"/>
                <a:gd name="T38" fmla="*/ 144 w 1086"/>
                <a:gd name="T39" fmla="*/ 628 h 1085"/>
                <a:gd name="T40" fmla="*/ 144 w 1086"/>
                <a:gd name="T41" fmla="*/ 135 h 1085"/>
                <a:gd name="T42" fmla="*/ 467 w 1086"/>
                <a:gd name="T43" fmla="*/ 135 h 1085"/>
                <a:gd name="T44" fmla="*/ 467 w 1086"/>
                <a:gd name="T45" fmla="*/ 456 h 1085"/>
                <a:gd name="T46" fmla="*/ 144 w 1086"/>
                <a:gd name="T47" fmla="*/ 456 h 1085"/>
                <a:gd name="T48" fmla="*/ 144 w 1086"/>
                <a:gd name="T49" fmla="*/ 135 h 1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86" h="1085">
                  <a:moveTo>
                    <a:pt x="0" y="0"/>
                  </a:moveTo>
                  <a:lnTo>
                    <a:pt x="0" y="1085"/>
                  </a:lnTo>
                  <a:lnTo>
                    <a:pt x="1086" y="1085"/>
                  </a:lnTo>
                  <a:lnTo>
                    <a:pt x="1086" y="0"/>
                  </a:lnTo>
                  <a:lnTo>
                    <a:pt x="0" y="0"/>
                  </a:lnTo>
                  <a:close/>
                  <a:moveTo>
                    <a:pt x="613" y="628"/>
                  </a:moveTo>
                  <a:lnTo>
                    <a:pt x="936" y="628"/>
                  </a:lnTo>
                  <a:lnTo>
                    <a:pt x="936" y="951"/>
                  </a:lnTo>
                  <a:lnTo>
                    <a:pt x="613" y="951"/>
                  </a:lnTo>
                  <a:lnTo>
                    <a:pt x="613" y="628"/>
                  </a:lnTo>
                  <a:close/>
                  <a:moveTo>
                    <a:pt x="613" y="135"/>
                  </a:moveTo>
                  <a:lnTo>
                    <a:pt x="936" y="135"/>
                  </a:lnTo>
                  <a:lnTo>
                    <a:pt x="936" y="456"/>
                  </a:lnTo>
                  <a:lnTo>
                    <a:pt x="613" y="456"/>
                  </a:lnTo>
                  <a:lnTo>
                    <a:pt x="613" y="135"/>
                  </a:lnTo>
                  <a:close/>
                  <a:moveTo>
                    <a:pt x="144" y="628"/>
                  </a:moveTo>
                  <a:lnTo>
                    <a:pt x="467" y="628"/>
                  </a:lnTo>
                  <a:lnTo>
                    <a:pt x="467" y="951"/>
                  </a:lnTo>
                  <a:lnTo>
                    <a:pt x="144" y="951"/>
                  </a:lnTo>
                  <a:lnTo>
                    <a:pt x="144" y="628"/>
                  </a:lnTo>
                  <a:close/>
                  <a:moveTo>
                    <a:pt x="144" y="135"/>
                  </a:moveTo>
                  <a:lnTo>
                    <a:pt x="467" y="135"/>
                  </a:lnTo>
                  <a:lnTo>
                    <a:pt x="467" y="456"/>
                  </a:lnTo>
                  <a:lnTo>
                    <a:pt x="144" y="456"/>
                  </a:lnTo>
                  <a:lnTo>
                    <a:pt x="144" y="135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1476" tIns="20738" rIns="41476" bIns="20738" numCol="1" anchor="t" anchorCtr="0" compatLnSpc="1">
              <a:prstTxWarp prst="textNoShape">
                <a:avLst/>
              </a:prstTxWarp>
            </a:bodyPr>
            <a:lstStyle/>
            <a:p>
              <a:endParaRPr lang="uz-Cyrl-UZ" sz="3842">
                <a:solidFill>
                  <a:prstClr val="black"/>
                </a:solidFill>
              </a:endParaRPr>
            </a:p>
          </p:txBody>
        </p:sp>
        <p:sp>
          <p:nvSpPr>
            <p:cNvPr id="190" name="Freeform 9"/>
            <p:cNvSpPr>
              <a:spLocks noEditPoints="1"/>
            </p:cNvSpPr>
            <p:nvPr/>
          </p:nvSpPr>
          <p:spPr bwMode="auto">
            <a:xfrm>
              <a:off x="1468177" y="4568958"/>
              <a:ext cx="417076" cy="200279"/>
            </a:xfrm>
            <a:custGeom>
              <a:avLst/>
              <a:gdLst>
                <a:gd name="T0" fmla="*/ 435 w 868"/>
                <a:gd name="T1" fmla="*/ 0 h 416"/>
                <a:gd name="T2" fmla="*/ 0 w 868"/>
                <a:gd name="T3" fmla="*/ 385 h 416"/>
                <a:gd name="T4" fmla="*/ 24 w 868"/>
                <a:gd name="T5" fmla="*/ 416 h 416"/>
                <a:gd name="T6" fmla="*/ 838 w 868"/>
                <a:gd name="T7" fmla="*/ 416 h 416"/>
                <a:gd name="T8" fmla="*/ 868 w 868"/>
                <a:gd name="T9" fmla="*/ 385 h 416"/>
                <a:gd name="T10" fmla="*/ 435 w 868"/>
                <a:gd name="T11" fmla="*/ 0 h 416"/>
                <a:gd name="T12" fmla="*/ 434 w 868"/>
                <a:gd name="T13" fmla="*/ 383 h 416"/>
                <a:gd name="T14" fmla="*/ 301 w 868"/>
                <a:gd name="T15" fmla="*/ 250 h 416"/>
                <a:gd name="T16" fmla="*/ 434 w 868"/>
                <a:gd name="T17" fmla="*/ 116 h 416"/>
                <a:gd name="T18" fmla="*/ 567 w 868"/>
                <a:gd name="T19" fmla="*/ 250 h 416"/>
                <a:gd name="T20" fmla="*/ 434 w 868"/>
                <a:gd name="T21" fmla="*/ 383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8" h="416">
                  <a:moveTo>
                    <a:pt x="435" y="0"/>
                  </a:moveTo>
                  <a:cubicBezTo>
                    <a:pt x="0" y="385"/>
                    <a:pt x="0" y="385"/>
                    <a:pt x="0" y="385"/>
                  </a:cubicBezTo>
                  <a:cubicBezTo>
                    <a:pt x="0" y="404"/>
                    <a:pt x="24" y="416"/>
                    <a:pt x="24" y="416"/>
                  </a:cubicBezTo>
                  <a:cubicBezTo>
                    <a:pt x="838" y="416"/>
                    <a:pt x="838" y="416"/>
                    <a:pt x="838" y="416"/>
                  </a:cubicBezTo>
                  <a:cubicBezTo>
                    <a:pt x="838" y="416"/>
                    <a:pt x="865" y="408"/>
                    <a:pt x="868" y="385"/>
                  </a:cubicBezTo>
                  <a:lnTo>
                    <a:pt x="435" y="0"/>
                  </a:lnTo>
                  <a:close/>
                  <a:moveTo>
                    <a:pt x="434" y="383"/>
                  </a:moveTo>
                  <a:cubicBezTo>
                    <a:pt x="361" y="383"/>
                    <a:pt x="301" y="323"/>
                    <a:pt x="301" y="250"/>
                  </a:cubicBezTo>
                  <a:cubicBezTo>
                    <a:pt x="301" y="176"/>
                    <a:pt x="361" y="116"/>
                    <a:pt x="434" y="116"/>
                  </a:cubicBezTo>
                  <a:cubicBezTo>
                    <a:pt x="508" y="116"/>
                    <a:pt x="567" y="176"/>
                    <a:pt x="567" y="250"/>
                  </a:cubicBezTo>
                  <a:cubicBezTo>
                    <a:pt x="567" y="323"/>
                    <a:pt x="508" y="383"/>
                    <a:pt x="434" y="383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1476" tIns="20738" rIns="41476" bIns="20738" numCol="1" anchor="t" anchorCtr="0" compatLnSpc="1">
              <a:prstTxWarp prst="textNoShape">
                <a:avLst/>
              </a:prstTxWarp>
            </a:bodyPr>
            <a:lstStyle/>
            <a:p>
              <a:endParaRPr lang="uz-Cyrl-UZ" sz="3842">
                <a:solidFill>
                  <a:prstClr val="black"/>
                </a:solidFill>
              </a:endParaRPr>
            </a:p>
          </p:txBody>
        </p:sp>
        <p:sp>
          <p:nvSpPr>
            <p:cNvPr id="191" name="Freeform 10"/>
            <p:cNvSpPr>
              <a:spLocks noEditPoints="1"/>
            </p:cNvSpPr>
            <p:nvPr/>
          </p:nvSpPr>
          <p:spPr bwMode="auto">
            <a:xfrm>
              <a:off x="1489742" y="4777726"/>
              <a:ext cx="373717" cy="248915"/>
            </a:xfrm>
            <a:custGeom>
              <a:avLst/>
              <a:gdLst>
                <a:gd name="T0" fmla="*/ 778 w 778"/>
                <a:gd name="T1" fmla="*/ 0 h 517"/>
                <a:gd name="T2" fmla="*/ 0 w 778"/>
                <a:gd name="T3" fmla="*/ 0 h 517"/>
                <a:gd name="T4" fmla="*/ 0 w 778"/>
                <a:gd name="T5" fmla="*/ 517 h 517"/>
                <a:gd name="T6" fmla="*/ 292 w 778"/>
                <a:gd name="T7" fmla="*/ 517 h 517"/>
                <a:gd name="T8" fmla="*/ 292 w 778"/>
                <a:gd name="T9" fmla="*/ 221 h 517"/>
                <a:gd name="T10" fmla="*/ 389 w 778"/>
                <a:gd name="T11" fmla="*/ 125 h 517"/>
                <a:gd name="T12" fmla="*/ 389 w 778"/>
                <a:gd name="T13" fmla="*/ 125 h 517"/>
                <a:gd name="T14" fmla="*/ 485 w 778"/>
                <a:gd name="T15" fmla="*/ 221 h 517"/>
                <a:gd name="T16" fmla="*/ 485 w 778"/>
                <a:gd name="T17" fmla="*/ 517 h 517"/>
                <a:gd name="T18" fmla="*/ 778 w 778"/>
                <a:gd name="T19" fmla="*/ 517 h 517"/>
                <a:gd name="T20" fmla="*/ 778 w 778"/>
                <a:gd name="T21" fmla="*/ 0 h 517"/>
                <a:gd name="T22" fmla="*/ 239 w 778"/>
                <a:gd name="T23" fmla="*/ 451 h 517"/>
                <a:gd name="T24" fmla="*/ 90 w 778"/>
                <a:gd name="T25" fmla="*/ 451 h 517"/>
                <a:gd name="T26" fmla="*/ 90 w 778"/>
                <a:gd name="T27" fmla="*/ 301 h 517"/>
                <a:gd name="T28" fmla="*/ 239 w 778"/>
                <a:gd name="T29" fmla="*/ 301 h 517"/>
                <a:gd name="T30" fmla="*/ 239 w 778"/>
                <a:gd name="T31" fmla="*/ 451 h 517"/>
                <a:gd name="T32" fmla="*/ 239 w 778"/>
                <a:gd name="T33" fmla="*/ 216 h 517"/>
                <a:gd name="T34" fmla="*/ 90 w 778"/>
                <a:gd name="T35" fmla="*/ 216 h 517"/>
                <a:gd name="T36" fmla="*/ 90 w 778"/>
                <a:gd name="T37" fmla="*/ 67 h 517"/>
                <a:gd name="T38" fmla="*/ 239 w 778"/>
                <a:gd name="T39" fmla="*/ 67 h 517"/>
                <a:gd name="T40" fmla="*/ 239 w 778"/>
                <a:gd name="T41" fmla="*/ 216 h 517"/>
                <a:gd name="T42" fmla="*/ 687 w 778"/>
                <a:gd name="T43" fmla="*/ 451 h 517"/>
                <a:gd name="T44" fmla="*/ 538 w 778"/>
                <a:gd name="T45" fmla="*/ 451 h 517"/>
                <a:gd name="T46" fmla="*/ 538 w 778"/>
                <a:gd name="T47" fmla="*/ 301 h 517"/>
                <a:gd name="T48" fmla="*/ 687 w 778"/>
                <a:gd name="T49" fmla="*/ 301 h 517"/>
                <a:gd name="T50" fmla="*/ 687 w 778"/>
                <a:gd name="T51" fmla="*/ 451 h 517"/>
                <a:gd name="T52" fmla="*/ 687 w 778"/>
                <a:gd name="T53" fmla="*/ 216 h 517"/>
                <a:gd name="T54" fmla="*/ 538 w 778"/>
                <a:gd name="T55" fmla="*/ 216 h 517"/>
                <a:gd name="T56" fmla="*/ 538 w 778"/>
                <a:gd name="T57" fmla="*/ 67 h 517"/>
                <a:gd name="T58" fmla="*/ 687 w 778"/>
                <a:gd name="T59" fmla="*/ 67 h 517"/>
                <a:gd name="T60" fmla="*/ 687 w 778"/>
                <a:gd name="T61" fmla="*/ 216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78" h="517">
                  <a:moveTo>
                    <a:pt x="77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17"/>
                    <a:pt x="0" y="517"/>
                    <a:pt x="0" y="517"/>
                  </a:cubicBezTo>
                  <a:cubicBezTo>
                    <a:pt x="292" y="517"/>
                    <a:pt x="292" y="517"/>
                    <a:pt x="292" y="517"/>
                  </a:cubicBezTo>
                  <a:cubicBezTo>
                    <a:pt x="292" y="221"/>
                    <a:pt x="292" y="221"/>
                    <a:pt x="292" y="221"/>
                  </a:cubicBezTo>
                  <a:cubicBezTo>
                    <a:pt x="292" y="168"/>
                    <a:pt x="335" y="125"/>
                    <a:pt x="389" y="125"/>
                  </a:cubicBezTo>
                  <a:cubicBezTo>
                    <a:pt x="389" y="125"/>
                    <a:pt x="389" y="125"/>
                    <a:pt x="389" y="125"/>
                  </a:cubicBezTo>
                  <a:cubicBezTo>
                    <a:pt x="442" y="125"/>
                    <a:pt x="485" y="168"/>
                    <a:pt x="485" y="221"/>
                  </a:cubicBezTo>
                  <a:cubicBezTo>
                    <a:pt x="485" y="517"/>
                    <a:pt x="485" y="517"/>
                    <a:pt x="485" y="517"/>
                  </a:cubicBezTo>
                  <a:cubicBezTo>
                    <a:pt x="778" y="517"/>
                    <a:pt x="778" y="517"/>
                    <a:pt x="778" y="517"/>
                  </a:cubicBezTo>
                  <a:lnTo>
                    <a:pt x="778" y="0"/>
                  </a:lnTo>
                  <a:close/>
                  <a:moveTo>
                    <a:pt x="239" y="451"/>
                  </a:moveTo>
                  <a:cubicBezTo>
                    <a:pt x="90" y="451"/>
                    <a:pt x="90" y="451"/>
                    <a:pt x="90" y="451"/>
                  </a:cubicBezTo>
                  <a:cubicBezTo>
                    <a:pt x="90" y="301"/>
                    <a:pt x="90" y="301"/>
                    <a:pt x="90" y="301"/>
                  </a:cubicBezTo>
                  <a:cubicBezTo>
                    <a:pt x="239" y="301"/>
                    <a:pt x="239" y="301"/>
                    <a:pt x="239" y="301"/>
                  </a:cubicBezTo>
                  <a:lnTo>
                    <a:pt x="239" y="451"/>
                  </a:lnTo>
                  <a:close/>
                  <a:moveTo>
                    <a:pt x="239" y="216"/>
                  </a:moveTo>
                  <a:cubicBezTo>
                    <a:pt x="90" y="216"/>
                    <a:pt x="90" y="216"/>
                    <a:pt x="90" y="216"/>
                  </a:cubicBezTo>
                  <a:cubicBezTo>
                    <a:pt x="90" y="67"/>
                    <a:pt x="90" y="67"/>
                    <a:pt x="90" y="67"/>
                  </a:cubicBezTo>
                  <a:cubicBezTo>
                    <a:pt x="239" y="67"/>
                    <a:pt x="239" y="67"/>
                    <a:pt x="239" y="67"/>
                  </a:cubicBezTo>
                  <a:lnTo>
                    <a:pt x="239" y="216"/>
                  </a:lnTo>
                  <a:close/>
                  <a:moveTo>
                    <a:pt x="687" y="451"/>
                  </a:moveTo>
                  <a:cubicBezTo>
                    <a:pt x="538" y="451"/>
                    <a:pt x="538" y="451"/>
                    <a:pt x="538" y="451"/>
                  </a:cubicBezTo>
                  <a:cubicBezTo>
                    <a:pt x="538" y="301"/>
                    <a:pt x="538" y="301"/>
                    <a:pt x="538" y="301"/>
                  </a:cubicBezTo>
                  <a:cubicBezTo>
                    <a:pt x="687" y="301"/>
                    <a:pt x="687" y="301"/>
                    <a:pt x="687" y="301"/>
                  </a:cubicBezTo>
                  <a:lnTo>
                    <a:pt x="687" y="451"/>
                  </a:lnTo>
                  <a:close/>
                  <a:moveTo>
                    <a:pt x="687" y="216"/>
                  </a:moveTo>
                  <a:cubicBezTo>
                    <a:pt x="538" y="216"/>
                    <a:pt x="538" y="216"/>
                    <a:pt x="538" y="216"/>
                  </a:cubicBezTo>
                  <a:cubicBezTo>
                    <a:pt x="538" y="67"/>
                    <a:pt x="538" y="67"/>
                    <a:pt x="538" y="67"/>
                  </a:cubicBezTo>
                  <a:cubicBezTo>
                    <a:pt x="687" y="67"/>
                    <a:pt x="687" y="67"/>
                    <a:pt x="687" y="67"/>
                  </a:cubicBezTo>
                  <a:lnTo>
                    <a:pt x="687" y="216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1476" tIns="20738" rIns="41476" bIns="20738" numCol="1" anchor="t" anchorCtr="0" compatLnSpc="1">
              <a:prstTxWarp prst="textNoShape">
                <a:avLst/>
              </a:prstTxWarp>
            </a:bodyPr>
            <a:lstStyle/>
            <a:p>
              <a:endParaRPr lang="uz-Cyrl-UZ" sz="3842">
                <a:solidFill>
                  <a:prstClr val="black"/>
                </a:solidFill>
              </a:endParaRPr>
            </a:p>
          </p:txBody>
        </p:sp>
        <p:sp>
          <p:nvSpPr>
            <p:cNvPr id="192" name="Rectangle 11"/>
            <p:cNvSpPr>
              <a:spLocks noChangeArrowheads="1"/>
            </p:cNvSpPr>
            <p:nvPr/>
          </p:nvSpPr>
          <p:spPr bwMode="auto">
            <a:xfrm>
              <a:off x="1200679" y="5038571"/>
              <a:ext cx="952072" cy="32806"/>
            </a:xfrm>
            <a:prstGeom prst="rect">
              <a:avLst/>
            </a:pr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1476" tIns="20738" rIns="41476" bIns="20738" numCol="1" anchor="t" anchorCtr="0" compatLnSpc="1">
              <a:prstTxWarp prst="textNoShape">
                <a:avLst/>
              </a:prstTxWarp>
            </a:bodyPr>
            <a:lstStyle/>
            <a:p>
              <a:endParaRPr lang="uz-Cyrl-UZ" sz="3842">
                <a:solidFill>
                  <a:prstClr val="black"/>
                </a:solidFill>
              </a:endParaRPr>
            </a:p>
          </p:txBody>
        </p:sp>
        <p:sp>
          <p:nvSpPr>
            <p:cNvPr id="193" name="Freeform 12"/>
            <p:cNvSpPr>
              <a:spLocks/>
            </p:cNvSpPr>
            <p:nvPr/>
          </p:nvSpPr>
          <p:spPr bwMode="auto">
            <a:xfrm>
              <a:off x="1627620" y="4639618"/>
              <a:ext cx="54371" cy="54371"/>
            </a:xfrm>
            <a:custGeom>
              <a:avLst/>
              <a:gdLst>
                <a:gd name="T0" fmla="*/ 91 w 113"/>
                <a:gd name="T1" fmla="*/ 7 h 113"/>
                <a:gd name="T2" fmla="*/ 91 w 113"/>
                <a:gd name="T3" fmla="*/ 85 h 113"/>
                <a:gd name="T4" fmla="*/ 85 w 113"/>
                <a:gd name="T5" fmla="*/ 91 h 113"/>
                <a:gd name="T6" fmla="*/ 6 w 113"/>
                <a:gd name="T7" fmla="*/ 91 h 113"/>
                <a:gd name="T8" fmla="*/ 0 w 113"/>
                <a:gd name="T9" fmla="*/ 98 h 113"/>
                <a:gd name="T10" fmla="*/ 0 w 113"/>
                <a:gd name="T11" fmla="*/ 107 h 113"/>
                <a:gd name="T12" fmla="*/ 6 w 113"/>
                <a:gd name="T13" fmla="*/ 113 h 113"/>
                <a:gd name="T14" fmla="*/ 91 w 113"/>
                <a:gd name="T15" fmla="*/ 113 h 113"/>
                <a:gd name="T16" fmla="*/ 107 w 113"/>
                <a:gd name="T17" fmla="*/ 113 h 113"/>
                <a:gd name="T18" fmla="*/ 113 w 113"/>
                <a:gd name="T19" fmla="*/ 107 h 113"/>
                <a:gd name="T20" fmla="*/ 113 w 113"/>
                <a:gd name="T21" fmla="*/ 91 h 113"/>
                <a:gd name="T22" fmla="*/ 113 w 113"/>
                <a:gd name="T23" fmla="*/ 7 h 113"/>
                <a:gd name="T24" fmla="*/ 107 w 113"/>
                <a:gd name="T25" fmla="*/ 0 h 113"/>
                <a:gd name="T26" fmla="*/ 97 w 113"/>
                <a:gd name="T27" fmla="*/ 0 h 113"/>
                <a:gd name="T28" fmla="*/ 91 w 113"/>
                <a:gd name="T29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3" h="113">
                  <a:moveTo>
                    <a:pt x="91" y="7"/>
                  </a:moveTo>
                  <a:cubicBezTo>
                    <a:pt x="91" y="85"/>
                    <a:pt x="91" y="85"/>
                    <a:pt x="91" y="85"/>
                  </a:cubicBezTo>
                  <a:cubicBezTo>
                    <a:pt x="91" y="89"/>
                    <a:pt x="88" y="91"/>
                    <a:pt x="85" y="91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3" y="91"/>
                    <a:pt x="0" y="94"/>
                    <a:pt x="0" y="98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111"/>
                    <a:pt x="3" y="113"/>
                    <a:pt x="6" y="113"/>
                  </a:cubicBezTo>
                  <a:cubicBezTo>
                    <a:pt x="91" y="113"/>
                    <a:pt x="91" y="113"/>
                    <a:pt x="91" y="113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10" y="113"/>
                    <a:pt x="113" y="111"/>
                    <a:pt x="113" y="107"/>
                  </a:cubicBezTo>
                  <a:cubicBezTo>
                    <a:pt x="113" y="91"/>
                    <a:pt x="113" y="91"/>
                    <a:pt x="113" y="91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3"/>
                    <a:pt x="110" y="0"/>
                    <a:pt x="107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4" y="0"/>
                    <a:pt x="91" y="3"/>
                    <a:pt x="91" y="7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1476" tIns="20738" rIns="41476" bIns="20738" numCol="1" anchor="t" anchorCtr="0" compatLnSpc="1">
              <a:prstTxWarp prst="textNoShape">
                <a:avLst/>
              </a:prstTxWarp>
            </a:bodyPr>
            <a:lstStyle/>
            <a:p>
              <a:endParaRPr lang="uz-Cyrl-UZ" sz="3842">
                <a:solidFill>
                  <a:prstClr val="black"/>
                </a:solidFill>
              </a:endParaRPr>
            </a:p>
          </p:txBody>
        </p:sp>
        <p:sp>
          <p:nvSpPr>
            <p:cNvPr id="194" name="Rectangle 13"/>
            <p:cNvSpPr>
              <a:spLocks noChangeArrowheads="1"/>
            </p:cNvSpPr>
            <p:nvPr/>
          </p:nvSpPr>
          <p:spPr bwMode="auto">
            <a:xfrm>
              <a:off x="1693462" y="4450580"/>
              <a:ext cx="117231" cy="84195"/>
            </a:xfrm>
            <a:prstGeom prst="rect">
              <a:avLst/>
            </a:pr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1476" tIns="20738" rIns="41476" bIns="20738" numCol="1" anchor="t" anchorCtr="0" compatLnSpc="1">
              <a:prstTxWarp prst="textNoShape">
                <a:avLst/>
              </a:prstTxWarp>
            </a:bodyPr>
            <a:lstStyle/>
            <a:p>
              <a:endParaRPr lang="uz-Cyrl-UZ" sz="3842">
                <a:solidFill>
                  <a:prstClr val="black"/>
                </a:solidFill>
              </a:endParaRPr>
            </a:p>
          </p:txBody>
        </p:sp>
        <p:sp>
          <p:nvSpPr>
            <p:cNvPr id="195" name="Freeform 14"/>
            <p:cNvSpPr>
              <a:spLocks/>
            </p:cNvSpPr>
            <p:nvPr/>
          </p:nvSpPr>
          <p:spPr bwMode="auto">
            <a:xfrm>
              <a:off x="1668456" y="4450580"/>
              <a:ext cx="16518" cy="108743"/>
            </a:xfrm>
            <a:custGeom>
              <a:avLst/>
              <a:gdLst>
                <a:gd name="T0" fmla="*/ 72 w 72"/>
                <a:gd name="T1" fmla="*/ 474 h 474"/>
                <a:gd name="T2" fmla="*/ 36 w 72"/>
                <a:gd name="T3" fmla="*/ 451 h 474"/>
                <a:gd name="T4" fmla="*/ 0 w 72"/>
                <a:gd name="T5" fmla="*/ 474 h 474"/>
                <a:gd name="T6" fmla="*/ 0 w 72"/>
                <a:gd name="T7" fmla="*/ 0 h 474"/>
                <a:gd name="T8" fmla="*/ 72 w 72"/>
                <a:gd name="T9" fmla="*/ 0 h 474"/>
                <a:gd name="T10" fmla="*/ 72 w 72"/>
                <a:gd name="T11" fmla="*/ 474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474">
                  <a:moveTo>
                    <a:pt x="72" y="474"/>
                  </a:moveTo>
                  <a:lnTo>
                    <a:pt x="36" y="451"/>
                  </a:lnTo>
                  <a:lnTo>
                    <a:pt x="0" y="474"/>
                  </a:lnTo>
                  <a:lnTo>
                    <a:pt x="0" y="0"/>
                  </a:lnTo>
                  <a:lnTo>
                    <a:pt x="72" y="0"/>
                  </a:lnTo>
                  <a:lnTo>
                    <a:pt x="72" y="474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1476" tIns="20738" rIns="41476" bIns="20738" numCol="1" anchor="t" anchorCtr="0" compatLnSpc="1">
              <a:prstTxWarp prst="textNoShape">
                <a:avLst/>
              </a:prstTxWarp>
            </a:bodyPr>
            <a:lstStyle/>
            <a:p>
              <a:endParaRPr lang="uz-Cyrl-UZ" sz="3842">
                <a:solidFill>
                  <a:prstClr val="black"/>
                </a:solidFill>
              </a:endParaRPr>
            </a:p>
          </p:txBody>
        </p:sp>
      </p:grpSp>
      <p:sp>
        <p:nvSpPr>
          <p:cNvPr id="196" name="Rectangle 31"/>
          <p:cNvSpPr/>
          <p:nvPr/>
        </p:nvSpPr>
        <p:spPr>
          <a:xfrm>
            <a:off x="8087724" y="1728321"/>
            <a:ext cx="10098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33162">
              <a:defRPr/>
            </a:pPr>
            <a:r>
              <a:rPr lang="uz-Cyrl-UZ" sz="2000" b="1" kern="0" dirty="0">
                <a:solidFill>
                  <a:prstClr val="black"/>
                </a:solidFill>
                <a:cs typeface="Arial" pitchFamily="34" charset="0"/>
              </a:rPr>
              <a:t>33</a:t>
            </a:r>
            <a:r>
              <a:rPr lang="en-US" sz="2000" b="1" kern="0" dirty="0">
                <a:solidFill>
                  <a:prstClr val="black"/>
                </a:solidFill>
                <a:cs typeface="Arial" pitchFamily="34" charset="0"/>
              </a:rPr>
              <a:t>0</a:t>
            </a:r>
            <a:endParaRPr lang="en-US" sz="2000" b="1" kern="0" dirty="0">
              <a:solidFill>
                <a:prstClr val="black"/>
              </a:solidFill>
            </a:endParaRPr>
          </a:p>
        </p:txBody>
      </p:sp>
      <p:grpSp>
        <p:nvGrpSpPr>
          <p:cNvPr id="183" name="Группа 182"/>
          <p:cNvGrpSpPr/>
          <p:nvPr/>
        </p:nvGrpSpPr>
        <p:grpSpPr>
          <a:xfrm>
            <a:off x="9308354" y="1228022"/>
            <a:ext cx="399720" cy="366428"/>
            <a:chOff x="859536" y="2100221"/>
            <a:chExt cx="1996990" cy="2285843"/>
          </a:xfrm>
          <a:solidFill>
            <a:srgbClr val="2E6CA4"/>
          </a:solidFill>
        </p:grpSpPr>
        <p:sp>
          <p:nvSpPr>
            <p:cNvPr id="197" name="Round Same Side Corner Rectangle 8"/>
            <p:cNvSpPr/>
            <p:nvPr/>
          </p:nvSpPr>
          <p:spPr>
            <a:xfrm>
              <a:off x="859536" y="2110681"/>
              <a:ext cx="859959" cy="2264924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842">
                <a:solidFill>
                  <a:srgbClr val="F2A40D"/>
                </a:solidFill>
              </a:endParaRPr>
            </a:p>
          </p:txBody>
        </p:sp>
        <p:sp>
          <p:nvSpPr>
            <p:cNvPr id="198" name="Round Same Side Corner Rectangle 20"/>
            <p:cNvSpPr/>
            <p:nvPr/>
          </p:nvSpPr>
          <p:spPr>
            <a:xfrm rot="10800000">
              <a:off x="1784970" y="2100221"/>
              <a:ext cx="1071556" cy="2285843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842">
                <a:solidFill>
                  <a:prstClr val="white"/>
                </a:solidFill>
              </a:endParaRPr>
            </a:p>
          </p:txBody>
        </p:sp>
      </p:grpSp>
      <p:sp>
        <p:nvSpPr>
          <p:cNvPr id="707" name="Прямоугольник 6">
            <a:extLst>
              <a:ext uri="{FF2B5EF4-FFF2-40B4-BE49-F238E27FC236}">
                <a16:creationId xmlns:a16="http://schemas.microsoft.com/office/drawing/2014/main" id="{D19593AF-446F-3031-8002-AABA8C725D35}"/>
              </a:ext>
            </a:extLst>
          </p:cNvPr>
          <p:cNvSpPr/>
          <p:nvPr/>
        </p:nvSpPr>
        <p:spPr>
          <a:xfrm>
            <a:off x="7878745" y="4759118"/>
            <a:ext cx="4176000" cy="432000"/>
          </a:xfrm>
          <a:prstGeom prst="rect">
            <a:avLst/>
          </a:prstGeom>
          <a:solidFill>
            <a:srgbClr val="02749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7188" algn="ctr"/>
            <a:r>
              <a:rPr lang="ru-RU" sz="1400" b="1" dirty="0">
                <a:solidFill>
                  <a:schemeClr val="bg1"/>
                </a:solidFill>
                <a:ea typeface="Calibri" panose="020F0502020204030204" pitchFamily="34" charset="0"/>
              </a:rPr>
              <a:t>Обучение осуществляется по 301 профессии по направлениям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45" name="Text Box 28"/>
          <p:cNvSpPr txBox="1">
            <a:spLocks noChangeArrowheads="1"/>
          </p:cNvSpPr>
          <p:nvPr/>
        </p:nvSpPr>
        <p:spPr bwMode="auto">
          <a:xfrm>
            <a:off x="1349427" y="964925"/>
            <a:ext cx="565284" cy="201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1989" tIns="30995" rIns="61989" bIns="30995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016" b="1" u="sng" dirty="0">
                <a:ea typeface="Times New Roman" panose="02020603050405020304" pitchFamily="18" charset="0"/>
                <a:cs typeface="Helvetica" panose="020B0604020202020204" pitchFamily="34" charset="0"/>
              </a:rPr>
              <a:t>КУРСЫ</a:t>
            </a:r>
          </a:p>
        </p:txBody>
      </p:sp>
      <p:sp>
        <p:nvSpPr>
          <p:cNvPr id="246" name="Text Box 6"/>
          <p:cNvSpPr txBox="1">
            <a:spLocks noChangeArrowheads="1"/>
          </p:cNvSpPr>
          <p:nvPr/>
        </p:nvSpPr>
        <p:spPr bwMode="auto">
          <a:xfrm>
            <a:off x="1371600" y="4097090"/>
            <a:ext cx="437767" cy="22725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1989" tIns="30995" rIns="61989" bIns="30995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923" b="1" u="sng" dirty="0">
                <a:ea typeface="Times New Roman" panose="02020603050405020304" pitchFamily="18" charset="0"/>
                <a:cs typeface="Helvetica" panose="020B0604020202020204" pitchFamily="34" charset="0"/>
              </a:rPr>
              <a:t>Класс</a:t>
            </a:r>
            <a:endParaRPr lang="uz-Cyrl-UZ" sz="923" b="1" dirty="0">
              <a:cs typeface="Helvetica" panose="020B0604020202020204" pitchFamily="34" charset="0"/>
            </a:endParaRPr>
          </a:p>
        </p:txBody>
      </p:sp>
      <p:sp>
        <p:nvSpPr>
          <p:cNvPr id="405" name="Text Box 28"/>
          <p:cNvSpPr txBox="1">
            <a:spLocks noChangeArrowheads="1"/>
          </p:cNvSpPr>
          <p:nvPr/>
        </p:nvSpPr>
        <p:spPr bwMode="auto">
          <a:xfrm>
            <a:off x="840681" y="880013"/>
            <a:ext cx="585014" cy="27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1989" tIns="30995" rIns="61989" bIns="30995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016" b="1" u="sng" dirty="0">
                <a:ea typeface="Times New Roman" panose="02020603050405020304" pitchFamily="18" charset="0"/>
                <a:cs typeface="Helvetica" panose="020B0604020202020204" pitchFamily="34" charset="0"/>
              </a:rPr>
              <a:t>МСКО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646" b="1" dirty="0">
                <a:cs typeface="Helvetica" panose="020B0604020202020204" pitchFamily="34" charset="0"/>
              </a:rPr>
              <a:t>степень</a:t>
            </a:r>
            <a:endParaRPr lang="uz-Cyrl-UZ" sz="969" b="1" dirty="0">
              <a:cs typeface="Helvetica" panose="020B0604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832751" y="1176595"/>
            <a:ext cx="2160724" cy="571083"/>
            <a:chOff x="1781851" y="1491880"/>
            <a:chExt cx="2744465" cy="825873"/>
          </a:xfrm>
        </p:grpSpPr>
        <p:grpSp>
          <p:nvGrpSpPr>
            <p:cNvPr id="424" name="Группа 423"/>
            <p:cNvGrpSpPr/>
            <p:nvPr/>
          </p:nvGrpSpPr>
          <p:grpSpPr>
            <a:xfrm>
              <a:off x="1786581" y="1491880"/>
              <a:ext cx="2739735" cy="792990"/>
              <a:chOff x="13033767" y="30573502"/>
              <a:chExt cx="4804465" cy="1300119"/>
            </a:xfrm>
          </p:grpSpPr>
          <p:sp>
            <p:nvSpPr>
              <p:cNvPr id="425" name="Скругленный прямоугольник 424"/>
              <p:cNvSpPr/>
              <p:nvPr/>
            </p:nvSpPr>
            <p:spPr>
              <a:xfrm>
                <a:off x="13033773" y="30573502"/>
                <a:ext cx="4804459" cy="1300119"/>
              </a:xfrm>
              <a:prstGeom prst="roundRect">
                <a:avLst>
                  <a:gd name="adj" fmla="val 5428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6350" cap="flat" cmpd="sng" algn="ctr">
                <a:solidFill>
                  <a:srgbClr val="666666">
                    <a:lumMod val="20000"/>
                    <a:lumOff val="80000"/>
                  </a:srgbClr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algn="ctr" defTabSz="653156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uz-Cyrl-UZ" sz="3000" b="1" kern="0">
                  <a:solidFill>
                    <a:srgbClr val="1D4999"/>
                  </a:solidFill>
                  <a:latin typeface="Arial"/>
                  <a:sym typeface="Arial" panose="020B0604020202020204" pitchFamily="34" charset="0"/>
                </a:endParaRPr>
              </a:p>
            </p:txBody>
          </p:sp>
          <p:sp>
            <p:nvSpPr>
              <p:cNvPr id="426" name="Прямоугольник с двумя скругленными соседними углами 425"/>
              <p:cNvSpPr/>
              <p:nvPr/>
            </p:nvSpPr>
            <p:spPr>
              <a:xfrm rot="16200000" flipV="1">
                <a:off x="14297161" y="29410902"/>
                <a:ext cx="201870" cy="2728657"/>
              </a:xfrm>
              <a:prstGeom prst="round2SameRect">
                <a:avLst>
                  <a:gd name="adj1" fmla="val 22557"/>
                  <a:gd name="adj2" fmla="val 0"/>
                </a:avLst>
              </a:prstGeom>
              <a:solidFill>
                <a:srgbClr val="1D4999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653156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uz-Cyrl-UZ" sz="3000" b="1" kern="0">
                  <a:solidFill>
                    <a:srgbClr val="1D4999"/>
                  </a:solidFill>
                  <a:latin typeface="Arial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27" name="Прямоугольник 426"/>
            <p:cNvSpPr/>
            <p:nvPr/>
          </p:nvSpPr>
          <p:spPr>
            <a:xfrm>
              <a:off x="1781851" y="1699352"/>
              <a:ext cx="2733545" cy="6184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286"/>
                </a:lnSpc>
              </a:pPr>
              <a:r>
                <a:rPr lang="uz-Cyrl-UZ" sz="1286" b="1" dirty="0"/>
                <a:t>Послевузовское образование (</a:t>
              </a:r>
              <a:r>
                <a:rPr lang="en-US" sz="1286" b="1" dirty="0"/>
                <a:t>PhD</a:t>
              </a:r>
              <a:r>
                <a:rPr lang="uz-Cyrl-UZ" sz="1286" b="1" dirty="0"/>
                <a:t> и</a:t>
              </a:r>
              <a:r>
                <a:rPr lang="en-US" sz="1286" b="1" dirty="0"/>
                <a:t> DSc)</a:t>
              </a:r>
              <a:r>
                <a:rPr lang="uz-Cyrl-UZ" sz="1286" b="1" dirty="0"/>
                <a:t> </a:t>
              </a:r>
            </a:p>
          </p:txBody>
        </p:sp>
      </p:grpSp>
      <p:grpSp>
        <p:nvGrpSpPr>
          <p:cNvPr id="428" name="Группа 427"/>
          <p:cNvGrpSpPr/>
          <p:nvPr/>
        </p:nvGrpSpPr>
        <p:grpSpPr>
          <a:xfrm>
            <a:off x="1836475" y="1821132"/>
            <a:ext cx="2172480" cy="1198006"/>
            <a:chOff x="1786582" y="1491880"/>
            <a:chExt cx="2759397" cy="1732499"/>
          </a:xfrm>
        </p:grpSpPr>
        <p:grpSp>
          <p:nvGrpSpPr>
            <p:cNvPr id="429" name="Группа 428"/>
            <p:cNvGrpSpPr/>
            <p:nvPr/>
          </p:nvGrpSpPr>
          <p:grpSpPr>
            <a:xfrm>
              <a:off x="1786582" y="1491880"/>
              <a:ext cx="2739731" cy="1732499"/>
              <a:chOff x="13033773" y="30573500"/>
              <a:chExt cx="4804459" cy="2840458"/>
            </a:xfrm>
          </p:grpSpPr>
          <p:sp>
            <p:nvSpPr>
              <p:cNvPr id="431" name="Скругленный прямоугольник 430"/>
              <p:cNvSpPr/>
              <p:nvPr/>
            </p:nvSpPr>
            <p:spPr>
              <a:xfrm>
                <a:off x="13033773" y="30573500"/>
                <a:ext cx="4804459" cy="2840458"/>
              </a:xfrm>
              <a:prstGeom prst="roundRect">
                <a:avLst>
                  <a:gd name="adj" fmla="val 5428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6350" cap="flat" cmpd="sng" algn="ctr">
                <a:solidFill>
                  <a:srgbClr val="666666">
                    <a:lumMod val="20000"/>
                    <a:lumOff val="80000"/>
                  </a:srgbClr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algn="ctr" defTabSz="653156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uz-Cyrl-UZ" sz="3000" b="1" kern="0">
                  <a:solidFill>
                    <a:srgbClr val="1D4999"/>
                  </a:solidFill>
                  <a:latin typeface="Arial"/>
                  <a:sym typeface="Arial" panose="020B0604020202020204" pitchFamily="34" charset="0"/>
                </a:endParaRPr>
              </a:p>
            </p:txBody>
          </p:sp>
          <p:sp>
            <p:nvSpPr>
              <p:cNvPr id="432" name="Прямоугольник с двумя скругленными соседними углами 431"/>
              <p:cNvSpPr/>
              <p:nvPr/>
            </p:nvSpPr>
            <p:spPr>
              <a:xfrm rot="16200000" flipV="1">
                <a:off x="14255950" y="29430656"/>
                <a:ext cx="305996" cy="2728657"/>
              </a:xfrm>
              <a:prstGeom prst="round2SameRect">
                <a:avLst>
                  <a:gd name="adj1" fmla="val 22557"/>
                  <a:gd name="adj2" fmla="val 0"/>
                </a:avLst>
              </a:prstGeom>
              <a:solidFill>
                <a:srgbClr val="548235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653156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uz-Cyrl-UZ" sz="3000" b="1" kern="0">
                  <a:solidFill>
                    <a:srgbClr val="1D4999"/>
                  </a:solidFill>
                  <a:latin typeface="Arial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30" name="Прямоугольник 429"/>
            <p:cNvSpPr/>
            <p:nvPr/>
          </p:nvSpPr>
          <p:spPr>
            <a:xfrm>
              <a:off x="1812434" y="2026404"/>
              <a:ext cx="2733545" cy="7058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z-Cyrl-UZ" sz="1286" b="1" dirty="0">
                  <a:ea typeface="Times New Roman" panose="02020603050405020304" pitchFamily="18" charset="0"/>
                  <a:cs typeface="Helvetica" panose="020B0604020202020204" pitchFamily="34" charset="0"/>
                </a:rPr>
                <a:t>ВЫСШЕЕ ОБРАЗОВАНИЕ </a:t>
              </a:r>
              <a:r>
                <a:rPr lang="uz-Cyrl-UZ" sz="1286" b="1" dirty="0">
                  <a:cs typeface="Helvetica" panose="020B0604020202020204" pitchFamily="34" charset="0"/>
                </a:rPr>
                <a:t>(бакалавр и магистр)</a:t>
              </a:r>
            </a:p>
          </p:txBody>
        </p:sp>
      </p:grpSp>
      <p:grpSp>
        <p:nvGrpSpPr>
          <p:cNvPr id="433" name="Группа 432"/>
          <p:cNvGrpSpPr/>
          <p:nvPr/>
        </p:nvGrpSpPr>
        <p:grpSpPr>
          <a:xfrm>
            <a:off x="4150339" y="1597798"/>
            <a:ext cx="1467345" cy="535242"/>
            <a:chOff x="1786578" y="1491881"/>
            <a:chExt cx="2314083" cy="961064"/>
          </a:xfrm>
        </p:grpSpPr>
        <p:grpSp>
          <p:nvGrpSpPr>
            <p:cNvPr id="434" name="Группа 433"/>
            <p:cNvGrpSpPr/>
            <p:nvPr/>
          </p:nvGrpSpPr>
          <p:grpSpPr>
            <a:xfrm>
              <a:off x="1786578" y="1491881"/>
              <a:ext cx="2314081" cy="867553"/>
              <a:chOff x="13033769" y="30573500"/>
              <a:chExt cx="4058030" cy="1422366"/>
            </a:xfrm>
          </p:grpSpPr>
          <p:sp>
            <p:nvSpPr>
              <p:cNvPr id="436" name="Скругленный прямоугольник 435"/>
              <p:cNvSpPr/>
              <p:nvPr/>
            </p:nvSpPr>
            <p:spPr>
              <a:xfrm>
                <a:off x="13033774" y="30573500"/>
                <a:ext cx="4058025" cy="1422366"/>
              </a:xfrm>
              <a:prstGeom prst="roundRect">
                <a:avLst>
                  <a:gd name="adj" fmla="val 5428"/>
                </a:avLst>
              </a:prstGeom>
              <a:solidFill>
                <a:schemeClr val="bg1"/>
              </a:solidFill>
              <a:ln w="6350" cap="flat" cmpd="sng" algn="ctr">
                <a:solidFill>
                  <a:srgbClr val="666666">
                    <a:lumMod val="20000"/>
                    <a:lumOff val="80000"/>
                  </a:srgbClr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algn="ctr" defTabSz="653156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uz-Cyrl-UZ" sz="3000" b="1" kern="0">
                  <a:solidFill>
                    <a:srgbClr val="1D4999"/>
                  </a:solidFill>
                  <a:latin typeface="Arial"/>
                  <a:sym typeface="Arial" panose="020B0604020202020204" pitchFamily="34" charset="0"/>
                </a:endParaRPr>
              </a:p>
            </p:txBody>
          </p:sp>
          <p:sp>
            <p:nvSpPr>
              <p:cNvPr id="437" name="Прямоугольник с двумя скругленными соседними углами 436"/>
              <p:cNvSpPr/>
              <p:nvPr/>
            </p:nvSpPr>
            <p:spPr>
              <a:xfrm rot="16200000" flipV="1">
                <a:off x="14234961" y="29459675"/>
                <a:ext cx="326271" cy="2728656"/>
              </a:xfrm>
              <a:prstGeom prst="round2SameRect">
                <a:avLst>
                  <a:gd name="adj1" fmla="val 22557"/>
                  <a:gd name="adj2" fmla="val 0"/>
                </a:avLst>
              </a:prstGeom>
              <a:solidFill>
                <a:schemeClr val="accent2">
                  <a:lumMod val="75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653156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uz-Cyrl-UZ" sz="3000" b="1" kern="0">
                  <a:solidFill>
                    <a:srgbClr val="1D4999"/>
                  </a:solidFill>
                  <a:latin typeface="Arial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35" name="Прямоугольник 434"/>
            <p:cNvSpPr/>
            <p:nvPr/>
          </p:nvSpPr>
          <p:spPr>
            <a:xfrm>
              <a:off x="1792766" y="1623994"/>
              <a:ext cx="2307895" cy="8289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800" b="1" dirty="0">
                  <a:cs typeface="Helvetica" panose="020B0604020202020204" pitchFamily="34" charset="0"/>
                </a:rPr>
                <a:t>Профессиональное обучение безработного населения</a:t>
              </a:r>
              <a:endParaRPr lang="ru-RU" sz="800" b="1" dirty="0">
                <a:cs typeface="Helvetica" panose="020B0604020202020204" pitchFamily="34" charset="0"/>
              </a:endParaRPr>
            </a:p>
          </p:txBody>
        </p:sp>
      </p:grpSp>
      <p:grpSp>
        <p:nvGrpSpPr>
          <p:cNvPr id="439" name="Группа 438"/>
          <p:cNvGrpSpPr/>
          <p:nvPr/>
        </p:nvGrpSpPr>
        <p:grpSpPr>
          <a:xfrm>
            <a:off x="5971421" y="1536281"/>
            <a:ext cx="672255" cy="3412619"/>
            <a:chOff x="13033778" y="30573500"/>
            <a:chExt cx="3523680" cy="18004014"/>
          </a:xfrm>
        </p:grpSpPr>
        <p:sp>
          <p:nvSpPr>
            <p:cNvPr id="441" name="Скругленный прямоугольник 440"/>
            <p:cNvSpPr/>
            <p:nvPr/>
          </p:nvSpPr>
          <p:spPr>
            <a:xfrm>
              <a:off x="13033778" y="30573500"/>
              <a:ext cx="3523680" cy="18004014"/>
            </a:xfrm>
            <a:prstGeom prst="roundRect">
              <a:avLst>
                <a:gd name="adj" fmla="val 5428"/>
              </a:avLst>
            </a:prstGeom>
            <a:solidFill>
              <a:srgbClr val="CEF3FE"/>
            </a:solidFill>
            <a:ln w="6350" cap="flat" cmpd="sng" algn="ctr">
              <a:solidFill>
                <a:srgbClr val="666666">
                  <a:lumMod val="20000"/>
                  <a:lumOff val="8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rtlCol="0" anchor="ctr"/>
            <a:lstStyle/>
            <a:p>
              <a:pPr algn="ctr"/>
              <a:r>
                <a:rPr lang="uz-Cyrl-UZ" b="1" dirty="0">
                  <a:cs typeface="Helvetica" panose="020B0604020202020204" pitchFamily="34" charset="0"/>
                </a:rPr>
                <a:t>РЫНОК ТРУДА</a:t>
              </a:r>
              <a:endParaRPr lang="ru-RU" b="1" dirty="0">
                <a:cs typeface="Helvetica" panose="020B0604020202020204" pitchFamily="34" charset="0"/>
              </a:endParaRPr>
            </a:p>
          </p:txBody>
        </p:sp>
        <p:sp>
          <p:nvSpPr>
            <p:cNvPr id="442" name="Прямоугольник с двумя скругленными соседними углами 441"/>
            <p:cNvSpPr/>
            <p:nvPr/>
          </p:nvSpPr>
          <p:spPr>
            <a:xfrm rot="16200000" flipV="1">
              <a:off x="14105744" y="29700136"/>
              <a:ext cx="584719" cy="2728643"/>
            </a:xfrm>
            <a:prstGeom prst="round2SameRect">
              <a:avLst>
                <a:gd name="adj1" fmla="val 22557"/>
                <a:gd name="adj2" fmla="val 0"/>
              </a:avLst>
            </a:prstGeom>
            <a:solidFill>
              <a:srgbClr val="0257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65315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uz-Cyrl-UZ" sz="3000" b="1" kern="0">
                <a:solidFill>
                  <a:srgbClr val="1D4999"/>
                </a:solidFill>
                <a:latin typeface="Arial"/>
                <a:sym typeface="Arial" panose="020B0604020202020204" pitchFamily="34" charset="0"/>
              </a:endParaRPr>
            </a:p>
          </p:txBody>
        </p:sp>
      </p:grpSp>
      <p:grpSp>
        <p:nvGrpSpPr>
          <p:cNvPr id="443" name="Группа 442"/>
          <p:cNvGrpSpPr/>
          <p:nvPr/>
        </p:nvGrpSpPr>
        <p:grpSpPr>
          <a:xfrm>
            <a:off x="3822464" y="3040656"/>
            <a:ext cx="1896416" cy="622654"/>
            <a:chOff x="1776260" y="1491881"/>
            <a:chExt cx="2427897" cy="983736"/>
          </a:xfrm>
        </p:grpSpPr>
        <p:grpSp>
          <p:nvGrpSpPr>
            <p:cNvPr id="444" name="Группа 443"/>
            <p:cNvGrpSpPr/>
            <p:nvPr/>
          </p:nvGrpSpPr>
          <p:grpSpPr>
            <a:xfrm>
              <a:off x="1786575" y="1491881"/>
              <a:ext cx="2417582" cy="867553"/>
              <a:chOff x="13033768" y="30573500"/>
              <a:chExt cx="4239533" cy="1422366"/>
            </a:xfrm>
          </p:grpSpPr>
          <p:sp>
            <p:nvSpPr>
              <p:cNvPr id="446" name="Скругленный прямоугольник 445"/>
              <p:cNvSpPr/>
              <p:nvPr/>
            </p:nvSpPr>
            <p:spPr>
              <a:xfrm>
                <a:off x="13033774" y="30573500"/>
                <a:ext cx="4239527" cy="1422366"/>
              </a:xfrm>
              <a:prstGeom prst="roundRect">
                <a:avLst>
                  <a:gd name="adj" fmla="val 5428"/>
                </a:avLst>
              </a:prstGeom>
              <a:solidFill>
                <a:schemeClr val="bg1"/>
              </a:solidFill>
              <a:ln w="6350" cap="flat" cmpd="sng" algn="ctr">
                <a:solidFill>
                  <a:srgbClr val="666666">
                    <a:lumMod val="20000"/>
                    <a:lumOff val="80000"/>
                  </a:srgbClr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algn="ctr" defTabSz="653156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uz-Cyrl-UZ" sz="3000" b="1" kern="0">
                  <a:solidFill>
                    <a:srgbClr val="1D4999"/>
                  </a:solidFill>
                  <a:latin typeface="Arial"/>
                  <a:sym typeface="Arial" panose="020B0604020202020204" pitchFamily="34" charset="0"/>
                </a:endParaRPr>
              </a:p>
            </p:txBody>
          </p:sp>
          <p:sp>
            <p:nvSpPr>
              <p:cNvPr id="447" name="Прямоугольник с двумя скругленными соседними углами 446"/>
              <p:cNvSpPr/>
              <p:nvPr/>
            </p:nvSpPr>
            <p:spPr>
              <a:xfrm rot="16200000" flipV="1">
                <a:off x="14234961" y="29473104"/>
                <a:ext cx="326272" cy="2728657"/>
              </a:xfrm>
              <a:prstGeom prst="round2SameRect">
                <a:avLst>
                  <a:gd name="adj1" fmla="val 22557"/>
                  <a:gd name="adj2" fmla="val 0"/>
                </a:avLst>
              </a:prstGeom>
              <a:solidFill>
                <a:srgbClr val="00B0F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653156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uz-Cyrl-UZ" sz="3000" b="1" kern="0">
                  <a:solidFill>
                    <a:srgbClr val="1D4999"/>
                  </a:solidFill>
                  <a:latin typeface="Arial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45" name="Прямоугольник 444"/>
            <p:cNvSpPr/>
            <p:nvPr/>
          </p:nvSpPr>
          <p:spPr>
            <a:xfrm>
              <a:off x="1776260" y="1673291"/>
              <a:ext cx="2427896" cy="802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900" b="1" dirty="0"/>
                <a:t>Среднее специальное профессиональное образование до </a:t>
              </a:r>
              <a:r>
                <a:rPr lang="en-US" sz="900" b="1" dirty="0"/>
                <a:t>2 </a:t>
              </a:r>
              <a:r>
                <a:rPr lang="uz-Cyrl-UZ" sz="900" b="1" dirty="0"/>
                <a:t>года</a:t>
              </a:r>
              <a:r>
                <a:rPr lang="ru-RU" sz="900" b="1" dirty="0"/>
                <a:t> </a:t>
              </a:r>
              <a:endParaRPr lang="uz-Cyrl-UZ" sz="900" b="1" dirty="0"/>
            </a:p>
          </p:txBody>
        </p:sp>
      </p:grpSp>
      <p:grpSp>
        <p:nvGrpSpPr>
          <p:cNvPr id="448" name="Группа 447"/>
          <p:cNvGrpSpPr/>
          <p:nvPr/>
        </p:nvGrpSpPr>
        <p:grpSpPr>
          <a:xfrm>
            <a:off x="3771430" y="3664076"/>
            <a:ext cx="2014377" cy="549116"/>
            <a:chOff x="1704520" y="1491881"/>
            <a:chExt cx="2573810" cy="867553"/>
          </a:xfrm>
        </p:grpSpPr>
        <p:grpSp>
          <p:nvGrpSpPr>
            <p:cNvPr id="449" name="Группа 448"/>
            <p:cNvGrpSpPr/>
            <p:nvPr/>
          </p:nvGrpSpPr>
          <p:grpSpPr>
            <a:xfrm>
              <a:off x="1786578" y="1491881"/>
              <a:ext cx="2406236" cy="867553"/>
              <a:chOff x="13033768" y="30573500"/>
              <a:chExt cx="4219635" cy="1422366"/>
            </a:xfrm>
          </p:grpSpPr>
          <p:sp>
            <p:nvSpPr>
              <p:cNvPr id="451" name="Скругленный прямоугольник 450"/>
              <p:cNvSpPr/>
              <p:nvPr/>
            </p:nvSpPr>
            <p:spPr>
              <a:xfrm>
                <a:off x="13033774" y="30573500"/>
                <a:ext cx="4219629" cy="1422366"/>
              </a:xfrm>
              <a:prstGeom prst="roundRect">
                <a:avLst>
                  <a:gd name="adj" fmla="val 5428"/>
                </a:avLst>
              </a:prstGeom>
              <a:solidFill>
                <a:schemeClr val="bg1"/>
              </a:solidFill>
              <a:ln w="6350" cap="flat" cmpd="sng" algn="ctr">
                <a:solidFill>
                  <a:srgbClr val="666666">
                    <a:lumMod val="20000"/>
                    <a:lumOff val="80000"/>
                  </a:srgbClr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algn="ctr" defTabSz="653156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uz-Cyrl-UZ" sz="3000" b="1" kern="0">
                  <a:solidFill>
                    <a:srgbClr val="1D4999"/>
                  </a:solidFill>
                  <a:latin typeface="Arial"/>
                  <a:sym typeface="Arial" panose="020B0604020202020204" pitchFamily="34" charset="0"/>
                </a:endParaRPr>
              </a:p>
            </p:txBody>
          </p:sp>
          <p:sp>
            <p:nvSpPr>
              <p:cNvPr id="452" name="Прямоугольник с двумя скругленными соседними углами 451"/>
              <p:cNvSpPr/>
              <p:nvPr/>
            </p:nvSpPr>
            <p:spPr>
              <a:xfrm rot="16200000" flipV="1">
                <a:off x="14234961" y="29473104"/>
                <a:ext cx="326272" cy="2728657"/>
              </a:xfrm>
              <a:prstGeom prst="round2SameRect">
                <a:avLst>
                  <a:gd name="adj1" fmla="val 22557"/>
                  <a:gd name="adj2" fmla="val 0"/>
                </a:avLst>
              </a:prstGeom>
              <a:solidFill>
                <a:srgbClr val="00B0F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653156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uz-Cyrl-UZ" sz="3000" b="1" kern="0">
                  <a:solidFill>
                    <a:srgbClr val="1D4999"/>
                  </a:solidFill>
                  <a:latin typeface="Arial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50" name="Прямоугольник 449"/>
            <p:cNvSpPr/>
            <p:nvPr/>
          </p:nvSpPr>
          <p:spPr>
            <a:xfrm>
              <a:off x="1704520" y="1768924"/>
              <a:ext cx="2573810" cy="5835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900" b="1" dirty="0"/>
                <a:t>Среднее профессиональное образование (</a:t>
              </a:r>
              <a:r>
                <a:rPr lang="ru-RU" sz="900" b="1" dirty="0"/>
                <a:t>от 6 месяцев до 2 лет</a:t>
              </a:r>
              <a:r>
                <a:rPr lang="uz-Cyrl-UZ" sz="900" b="1" dirty="0"/>
                <a:t>)</a:t>
              </a:r>
            </a:p>
          </p:txBody>
        </p:sp>
      </p:grpSp>
      <p:grpSp>
        <p:nvGrpSpPr>
          <p:cNvPr id="453" name="Группа 452"/>
          <p:cNvGrpSpPr/>
          <p:nvPr/>
        </p:nvGrpSpPr>
        <p:grpSpPr>
          <a:xfrm>
            <a:off x="1849550" y="6342333"/>
            <a:ext cx="3890574" cy="437134"/>
            <a:chOff x="1786580" y="1491882"/>
            <a:chExt cx="4941652" cy="632163"/>
          </a:xfrm>
        </p:grpSpPr>
        <p:grpSp>
          <p:nvGrpSpPr>
            <p:cNvPr id="454" name="Группа 453"/>
            <p:cNvGrpSpPr/>
            <p:nvPr/>
          </p:nvGrpSpPr>
          <p:grpSpPr>
            <a:xfrm>
              <a:off x="1786580" y="1491882"/>
              <a:ext cx="4941652" cy="593994"/>
              <a:chOff x="13033768" y="30573502"/>
              <a:chExt cx="8665800" cy="973862"/>
            </a:xfrm>
          </p:grpSpPr>
          <p:sp>
            <p:nvSpPr>
              <p:cNvPr id="456" name="Скругленный прямоугольник 455"/>
              <p:cNvSpPr/>
              <p:nvPr/>
            </p:nvSpPr>
            <p:spPr>
              <a:xfrm>
                <a:off x="13033770" y="30573502"/>
                <a:ext cx="8665798" cy="973862"/>
              </a:xfrm>
              <a:prstGeom prst="roundRect">
                <a:avLst>
                  <a:gd name="adj" fmla="val 5428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6350" cap="flat" cmpd="sng" algn="ctr">
                <a:solidFill>
                  <a:srgbClr val="666666">
                    <a:lumMod val="20000"/>
                    <a:lumOff val="80000"/>
                  </a:srgbClr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algn="ctr" defTabSz="653156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uz-Cyrl-UZ" sz="3000" b="1" kern="0">
                  <a:solidFill>
                    <a:srgbClr val="1D4999"/>
                  </a:solidFill>
                  <a:latin typeface="Arial"/>
                  <a:sym typeface="Arial" panose="020B0604020202020204" pitchFamily="34" charset="0"/>
                </a:endParaRPr>
              </a:p>
            </p:txBody>
          </p:sp>
          <p:sp>
            <p:nvSpPr>
              <p:cNvPr id="457" name="Прямоугольник с двумя скругленными соседними углами 456"/>
              <p:cNvSpPr/>
              <p:nvPr/>
            </p:nvSpPr>
            <p:spPr>
              <a:xfrm rot="16200000" flipV="1">
                <a:off x="14234961" y="29473104"/>
                <a:ext cx="326272" cy="2728657"/>
              </a:xfrm>
              <a:prstGeom prst="round2SameRect">
                <a:avLst>
                  <a:gd name="adj1" fmla="val 22557"/>
                  <a:gd name="adj2" fmla="val 0"/>
                </a:avLst>
              </a:prstGeom>
              <a:solidFill>
                <a:schemeClr val="accent6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653156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uz-Cyrl-UZ" sz="3000" b="1" kern="0">
                  <a:solidFill>
                    <a:srgbClr val="1D4999"/>
                  </a:solidFill>
                  <a:latin typeface="Arial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55" name="Прямоугольник 454"/>
            <p:cNvSpPr/>
            <p:nvPr/>
          </p:nvSpPr>
          <p:spPr>
            <a:xfrm>
              <a:off x="1792767" y="1720309"/>
              <a:ext cx="4824638" cy="4037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z-Cyrl-UZ" sz="1214" b="1" dirty="0">
                  <a:ea typeface="Times New Roman" panose="02020603050405020304" pitchFamily="18" charset="0"/>
                  <a:cs typeface="Helvetica" panose="020B0604020202020204" pitchFamily="34" charset="0"/>
                </a:rPr>
                <a:t>ДОШКОЛЬНОЕ ОБРАЗОВАНИЕ</a:t>
              </a:r>
              <a:endParaRPr lang="uz-Cyrl-UZ" sz="1214" b="1" dirty="0">
                <a:cs typeface="Helvetica" panose="020B0604020202020204" pitchFamily="34" charset="0"/>
              </a:endParaRPr>
            </a:p>
          </p:txBody>
        </p:sp>
      </p:grpSp>
      <p:grpSp>
        <p:nvGrpSpPr>
          <p:cNvPr id="458" name="Группа 457"/>
          <p:cNvGrpSpPr/>
          <p:nvPr/>
        </p:nvGrpSpPr>
        <p:grpSpPr>
          <a:xfrm>
            <a:off x="1836474" y="5697202"/>
            <a:ext cx="3903650" cy="599240"/>
            <a:chOff x="1786579" y="1491878"/>
            <a:chExt cx="4958258" cy="866591"/>
          </a:xfrm>
        </p:grpSpPr>
        <p:grpSp>
          <p:nvGrpSpPr>
            <p:cNvPr id="459" name="Группа 458"/>
            <p:cNvGrpSpPr/>
            <p:nvPr/>
          </p:nvGrpSpPr>
          <p:grpSpPr>
            <a:xfrm>
              <a:off x="1786579" y="1491878"/>
              <a:ext cx="4941650" cy="866591"/>
              <a:chOff x="13033768" y="30573500"/>
              <a:chExt cx="8665798" cy="1420789"/>
            </a:xfrm>
          </p:grpSpPr>
          <p:sp>
            <p:nvSpPr>
              <p:cNvPr id="461" name="Скругленный прямоугольник 460"/>
              <p:cNvSpPr/>
              <p:nvPr/>
            </p:nvSpPr>
            <p:spPr>
              <a:xfrm>
                <a:off x="13033770" y="30573500"/>
                <a:ext cx="8665796" cy="1420789"/>
              </a:xfrm>
              <a:prstGeom prst="roundRect">
                <a:avLst>
                  <a:gd name="adj" fmla="val 5428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 w="6350" cap="flat" cmpd="sng" algn="ctr">
                <a:solidFill>
                  <a:srgbClr val="666666">
                    <a:lumMod val="20000"/>
                    <a:lumOff val="80000"/>
                  </a:srgbClr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algn="ctr" defTabSz="653156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uz-Cyrl-UZ" sz="3000" b="1" kern="0">
                  <a:solidFill>
                    <a:srgbClr val="1D4999"/>
                  </a:solidFill>
                  <a:latin typeface="Arial"/>
                  <a:sym typeface="Arial" panose="020B0604020202020204" pitchFamily="34" charset="0"/>
                </a:endParaRPr>
              </a:p>
            </p:txBody>
          </p:sp>
          <p:sp>
            <p:nvSpPr>
              <p:cNvPr id="462" name="Прямоугольник с двумя скругленными соседними углами 461"/>
              <p:cNvSpPr/>
              <p:nvPr/>
            </p:nvSpPr>
            <p:spPr>
              <a:xfrm rot="16200000" flipV="1">
                <a:off x="14234961" y="29473104"/>
                <a:ext cx="326272" cy="2728657"/>
              </a:xfrm>
              <a:prstGeom prst="round2SameRect">
                <a:avLst>
                  <a:gd name="adj1" fmla="val 22557"/>
                  <a:gd name="adj2" fmla="val 0"/>
                </a:avLst>
              </a:prstGeom>
              <a:solidFill>
                <a:schemeClr val="accent4">
                  <a:lumMod val="75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653156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uz-Cyrl-UZ" sz="3000" b="1" kern="0">
                  <a:solidFill>
                    <a:srgbClr val="1D4999"/>
                  </a:solidFill>
                  <a:latin typeface="Arial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60" name="Прямоугольник 459"/>
            <p:cNvSpPr/>
            <p:nvPr/>
          </p:nvSpPr>
          <p:spPr>
            <a:xfrm>
              <a:off x="1792767" y="1792880"/>
              <a:ext cx="4952070" cy="4037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1214" b="1" dirty="0">
                  <a:ea typeface="Times New Roman" panose="02020603050405020304" pitchFamily="18" charset="0"/>
                  <a:cs typeface="Helvetica" panose="020B0604020202020204" pitchFamily="34" charset="0"/>
                </a:rPr>
                <a:t>НАЧАЛЬНОЕ ОБРАЗОВАНИЕ</a:t>
              </a:r>
              <a:endParaRPr lang="uz-Cyrl-UZ" sz="1214" dirty="0">
                <a:cs typeface="Helvetica" panose="020B0604020202020204" pitchFamily="34" charset="0"/>
              </a:endParaRPr>
            </a:p>
          </p:txBody>
        </p:sp>
      </p:grpSp>
      <p:grpSp>
        <p:nvGrpSpPr>
          <p:cNvPr id="463" name="Группа 462"/>
          <p:cNvGrpSpPr/>
          <p:nvPr/>
        </p:nvGrpSpPr>
        <p:grpSpPr>
          <a:xfrm>
            <a:off x="1836475" y="4323171"/>
            <a:ext cx="3890576" cy="1337735"/>
            <a:chOff x="1780395" y="1491883"/>
            <a:chExt cx="4432915" cy="1755389"/>
          </a:xfrm>
        </p:grpSpPr>
        <p:sp>
          <p:nvSpPr>
            <p:cNvPr id="466" name="Скругленный прямоугольник 465"/>
            <p:cNvSpPr/>
            <p:nvPr/>
          </p:nvSpPr>
          <p:spPr>
            <a:xfrm>
              <a:off x="1786582" y="1491883"/>
              <a:ext cx="4426728" cy="1755389"/>
            </a:xfrm>
            <a:prstGeom prst="roundRect">
              <a:avLst>
                <a:gd name="adj" fmla="val 5428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6350" cap="flat" cmpd="sng" algn="ctr">
              <a:solidFill>
                <a:srgbClr val="666666">
                  <a:lumMod val="20000"/>
                  <a:lumOff val="8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defTabSz="65315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uz-Cyrl-UZ" sz="3000" b="1" kern="0">
                <a:solidFill>
                  <a:srgbClr val="1D4999"/>
                </a:solidFill>
                <a:latin typeface="Arial"/>
                <a:sym typeface="Arial" panose="020B0604020202020204" pitchFamily="34" charset="0"/>
              </a:endParaRPr>
            </a:p>
          </p:txBody>
        </p:sp>
        <p:sp>
          <p:nvSpPr>
            <p:cNvPr id="465" name="Прямоугольник 464"/>
            <p:cNvSpPr/>
            <p:nvPr/>
          </p:nvSpPr>
          <p:spPr>
            <a:xfrm>
              <a:off x="1780395" y="2380846"/>
              <a:ext cx="4348394" cy="366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z-Cyrl-UZ" sz="1214" b="1" dirty="0">
                  <a:ea typeface="Times New Roman" panose="02020603050405020304" pitchFamily="18" charset="0"/>
                  <a:cs typeface="Helvetica" panose="020B0604020202020204" pitchFamily="34" charset="0"/>
                </a:rPr>
                <a:t>ОБЩЕЕ СРЕДНЕЕ ОБРАЗОВАНИЕ</a:t>
              </a:r>
              <a:endParaRPr lang="uz-Cyrl-UZ" sz="1214" dirty="0">
                <a:cs typeface="Helvetica" panose="020B0604020202020204" pitchFamily="34" charset="0"/>
              </a:endParaRPr>
            </a:p>
          </p:txBody>
        </p:sp>
      </p:grpSp>
      <p:grpSp>
        <p:nvGrpSpPr>
          <p:cNvPr id="468" name="Группа 467"/>
          <p:cNvGrpSpPr/>
          <p:nvPr/>
        </p:nvGrpSpPr>
        <p:grpSpPr>
          <a:xfrm>
            <a:off x="3634527" y="4305849"/>
            <a:ext cx="2084353" cy="427763"/>
            <a:chOff x="1786581" y="1491877"/>
            <a:chExt cx="3140498" cy="1130755"/>
          </a:xfrm>
        </p:grpSpPr>
        <p:grpSp>
          <p:nvGrpSpPr>
            <p:cNvPr id="469" name="Группа 468"/>
            <p:cNvGrpSpPr/>
            <p:nvPr/>
          </p:nvGrpSpPr>
          <p:grpSpPr>
            <a:xfrm>
              <a:off x="1786581" y="1491877"/>
              <a:ext cx="3140498" cy="1130755"/>
              <a:chOff x="13033768" y="30573500"/>
              <a:chExt cx="5507253" cy="1853890"/>
            </a:xfrm>
          </p:grpSpPr>
          <p:sp>
            <p:nvSpPr>
              <p:cNvPr id="471" name="Скругленный прямоугольник 470"/>
              <p:cNvSpPr/>
              <p:nvPr/>
            </p:nvSpPr>
            <p:spPr>
              <a:xfrm>
                <a:off x="13033770" y="30573500"/>
                <a:ext cx="5507251" cy="1853890"/>
              </a:xfrm>
              <a:prstGeom prst="roundRect">
                <a:avLst>
                  <a:gd name="adj" fmla="val 5428"/>
                </a:avLst>
              </a:prstGeom>
              <a:solidFill>
                <a:schemeClr val="bg1"/>
              </a:solidFill>
              <a:ln w="6350" cap="flat" cmpd="sng" algn="ctr">
                <a:solidFill>
                  <a:srgbClr val="666666">
                    <a:lumMod val="20000"/>
                    <a:lumOff val="80000"/>
                  </a:srgbClr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algn="ctr" defTabSz="653156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uz-Cyrl-UZ" sz="3000" b="1" kern="0">
                  <a:solidFill>
                    <a:srgbClr val="1D4999"/>
                  </a:solidFill>
                  <a:latin typeface="Arial"/>
                  <a:sym typeface="Arial" panose="020B0604020202020204" pitchFamily="34" charset="0"/>
                </a:endParaRPr>
              </a:p>
            </p:txBody>
          </p:sp>
          <p:sp>
            <p:nvSpPr>
              <p:cNvPr id="472" name="Прямоугольник с двумя скругленными соседними углами 471"/>
              <p:cNvSpPr/>
              <p:nvPr/>
            </p:nvSpPr>
            <p:spPr>
              <a:xfrm rot="16200000" flipV="1">
                <a:off x="14234961" y="29473104"/>
                <a:ext cx="326272" cy="2728657"/>
              </a:xfrm>
              <a:prstGeom prst="round2SameRect">
                <a:avLst>
                  <a:gd name="adj1" fmla="val 22557"/>
                  <a:gd name="adj2" fmla="val 0"/>
                </a:avLst>
              </a:prstGeom>
              <a:solidFill>
                <a:srgbClr val="00B0F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653156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uz-Cyrl-UZ" sz="3000" b="1" kern="0">
                  <a:solidFill>
                    <a:srgbClr val="1D4999"/>
                  </a:solidFill>
                  <a:latin typeface="Arial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70" name="Прямоугольник 469"/>
            <p:cNvSpPr/>
            <p:nvPr/>
          </p:nvSpPr>
          <p:spPr>
            <a:xfrm>
              <a:off x="1792766" y="1601986"/>
              <a:ext cx="3134313" cy="9762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900" b="1" dirty="0"/>
                <a:t>Начальное профессиональное образование (2 года)</a:t>
              </a:r>
            </a:p>
          </p:txBody>
        </p:sp>
      </p:grpSp>
      <p:grpSp>
        <p:nvGrpSpPr>
          <p:cNvPr id="473" name="Группа 472"/>
          <p:cNvGrpSpPr/>
          <p:nvPr/>
        </p:nvGrpSpPr>
        <p:grpSpPr>
          <a:xfrm>
            <a:off x="1796351" y="4326175"/>
            <a:ext cx="1075211" cy="431672"/>
            <a:chOff x="1700929" y="1473500"/>
            <a:chExt cx="2523899" cy="992126"/>
          </a:xfrm>
        </p:grpSpPr>
        <p:grpSp>
          <p:nvGrpSpPr>
            <p:cNvPr id="474" name="Группа 473"/>
            <p:cNvGrpSpPr/>
            <p:nvPr/>
          </p:nvGrpSpPr>
          <p:grpSpPr>
            <a:xfrm>
              <a:off x="1786581" y="1473500"/>
              <a:ext cx="2342804" cy="867553"/>
              <a:chOff x="13033768" y="30543364"/>
              <a:chExt cx="4108398" cy="1422366"/>
            </a:xfrm>
          </p:grpSpPr>
          <p:sp>
            <p:nvSpPr>
              <p:cNvPr id="476" name="Скругленный прямоугольник 475"/>
              <p:cNvSpPr/>
              <p:nvPr/>
            </p:nvSpPr>
            <p:spPr>
              <a:xfrm>
                <a:off x="13084141" y="30543364"/>
                <a:ext cx="4058025" cy="1422366"/>
              </a:xfrm>
              <a:prstGeom prst="roundRect">
                <a:avLst>
                  <a:gd name="adj" fmla="val 5428"/>
                </a:avLst>
              </a:prstGeom>
              <a:pattFill prst="ltDnDiag">
                <a:fgClr>
                  <a:schemeClr val="accent1">
                    <a:lumMod val="40000"/>
                    <a:lumOff val="60000"/>
                  </a:schemeClr>
                </a:fgClr>
                <a:bgClr>
                  <a:schemeClr val="bg1"/>
                </a:bgClr>
              </a:pattFill>
              <a:ln w="6350" cap="flat" cmpd="sng" algn="ctr">
                <a:solidFill>
                  <a:srgbClr val="666666">
                    <a:lumMod val="20000"/>
                    <a:lumOff val="80000"/>
                  </a:srgbClr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algn="ctr" defTabSz="653156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uz-Cyrl-UZ" sz="3000" b="1" kern="0">
                  <a:solidFill>
                    <a:srgbClr val="1D4999"/>
                  </a:solidFill>
                  <a:latin typeface="Arial"/>
                  <a:sym typeface="Arial" panose="020B0604020202020204" pitchFamily="34" charset="0"/>
                </a:endParaRPr>
              </a:p>
            </p:txBody>
          </p:sp>
          <p:sp>
            <p:nvSpPr>
              <p:cNvPr id="477" name="Прямоугольник с двумя скругленными соседними углами 476"/>
              <p:cNvSpPr/>
              <p:nvPr/>
            </p:nvSpPr>
            <p:spPr>
              <a:xfrm rot="16200000" flipV="1">
                <a:off x="14272441" y="29348103"/>
                <a:ext cx="251312" cy="2728657"/>
              </a:xfrm>
              <a:prstGeom prst="round2SameRect">
                <a:avLst>
                  <a:gd name="adj1" fmla="val 22557"/>
                  <a:gd name="adj2" fmla="val 0"/>
                </a:avLst>
              </a:prstGeom>
              <a:solidFill>
                <a:schemeClr val="accent2">
                  <a:lumMod val="75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653156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uz-Cyrl-UZ" sz="3000" b="1" kern="0">
                  <a:solidFill>
                    <a:srgbClr val="1D4999"/>
                  </a:solidFill>
                  <a:latin typeface="Arial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75" name="Прямоугольник 474"/>
            <p:cNvSpPr/>
            <p:nvPr/>
          </p:nvSpPr>
          <p:spPr>
            <a:xfrm>
              <a:off x="1700929" y="1546040"/>
              <a:ext cx="2523899" cy="9195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z-Cyrl-UZ" sz="1000" b="1" dirty="0">
                  <a:ea typeface="Times New Roman" panose="02020603050405020304" pitchFamily="18" charset="0"/>
                  <a:cs typeface="Helvetica" panose="020B0604020202020204" pitchFamily="34" charset="0"/>
                </a:rPr>
                <a:t>Академический лицей </a:t>
              </a:r>
              <a:r>
                <a:rPr lang="en-US" sz="1000" b="1" dirty="0">
                  <a:ea typeface="Times New Roman" panose="02020603050405020304" pitchFamily="18" charset="0"/>
                  <a:cs typeface="Helvetica" panose="020B0604020202020204" pitchFamily="34" charset="0"/>
                </a:rPr>
                <a:t>(2 </a:t>
              </a:r>
              <a:r>
                <a:rPr lang="ru-RU" sz="1000" b="1" dirty="0">
                  <a:ea typeface="Times New Roman" panose="02020603050405020304" pitchFamily="18" charset="0"/>
                  <a:cs typeface="Helvetica" panose="020B0604020202020204" pitchFamily="34" charset="0"/>
                </a:rPr>
                <a:t>года</a:t>
              </a:r>
              <a:r>
                <a:rPr lang="en-US" sz="1000" b="1" dirty="0">
                  <a:ea typeface="Times New Roman" panose="02020603050405020304" pitchFamily="18" charset="0"/>
                  <a:cs typeface="Helvetica" panose="020B0604020202020204" pitchFamily="34" charset="0"/>
                </a:rPr>
                <a:t>)</a:t>
              </a:r>
              <a:endParaRPr lang="uz-Cyrl-UZ" sz="1000" b="1" dirty="0">
                <a:cs typeface="Helvetica" panose="020B0604020202020204" pitchFamily="34" charset="0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1431546" y="5674081"/>
            <a:ext cx="328266" cy="690548"/>
            <a:chOff x="1232952" y="7802336"/>
            <a:chExt cx="459572" cy="998637"/>
          </a:xfrm>
        </p:grpSpPr>
        <p:sp>
          <p:nvSpPr>
            <p:cNvPr id="478" name="Скругленный прямоугольник 477"/>
            <p:cNvSpPr/>
            <p:nvPr/>
          </p:nvSpPr>
          <p:spPr>
            <a:xfrm>
              <a:off x="1234491" y="7841247"/>
              <a:ext cx="458033" cy="866591"/>
            </a:xfrm>
            <a:prstGeom prst="roundRect">
              <a:avLst>
                <a:gd name="adj" fmla="val 5428"/>
              </a:avLst>
            </a:prstGeom>
            <a:solidFill>
              <a:schemeClr val="bg1"/>
            </a:solidFill>
            <a:ln w="6350" cap="flat" cmpd="sng" algn="ctr">
              <a:solidFill>
                <a:srgbClr val="666666">
                  <a:lumMod val="20000"/>
                  <a:lumOff val="8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defTabSz="65315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uz-Cyrl-UZ" sz="3000" b="1" kern="0">
                <a:solidFill>
                  <a:srgbClr val="1D4999"/>
                </a:solidFill>
                <a:latin typeface="Arial"/>
                <a:sym typeface="Arial" panose="020B0604020202020204" pitchFamily="34" charset="0"/>
              </a:endParaRPr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234491" y="8506105"/>
              <a:ext cx="458032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4" name="Прямая соединительная линия 483"/>
            <p:cNvCxnSpPr/>
            <p:nvPr/>
          </p:nvCxnSpPr>
          <p:spPr>
            <a:xfrm>
              <a:off x="1234491" y="8288698"/>
              <a:ext cx="458032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5" name="Прямая соединительная линия 484"/>
            <p:cNvCxnSpPr/>
            <p:nvPr/>
          </p:nvCxnSpPr>
          <p:spPr>
            <a:xfrm>
              <a:off x="1234491" y="8071437"/>
              <a:ext cx="458032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Прямоугольник 24"/>
            <p:cNvSpPr/>
            <p:nvPr/>
          </p:nvSpPr>
          <p:spPr>
            <a:xfrm>
              <a:off x="1249111" y="8456264"/>
              <a:ext cx="443412" cy="3447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1000" b="1" dirty="0">
                  <a:cs typeface="Helvetica" panose="020B0604020202020204" pitchFamily="34" charset="0"/>
                </a:rPr>
                <a:t>1</a:t>
              </a:r>
            </a:p>
          </p:txBody>
        </p:sp>
        <p:sp>
          <p:nvSpPr>
            <p:cNvPr id="486" name="Прямоугольник 485"/>
            <p:cNvSpPr/>
            <p:nvPr/>
          </p:nvSpPr>
          <p:spPr>
            <a:xfrm>
              <a:off x="1241801" y="8239003"/>
              <a:ext cx="443412" cy="3447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1000" b="1" dirty="0">
                  <a:cs typeface="Helvetica" panose="020B0604020202020204" pitchFamily="34" charset="0"/>
                </a:rPr>
                <a:t>2</a:t>
              </a:r>
            </a:p>
          </p:txBody>
        </p:sp>
        <p:sp>
          <p:nvSpPr>
            <p:cNvPr id="487" name="Прямоугольник 486"/>
            <p:cNvSpPr/>
            <p:nvPr/>
          </p:nvSpPr>
          <p:spPr>
            <a:xfrm>
              <a:off x="1243098" y="8020312"/>
              <a:ext cx="443412" cy="3447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1000" b="1" dirty="0">
                  <a:cs typeface="Helvetica" panose="020B0604020202020204" pitchFamily="34" charset="0"/>
                </a:rPr>
                <a:t>3</a:t>
              </a:r>
            </a:p>
          </p:txBody>
        </p:sp>
        <p:sp>
          <p:nvSpPr>
            <p:cNvPr id="488" name="Прямоугольник 487"/>
            <p:cNvSpPr/>
            <p:nvPr/>
          </p:nvSpPr>
          <p:spPr>
            <a:xfrm>
              <a:off x="1232952" y="7802336"/>
              <a:ext cx="443412" cy="3447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1000" b="1" dirty="0">
                  <a:cs typeface="Helvetica" panose="020B0604020202020204" pitchFamily="34" charset="0"/>
                </a:rPr>
                <a:t>4</a:t>
              </a: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1431547" y="4323172"/>
            <a:ext cx="338708" cy="1367898"/>
            <a:chOff x="1232952" y="5835518"/>
            <a:chExt cx="474191" cy="1978187"/>
          </a:xfrm>
        </p:grpSpPr>
        <p:grpSp>
          <p:nvGrpSpPr>
            <p:cNvPr id="489" name="Группа 488"/>
            <p:cNvGrpSpPr/>
            <p:nvPr/>
          </p:nvGrpSpPr>
          <p:grpSpPr>
            <a:xfrm>
              <a:off x="1233456" y="5835518"/>
              <a:ext cx="458033" cy="1933718"/>
              <a:chOff x="1234491" y="7705722"/>
              <a:chExt cx="458033" cy="1042671"/>
            </a:xfrm>
          </p:grpSpPr>
          <p:sp>
            <p:nvSpPr>
              <p:cNvPr id="490" name="Скругленный прямоугольник 489"/>
              <p:cNvSpPr/>
              <p:nvPr/>
            </p:nvSpPr>
            <p:spPr>
              <a:xfrm>
                <a:off x="1234491" y="7705722"/>
                <a:ext cx="458033" cy="1042671"/>
              </a:xfrm>
              <a:prstGeom prst="roundRect">
                <a:avLst>
                  <a:gd name="adj" fmla="val 5428"/>
                </a:avLst>
              </a:prstGeom>
              <a:solidFill>
                <a:schemeClr val="bg1"/>
              </a:solidFill>
              <a:ln w="6350" cap="flat" cmpd="sng" algn="ctr">
                <a:solidFill>
                  <a:srgbClr val="666666">
                    <a:lumMod val="20000"/>
                    <a:lumOff val="80000"/>
                  </a:srgbClr>
                </a:solidFill>
                <a:prstDash val="solid"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algn="ctr" defTabSz="653156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uz-Cyrl-UZ" sz="3000" b="1" kern="0">
                  <a:solidFill>
                    <a:srgbClr val="1D4999"/>
                  </a:solidFill>
                  <a:latin typeface="Arial"/>
                  <a:sym typeface="Arial" panose="020B0604020202020204" pitchFamily="34" charset="0"/>
                </a:endParaRPr>
              </a:p>
            </p:txBody>
          </p:sp>
          <p:cxnSp>
            <p:nvCxnSpPr>
              <p:cNvPr id="491" name="Прямая соединительная линия 490"/>
              <p:cNvCxnSpPr/>
              <p:nvPr/>
            </p:nvCxnSpPr>
            <p:spPr>
              <a:xfrm>
                <a:off x="1234491" y="8595129"/>
                <a:ext cx="458032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2" name="Прямая соединительная линия 491"/>
              <p:cNvCxnSpPr/>
              <p:nvPr/>
            </p:nvCxnSpPr>
            <p:spPr>
              <a:xfrm>
                <a:off x="1234491" y="8453050"/>
                <a:ext cx="458032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3" name="Прямая соединительная линия 492"/>
              <p:cNvCxnSpPr/>
              <p:nvPr/>
            </p:nvCxnSpPr>
            <p:spPr>
              <a:xfrm>
                <a:off x="1234491" y="8317961"/>
                <a:ext cx="458032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8" name="Прямая соединительная линия 497"/>
            <p:cNvCxnSpPr/>
            <p:nvPr/>
          </p:nvCxnSpPr>
          <p:spPr>
            <a:xfrm>
              <a:off x="1249111" y="6672003"/>
              <a:ext cx="458032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Прямая соединительная линия 498"/>
            <p:cNvCxnSpPr/>
            <p:nvPr/>
          </p:nvCxnSpPr>
          <p:spPr>
            <a:xfrm>
              <a:off x="1234491" y="6397978"/>
              <a:ext cx="458032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0" name="Прямая соединительная линия 499"/>
            <p:cNvCxnSpPr/>
            <p:nvPr/>
          </p:nvCxnSpPr>
          <p:spPr>
            <a:xfrm>
              <a:off x="1234491" y="6120744"/>
              <a:ext cx="458032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1" name="Прямоугольник 500"/>
            <p:cNvSpPr/>
            <p:nvPr/>
          </p:nvSpPr>
          <p:spPr>
            <a:xfrm>
              <a:off x="1240649" y="7468996"/>
              <a:ext cx="443412" cy="3447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1000" b="1" dirty="0">
                  <a:cs typeface="Helvetica" panose="020B0604020202020204" pitchFamily="34" charset="0"/>
                </a:rPr>
                <a:t>5</a:t>
              </a:r>
            </a:p>
          </p:txBody>
        </p:sp>
        <p:sp>
          <p:nvSpPr>
            <p:cNvPr id="502" name="Прямоугольник 501"/>
            <p:cNvSpPr/>
            <p:nvPr/>
          </p:nvSpPr>
          <p:spPr>
            <a:xfrm>
              <a:off x="1232952" y="7209320"/>
              <a:ext cx="443412" cy="3447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1000" b="1" dirty="0">
                  <a:cs typeface="Helvetica" panose="020B0604020202020204" pitchFamily="34" charset="0"/>
                </a:rPr>
                <a:t>6</a:t>
              </a:r>
            </a:p>
          </p:txBody>
        </p:sp>
        <p:sp>
          <p:nvSpPr>
            <p:cNvPr id="503" name="Прямоугольник 502"/>
            <p:cNvSpPr/>
            <p:nvPr/>
          </p:nvSpPr>
          <p:spPr>
            <a:xfrm>
              <a:off x="1240649" y="6944881"/>
              <a:ext cx="443412" cy="3447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1000" b="1" dirty="0">
                  <a:cs typeface="Helvetica" panose="020B0604020202020204" pitchFamily="34" charset="0"/>
                </a:rPr>
                <a:t>7</a:t>
              </a:r>
            </a:p>
          </p:txBody>
        </p:sp>
        <p:sp>
          <p:nvSpPr>
            <p:cNvPr id="504" name="Прямоугольник 503"/>
            <p:cNvSpPr/>
            <p:nvPr/>
          </p:nvSpPr>
          <p:spPr>
            <a:xfrm>
              <a:off x="1248283" y="6670427"/>
              <a:ext cx="443412" cy="3447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1000" b="1" dirty="0">
                  <a:cs typeface="Helvetica" panose="020B0604020202020204" pitchFamily="34" charset="0"/>
                </a:rPr>
                <a:t>8</a:t>
              </a:r>
            </a:p>
          </p:txBody>
        </p:sp>
        <p:sp>
          <p:nvSpPr>
            <p:cNvPr id="505" name="Прямоугольник 504"/>
            <p:cNvSpPr/>
            <p:nvPr/>
          </p:nvSpPr>
          <p:spPr>
            <a:xfrm>
              <a:off x="1240918" y="6385742"/>
              <a:ext cx="443412" cy="3447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1000" b="1" dirty="0">
                  <a:cs typeface="Helvetica" panose="020B0604020202020204" pitchFamily="34" charset="0"/>
                </a:rPr>
                <a:t>9</a:t>
              </a:r>
            </a:p>
          </p:txBody>
        </p:sp>
        <p:sp>
          <p:nvSpPr>
            <p:cNvPr id="506" name="Прямоугольник 505"/>
            <p:cNvSpPr/>
            <p:nvPr/>
          </p:nvSpPr>
          <p:spPr>
            <a:xfrm>
              <a:off x="1248615" y="6121301"/>
              <a:ext cx="443412" cy="3447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1000" b="1" dirty="0">
                  <a:cs typeface="Helvetica" panose="020B0604020202020204" pitchFamily="34" charset="0"/>
                </a:rPr>
                <a:t>10</a:t>
              </a:r>
            </a:p>
          </p:txBody>
        </p:sp>
        <p:sp>
          <p:nvSpPr>
            <p:cNvPr id="507" name="Прямоугольник 506"/>
            <p:cNvSpPr/>
            <p:nvPr/>
          </p:nvSpPr>
          <p:spPr>
            <a:xfrm>
              <a:off x="1256249" y="5846850"/>
              <a:ext cx="443412" cy="3447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1000" b="1" dirty="0">
                  <a:cs typeface="Helvetica" panose="020B0604020202020204" pitchFamily="34" charset="0"/>
                </a:rPr>
                <a:t>11</a:t>
              </a:r>
            </a:p>
          </p:txBody>
        </p:sp>
      </p:grpSp>
      <p:grpSp>
        <p:nvGrpSpPr>
          <p:cNvPr id="508" name="Группа 507"/>
          <p:cNvGrpSpPr/>
          <p:nvPr/>
        </p:nvGrpSpPr>
        <p:grpSpPr>
          <a:xfrm>
            <a:off x="1437254" y="3615150"/>
            <a:ext cx="327166" cy="469328"/>
            <a:chOff x="1234491" y="8286556"/>
            <a:chExt cx="458033" cy="435416"/>
          </a:xfrm>
        </p:grpSpPr>
        <p:sp>
          <p:nvSpPr>
            <p:cNvPr id="509" name="Скругленный прямоугольник 508"/>
            <p:cNvSpPr/>
            <p:nvPr/>
          </p:nvSpPr>
          <p:spPr>
            <a:xfrm>
              <a:off x="1234491" y="8286556"/>
              <a:ext cx="458033" cy="421282"/>
            </a:xfrm>
            <a:prstGeom prst="roundRect">
              <a:avLst>
                <a:gd name="adj" fmla="val 5428"/>
              </a:avLst>
            </a:prstGeom>
            <a:solidFill>
              <a:schemeClr val="bg1"/>
            </a:solidFill>
            <a:ln w="6350" cap="flat" cmpd="sng" algn="ctr">
              <a:solidFill>
                <a:srgbClr val="666666">
                  <a:lumMod val="20000"/>
                  <a:lumOff val="8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defTabSz="65315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uz-Cyrl-UZ" sz="3000" b="1" kern="0">
                <a:solidFill>
                  <a:srgbClr val="1D4999"/>
                </a:solidFill>
                <a:latin typeface="Arial"/>
                <a:sym typeface="Arial" panose="020B0604020202020204" pitchFamily="34" charset="0"/>
              </a:endParaRPr>
            </a:p>
          </p:txBody>
        </p:sp>
        <p:cxnSp>
          <p:nvCxnSpPr>
            <p:cNvPr id="510" name="Прямая соединительная линия 509"/>
            <p:cNvCxnSpPr/>
            <p:nvPr/>
          </p:nvCxnSpPr>
          <p:spPr>
            <a:xfrm>
              <a:off x="1234491" y="8506105"/>
              <a:ext cx="458032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3" name="Прямоугольник 512"/>
            <p:cNvSpPr/>
            <p:nvPr/>
          </p:nvSpPr>
          <p:spPr>
            <a:xfrm>
              <a:off x="1249111" y="8500832"/>
              <a:ext cx="443411" cy="221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1000" b="1" dirty="0">
                  <a:cs typeface="Helvetica" panose="020B0604020202020204" pitchFamily="34" charset="0"/>
                </a:rPr>
                <a:t>1</a:t>
              </a:r>
            </a:p>
          </p:txBody>
        </p:sp>
        <p:sp>
          <p:nvSpPr>
            <p:cNvPr id="514" name="Прямоугольник 513"/>
            <p:cNvSpPr/>
            <p:nvPr/>
          </p:nvSpPr>
          <p:spPr>
            <a:xfrm>
              <a:off x="1241800" y="8290999"/>
              <a:ext cx="443411" cy="221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1000" b="1" dirty="0">
                  <a:cs typeface="Helvetica" panose="020B0604020202020204" pitchFamily="34" charset="0"/>
                </a:rPr>
                <a:t>2</a:t>
              </a:r>
            </a:p>
          </p:txBody>
        </p:sp>
      </p:grpSp>
      <p:grpSp>
        <p:nvGrpSpPr>
          <p:cNvPr id="517" name="Группа 516"/>
          <p:cNvGrpSpPr/>
          <p:nvPr/>
        </p:nvGrpSpPr>
        <p:grpSpPr>
          <a:xfrm>
            <a:off x="1438990" y="3067672"/>
            <a:ext cx="327166" cy="461903"/>
            <a:chOff x="1234491" y="8286556"/>
            <a:chExt cx="458033" cy="442761"/>
          </a:xfrm>
        </p:grpSpPr>
        <p:sp>
          <p:nvSpPr>
            <p:cNvPr id="518" name="Скругленный прямоугольник 517"/>
            <p:cNvSpPr/>
            <p:nvPr/>
          </p:nvSpPr>
          <p:spPr>
            <a:xfrm>
              <a:off x="1234491" y="8286556"/>
              <a:ext cx="458033" cy="421282"/>
            </a:xfrm>
            <a:prstGeom prst="roundRect">
              <a:avLst>
                <a:gd name="adj" fmla="val 5428"/>
              </a:avLst>
            </a:prstGeom>
            <a:solidFill>
              <a:schemeClr val="bg1"/>
            </a:solidFill>
            <a:ln w="6350" cap="flat" cmpd="sng" algn="ctr">
              <a:solidFill>
                <a:srgbClr val="666666">
                  <a:lumMod val="20000"/>
                  <a:lumOff val="8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defTabSz="65315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uz-Cyrl-UZ" sz="3000" b="1" kern="0">
                <a:solidFill>
                  <a:srgbClr val="1D4999"/>
                </a:solidFill>
                <a:latin typeface="Arial"/>
                <a:sym typeface="Arial" panose="020B0604020202020204" pitchFamily="34" charset="0"/>
              </a:endParaRPr>
            </a:p>
          </p:txBody>
        </p:sp>
        <p:cxnSp>
          <p:nvCxnSpPr>
            <p:cNvPr id="519" name="Прямая соединительная линия 518"/>
            <p:cNvCxnSpPr/>
            <p:nvPr/>
          </p:nvCxnSpPr>
          <p:spPr>
            <a:xfrm>
              <a:off x="1234491" y="8506105"/>
              <a:ext cx="458032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0" name="Прямоугольник 519"/>
            <p:cNvSpPr/>
            <p:nvPr/>
          </p:nvSpPr>
          <p:spPr>
            <a:xfrm>
              <a:off x="1249111" y="8500832"/>
              <a:ext cx="443411" cy="2284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1000" b="1" dirty="0">
                  <a:cs typeface="Helvetica" panose="020B0604020202020204" pitchFamily="34" charset="0"/>
                </a:rPr>
                <a:t>1</a:t>
              </a:r>
            </a:p>
          </p:txBody>
        </p:sp>
        <p:sp>
          <p:nvSpPr>
            <p:cNvPr id="521" name="Прямоугольник 520"/>
            <p:cNvSpPr/>
            <p:nvPr/>
          </p:nvSpPr>
          <p:spPr>
            <a:xfrm>
              <a:off x="1241800" y="8290999"/>
              <a:ext cx="443411" cy="2284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1000" b="1" dirty="0">
                  <a:cs typeface="Helvetica" panose="020B0604020202020204" pitchFamily="34" charset="0"/>
                </a:rPr>
                <a:t>2</a:t>
              </a:r>
            </a:p>
          </p:txBody>
        </p:sp>
      </p:grpSp>
      <p:grpSp>
        <p:nvGrpSpPr>
          <p:cNvPr id="527" name="Группа 526"/>
          <p:cNvGrpSpPr/>
          <p:nvPr/>
        </p:nvGrpSpPr>
        <p:grpSpPr>
          <a:xfrm>
            <a:off x="1443211" y="1814864"/>
            <a:ext cx="338708" cy="1230299"/>
            <a:chOff x="1232952" y="6114372"/>
            <a:chExt cx="474191" cy="1680142"/>
          </a:xfrm>
        </p:grpSpPr>
        <p:grpSp>
          <p:nvGrpSpPr>
            <p:cNvPr id="528" name="Группа 527"/>
            <p:cNvGrpSpPr/>
            <p:nvPr/>
          </p:nvGrpSpPr>
          <p:grpSpPr>
            <a:xfrm>
              <a:off x="1233456" y="6114372"/>
              <a:ext cx="458033" cy="1654859"/>
              <a:chOff x="1234491" y="7856084"/>
              <a:chExt cx="458033" cy="892309"/>
            </a:xfrm>
          </p:grpSpPr>
          <p:sp>
            <p:nvSpPr>
              <p:cNvPr id="539" name="Скругленный прямоугольник 538"/>
              <p:cNvSpPr/>
              <p:nvPr/>
            </p:nvSpPr>
            <p:spPr>
              <a:xfrm>
                <a:off x="1234491" y="7856084"/>
                <a:ext cx="458033" cy="892309"/>
              </a:xfrm>
              <a:prstGeom prst="roundRect">
                <a:avLst>
                  <a:gd name="adj" fmla="val 5428"/>
                </a:avLst>
              </a:prstGeom>
              <a:solidFill>
                <a:schemeClr val="bg1"/>
              </a:solidFill>
              <a:ln w="6350" cap="flat" cmpd="sng" algn="ctr">
                <a:solidFill>
                  <a:srgbClr val="666666">
                    <a:lumMod val="20000"/>
                    <a:lumOff val="80000"/>
                  </a:srgbClr>
                </a:solidFill>
                <a:prstDash val="solid"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algn="ctr" defTabSz="653156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uz-Cyrl-UZ" sz="3000" b="1" kern="0">
                  <a:solidFill>
                    <a:srgbClr val="1D4999"/>
                  </a:solidFill>
                  <a:latin typeface="Arial"/>
                  <a:sym typeface="Arial" panose="020B0604020202020204" pitchFamily="34" charset="0"/>
                </a:endParaRPr>
              </a:p>
            </p:txBody>
          </p:sp>
          <p:cxnSp>
            <p:nvCxnSpPr>
              <p:cNvPr id="540" name="Прямая соединительная линия 539"/>
              <p:cNvCxnSpPr/>
              <p:nvPr/>
            </p:nvCxnSpPr>
            <p:spPr>
              <a:xfrm>
                <a:off x="1234491" y="8595129"/>
                <a:ext cx="458032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1" name="Прямая соединительная линия 540"/>
              <p:cNvCxnSpPr/>
              <p:nvPr/>
            </p:nvCxnSpPr>
            <p:spPr>
              <a:xfrm>
                <a:off x="1234491" y="8453050"/>
                <a:ext cx="458032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2" name="Прямая соединительная линия 541"/>
              <p:cNvCxnSpPr/>
              <p:nvPr/>
            </p:nvCxnSpPr>
            <p:spPr>
              <a:xfrm>
                <a:off x="1234491" y="8317961"/>
                <a:ext cx="458032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9" name="Прямая соединительная линия 528"/>
            <p:cNvCxnSpPr/>
            <p:nvPr/>
          </p:nvCxnSpPr>
          <p:spPr>
            <a:xfrm>
              <a:off x="1249111" y="6672003"/>
              <a:ext cx="458032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Прямая соединительная линия 529"/>
            <p:cNvCxnSpPr/>
            <p:nvPr/>
          </p:nvCxnSpPr>
          <p:spPr>
            <a:xfrm>
              <a:off x="1234491" y="6397978"/>
              <a:ext cx="458032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2" name="Прямоугольник 531"/>
            <p:cNvSpPr/>
            <p:nvPr/>
          </p:nvSpPr>
          <p:spPr>
            <a:xfrm>
              <a:off x="1240649" y="7468996"/>
              <a:ext cx="443412" cy="3255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1000" b="1" dirty="0">
                  <a:cs typeface="Helvetica" panose="020B0604020202020204" pitchFamily="34" charset="0"/>
                </a:rPr>
                <a:t>1</a:t>
              </a:r>
            </a:p>
          </p:txBody>
        </p:sp>
        <p:sp>
          <p:nvSpPr>
            <p:cNvPr id="533" name="Прямоугольник 532"/>
            <p:cNvSpPr/>
            <p:nvPr/>
          </p:nvSpPr>
          <p:spPr>
            <a:xfrm>
              <a:off x="1232952" y="7209319"/>
              <a:ext cx="443412" cy="3255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1000" b="1" dirty="0">
                  <a:cs typeface="Helvetica" panose="020B0604020202020204" pitchFamily="34" charset="0"/>
                </a:rPr>
                <a:t>2</a:t>
              </a:r>
            </a:p>
          </p:txBody>
        </p:sp>
        <p:sp>
          <p:nvSpPr>
            <p:cNvPr id="534" name="Прямоугольник 533"/>
            <p:cNvSpPr/>
            <p:nvPr/>
          </p:nvSpPr>
          <p:spPr>
            <a:xfrm>
              <a:off x="1240649" y="6944881"/>
              <a:ext cx="443412" cy="3255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1000" b="1" dirty="0">
                  <a:cs typeface="Helvetica" panose="020B0604020202020204" pitchFamily="34" charset="0"/>
                </a:rPr>
                <a:t>3</a:t>
              </a:r>
            </a:p>
          </p:txBody>
        </p:sp>
        <p:sp>
          <p:nvSpPr>
            <p:cNvPr id="535" name="Прямоугольник 534"/>
            <p:cNvSpPr/>
            <p:nvPr/>
          </p:nvSpPr>
          <p:spPr>
            <a:xfrm>
              <a:off x="1248283" y="6670428"/>
              <a:ext cx="443412" cy="3255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1000" b="1" dirty="0">
                  <a:cs typeface="Helvetica" panose="020B0604020202020204" pitchFamily="34" charset="0"/>
                </a:rPr>
                <a:t>4</a:t>
              </a:r>
            </a:p>
          </p:txBody>
        </p:sp>
        <p:sp>
          <p:nvSpPr>
            <p:cNvPr id="536" name="Прямоугольник 535"/>
            <p:cNvSpPr/>
            <p:nvPr/>
          </p:nvSpPr>
          <p:spPr>
            <a:xfrm>
              <a:off x="1240918" y="6385742"/>
              <a:ext cx="443412" cy="3255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1000" b="1" dirty="0">
                  <a:cs typeface="Helvetica" panose="020B0604020202020204" pitchFamily="34" charset="0"/>
                </a:rPr>
                <a:t>5</a:t>
              </a:r>
            </a:p>
          </p:txBody>
        </p:sp>
        <p:sp>
          <p:nvSpPr>
            <p:cNvPr id="537" name="Прямоугольник 536"/>
            <p:cNvSpPr/>
            <p:nvPr/>
          </p:nvSpPr>
          <p:spPr>
            <a:xfrm>
              <a:off x="1248615" y="6121302"/>
              <a:ext cx="443412" cy="3255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1000" b="1" dirty="0">
                  <a:cs typeface="Helvetica" panose="020B0604020202020204" pitchFamily="34" charset="0"/>
                </a:rPr>
                <a:t>6</a:t>
              </a:r>
            </a:p>
          </p:txBody>
        </p:sp>
      </p:grpSp>
      <p:grpSp>
        <p:nvGrpSpPr>
          <p:cNvPr id="543" name="Группа 542"/>
          <p:cNvGrpSpPr/>
          <p:nvPr/>
        </p:nvGrpSpPr>
        <p:grpSpPr>
          <a:xfrm>
            <a:off x="1445184" y="1165499"/>
            <a:ext cx="327526" cy="626207"/>
            <a:chOff x="1232952" y="6939343"/>
            <a:chExt cx="458537" cy="855171"/>
          </a:xfrm>
        </p:grpSpPr>
        <p:grpSp>
          <p:nvGrpSpPr>
            <p:cNvPr id="544" name="Группа 543"/>
            <p:cNvGrpSpPr/>
            <p:nvPr/>
          </p:nvGrpSpPr>
          <p:grpSpPr>
            <a:xfrm>
              <a:off x="1233456" y="6939343"/>
              <a:ext cx="458033" cy="829876"/>
              <a:chOff x="1234491" y="8300919"/>
              <a:chExt cx="458033" cy="447474"/>
            </a:xfrm>
          </p:grpSpPr>
          <p:sp>
            <p:nvSpPr>
              <p:cNvPr id="553" name="Скругленный прямоугольник 552"/>
              <p:cNvSpPr/>
              <p:nvPr/>
            </p:nvSpPr>
            <p:spPr>
              <a:xfrm>
                <a:off x="1234491" y="8300919"/>
                <a:ext cx="458033" cy="447474"/>
              </a:xfrm>
              <a:prstGeom prst="roundRect">
                <a:avLst>
                  <a:gd name="adj" fmla="val 5428"/>
                </a:avLst>
              </a:prstGeom>
              <a:solidFill>
                <a:schemeClr val="bg1"/>
              </a:solidFill>
              <a:ln w="6350" cap="flat" cmpd="sng" algn="ctr">
                <a:solidFill>
                  <a:srgbClr val="666666">
                    <a:lumMod val="20000"/>
                    <a:lumOff val="80000"/>
                  </a:srgbClr>
                </a:solidFill>
                <a:prstDash val="solid"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algn="ctr" defTabSz="653156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uz-Cyrl-UZ" sz="3000" b="1" kern="0">
                  <a:solidFill>
                    <a:srgbClr val="1D4999"/>
                  </a:solidFill>
                  <a:latin typeface="Arial"/>
                  <a:sym typeface="Arial" panose="020B0604020202020204" pitchFamily="34" charset="0"/>
                </a:endParaRPr>
              </a:p>
            </p:txBody>
          </p:sp>
          <p:cxnSp>
            <p:nvCxnSpPr>
              <p:cNvPr id="554" name="Прямая соединительная линия 553"/>
              <p:cNvCxnSpPr/>
              <p:nvPr/>
            </p:nvCxnSpPr>
            <p:spPr>
              <a:xfrm>
                <a:off x="1234491" y="8595129"/>
                <a:ext cx="458032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5" name="Прямая соединительная линия 554"/>
              <p:cNvCxnSpPr/>
              <p:nvPr/>
            </p:nvCxnSpPr>
            <p:spPr>
              <a:xfrm>
                <a:off x="1234491" y="8447230"/>
                <a:ext cx="458032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7" name="Прямоугольник 546"/>
            <p:cNvSpPr/>
            <p:nvPr/>
          </p:nvSpPr>
          <p:spPr>
            <a:xfrm>
              <a:off x="1240649" y="7468996"/>
              <a:ext cx="443411" cy="3255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1000" b="1" dirty="0">
                  <a:cs typeface="Helvetica" panose="020B0604020202020204" pitchFamily="34" charset="0"/>
                </a:rPr>
                <a:t>1</a:t>
              </a:r>
            </a:p>
          </p:txBody>
        </p:sp>
        <p:sp>
          <p:nvSpPr>
            <p:cNvPr id="548" name="Прямоугольник 547"/>
            <p:cNvSpPr/>
            <p:nvPr/>
          </p:nvSpPr>
          <p:spPr>
            <a:xfrm>
              <a:off x="1232952" y="7209320"/>
              <a:ext cx="443411" cy="3255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1000" b="1" dirty="0">
                  <a:cs typeface="Helvetica" panose="020B0604020202020204" pitchFamily="34" charset="0"/>
                </a:rPr>
                <a:t>2</a:t>
              </a:r>
            </a:p>
          </p:txBody>
        </p:sp>
        <p:sp>
          <p:nvSpPr>
            <p:cNvPr id="549" name="Прямоугольник 548"/>
            <p:cNvSpPr/>
            <p:nvPr/>
          </p:nvSpPr>
          <p:spPr>
            <a:xfrm>
              <a:off x="1240649" y="6944880"/>
              <a:ext cx="443411" cy="3255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1000" b="1" dirty="0">
                  <a:cs typeface="Helvetica" panose="020B0604020202020204" pitchFamily="34" charset="0"/>
                </a:rPr>
                <a:t>3</a:t>
              </a:r>
            </a:p>
          </p:txBody>
        </p:sp>
      </p:grpSp>
      <p:grpSp>
        <p:nvGrpSpPr>
          <p:cNvPr id="557" name="Группа 556"/>
          <p:cNvGrpSpPr/>
          <p:nvPr/>
        </p:nvGrpSpPr>
        <p:grpSpPr>
          <a:xfrm>
            <a:off x="968226" y="1168621"/>
            <a:ext cx="329748" cy="607684"/>
            <a:chOff x="1240649" y="6903288"/>
            <a:chExt cx="461647" cy="829876"/>
          </a:xfrm>
        </p:grpSpPr>
        <p:sp>
          <p:nvSpPr>
            <p:cNvPr id="562" name="Скругленный прямоугольник 561"/>
            <p:cNvSpPr/>
            <p:nvPr/>
          </p:nvSpPr>
          <p:spPr>
            <a:xfrm>
              <a:off x="1244263" y="6903288"/>
              <a:ext cx="458033" cy="829876"/>
            </a:xfrm>
            <a:prstGeom prst="roundRect">
              <a:avLst>
                <a:gd name="adj" fmla="val 5428"/>
              </a:avLst>
            </a:prstGeom>
            <a:solidFill>
              <a:schemeClr val="bg1"/>
            </a:solidFill>
            <a:ln w="6350" cap="flat" cmpd="sng" algn="ctr">
              <a:solidFill>
                <a:srgbClr val="666666">
                  <a:lumMod val="20000"/>
                  <a:lumOff val="80000"/>
                </a:srgb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defTabSz="65315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uz-Cyrl-UZ" sz="3000" b="1" kern="0">
                <a:solidFill>
                  <a:srgbClr val="1D4999"/>
                </a:solidFill>
                <a:latin typeface="Arial"/>
                <a:sym typeface="Arial" panose="020B0604020202020204" pitchFamily="34" charset="0"/>
              </a:endParaRPr>
            </a:p>
          </p:txBody>
        </p:sp>
        <p:sp>
          <p:nvSpPr>
            <p:cNvPr id="559" name="Прямоугольник 558"/>
            <p:cNvSpPr/>
            <p:nvPr/>
          </p:nvSpPr>
          <p:spPr>
            <a:xfrm>
              <a:off x="1240649" y="7199155"/>
              <a:ext cx="443412" cy="3255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1000" b="1" dirty="0">
                  <a:cs typeface="Helvetica" panose="020B0604020202020204" pitchFamily="34" charset="0"/>
                </a:rPr>
                <a:t>8</a:t>
              </a:r>
            </a:p>
          </p:txBody>
        </p:sp>
      </p:grpSp>
      <p:grpSp>
        <p:nvGrpSpPr>
          <p:cNvPr id="565" name="Группа 564"/>
          <p:cNvGrpSpPr/>
          <p:nvPr/>
        </p:nvGrpSpPr>
        <p:grpSpPr>
          <a:xfrm>
            <a:off x="968226" y="1819416"/>
            <a:ext cx="327166" cy="402626"/>
            <a:chOff x="1233456" y="6939343"/>
            <a:chExt cx="458033" cy="829876"/>
          </a:xfrm>
        </p:grpSpPr>
        <p:sp>
          <p:nvSpPr>
            <p:cNvPr id="566" name="Скругленный прямоугольник 565"/>
            <p:cNvSpPr/>
            <p:nvPr/>
          </p:nvSpPr>
          <p:spPr>
            <a:xfrm>
              <a:off x="1233456" y="6939343"/>
              <a:ext cx="458033" cy="829876"/>
            </a:xfrm>
            <a:prstGeom prst="roundRect">
              <a:avLst>
                <a:gd name="adj" fmla="val 5428"/>
              </a:avLst>
            </a:prstGeom>
            <a:solidFill>
              <a:schemeClr val="bg1"/>
            </a:solidFill>
            <a:ln w="6350" cap="flat" cmpd="sng" algn="ctr">
              <a:solidFill>
                <a:srgbClr val="666666">
                  <a:lumMod val="20000"/>
                  <a:lumOff val="80000"/>
                </a:srgb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defTabSz="65315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uz-Cyrl-UZ" sz="3000" b="1" kern="0">
                <a:solidFill>
                  <a:srgbClr val="1D4999"/>
                </a:solidFill>
                <a:latin typeface="Arial"/>
                <a:sym typeface="Arial" panose="020B0604020202020204" pitchFamily="34" charset="0"/>
              </a:endParaRPr>
            </a:p>
          </p:txBody>
        </p:sp>
        <p:sp>
          <p:nvSpPr>
            <p:cNvPr id="567" name="Прямоугольник 566"/>
            <p:cNvSpPr/>
            <p:nvPr/>
          </p:nvSpPr>
          <p:spPr>
            <a:xfrm>
              <a:off x="1240649" y="7117702"/>
              <a:ext cx="443411" cy="4913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1000" b="1" dirty="0">
                  <a:cs typeface="Helvetica" panose="020B0604020202020204" pitchFamily="34" charset="0"/>
                </a:rPr>
                <a:t>7</a:t>
              </a:r>
            </a:p>
          </p:txBody>
        </p:sp>
      </p:grpSp>
      <p:grpSp>
        <p:nvGrpSpPr>
          <p:cNvPr id="568" name="Группа 567"/>
          <p:cNvGrpSpPr/>
          <p:nvPr/>
        </p:nvGrpSpPr>
        <p:grpSpPr>
          <a:xfrm>
            <a:off x="968226" y="2255767"/>
            <a:ext cx="327166" cy="770884"/>
            <a:chOff x="1233456" y="6939343"/>
            <a:chExt cx="458033" cy="1588910"/>
          </a:xfrm>
        </p:grpSpPr>
        <p:sp>
          <p:nvSpPr>
            <p:cNvPr id="569" name="Скругленный прямоугольник 568"/>
            <p:cNvSpPr/>
            <p:nvPr/>
          </p:nvSpPr>
          <p:spPr>
            <a:xfrm>
              <a:off x="1233456" y="6939343"/>
              <a:ext cx="458033" cy="1588910"/>
            </a:xfrm>
            <a:prstGeom prst="roundRect">
              <a:avLst>
                <a:gd name="adj" fmla="val 5428"/>
              </a:avLst>
            </a:prstGeom>
            <a:solidFill>
              <a:schemeClr val="bg1"/>
            </a:solidFill>
            <a:ln w="6350" cap="flat" cmpd="sng" algn="ctr">
              <a:solidFill>
                <a:srgbClr val="666666">
                  <a:lumMod val="20000"/>
                  <a:lumOff val="80000"/>
                </a:srgb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defTabSz="65315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uz-Cyrl-UZ" sz="3000" b="1" kern="0">
                <a:solidFill>
                  <a:srgbClr val="1D4999"/>
                </a:solidFill>
                <a:latin typeface="Arial"/>
                <a:sym typeface="Arial" panose="020B0604020202020204" pitchFamily="34" charset="0"/>
              </a:endParaRPr>
            </a:p>
          </p:txBody>
        </p:sp>
        <p:sp>
          <p:nvSpPr>
            <p:cNvPr id="570" name="Прямоугольник 569"/>
            <p:cNvSpPr/>
            <p:nvPr/>
          </p:nvSpPr>
          <p:spPr>
            <a:xfrm>
              <a:off x="1240649" y="7459809"/>
              <a:ext cx="443411" cy="4913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1000" b="1" dirty="0">
                  <a:cs typeface="Helvetica" panose="020B0604020202020204" pitchFamily="34" charset="0"/>
                </a:rPr>
                <a:t>6</a:t>
              </a:r>
            </a:p>
          </p:txBody>
        </p:sp>
      </p:grpSp>
      <p:grpSp>
        <p:nvGrpSpPr>
          <p:cNvPr id="571" name="Группа 570"/>
          <p:cNvGrpSpPr/>
          <p:nvPr/>
        </p:nvGrpSpPr>
        <p:grpSpPr>
          <a:xfrm>
            <a:off x="968226" y="3089039"/>
            <a:ext cx="327166" cy="440537"/>
            <a:chOff x="1233456" y="6939343"/>
            <a:chExt cx="458033" cy="908014"/>
          </a:xfrm>
        </p:grpSpPr>
        <p:sp>
          <p:nvSpPr>
            <p:cNvPr id="572" name="Скругленный прямоугольник 571"/>
            <p:cNvSpPr/>
            <p:nvPr/>
          </p:nvSpPr>
          <p:spPr>
            <a:xfrm>
              <a:off x="1233456" y="6939343"/>
              <a:ext cx="458033" cy="908014"/>
            </a:xfrm>
            <a:prstGeom prst="roundRect">
              <a:avLst>
                <a:gd name="adj" fmla="val 5428"/>
              </a:avLst>
            </a:prstGeom>
            <a:solidFill>
              <a:schemeClr val="bg1"/>
            </a:solidFill>
            <a:ln w="6350" cap="flat" cmpd="sng" algn="ctr">
              <a:solidFill>
                <a:srgbClr val="666666">
                  <a:lumMod val="20000"/>
                  <a:lumOff val="80000"/>
                </a:srgb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defTabSz="65315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uz-Cyrl-UZ" sz="3000" b="1" kern="0">
                <a:solidFill>
                  <a:srgbClr val="1D4999"/>
                </a:solidFill>
                <a:latin typeface="Arial"/>
                <a:sym typeface="Arial" panose="020B0604020202020204" pitchFamily="34" charset="0"/>
              </a:endParaRPr>
            </a:p>
          </p:txBody>
        </p:sp>
        <p:sp>
          <p:nvSpPr>
            <p:cNvPr id="573" name="Прямоугольник 572"/>
            <p:cNvSpPr/>
            <p:nvPr/>
          </p:nvSpPr>
          <p:spPr>
            <a:xfrm>
              <a:off x="1240649" y="7117702"/>
              <a:ext cx="443411" cy="4913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1000" b="1" dirty="0">
                  <a:cs typeface="Helvetica" panose="020B0604020202020204" pitchFamily="34" charset="0"/>
                </a:rPr>
                <a:t>5</a:t>
              </a:r>
            </a:p>
          </p:txBody>
        </p:sp>
      </p:grpSp>
      <p:grpSp>
        <p:nvGrpSpPr>
          <p:cNvPr id="574" name="Группа 573"/>
          <p:cNvGrpSpPr/>
          <p:nvPr/>
        </p:nvGrpSpPr>
        <p:grpSpPr>
          <a:xfrm>
            <a:off x="968226" y="3592901"/>
            <a:ext cx="330025" cy="440537"/>
            <a:chOff x="1233456" y="6939343"/>
            <a:chExt cx="462035" cy="908014"/>
          </a:xfrm>
        </p:grpSpPr>
        <p:sp>
          <p:nvSpPr>
            <p:cNvPr id="575" name="Скругленный прямоугольник 574"/>
            <p:cNvSpPr/>
            <p:nvPr/>
          </p:nvSpPr>
          <p:spPr>
            <a:xfrm>
              <a:off x="1233456" y="6939343"/>
              <a:ext cx="458033" cy="908014"/>
            </a:xfrm>
            <a:prstGeom prst="roundRect">
              <a:avLst>
                <a:gd name="adj" fmla="val 5428"/>
              </a:avLst>
            </a:prstGeom>
            <a:solidFill>
              <a:schemeClr val="bg1"/>
            </a:solidFill>
            <a:ln w="6350" cap="flat" cmpd="sng" algn="ctr">
              <a:solidFill>
                <a:srgbClr val="666666">
                  <a:lumMod val="20000"/>
                  <a:lumOff val="80000"/>
                </a:srgb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defTabSz="65315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uz-Cyrl-UZ" sz="3000" b="1" kern="0">
                <a:solidFill>
                  <a:srgbClr val="1D4999"/>
                </a:solidFill>
                <a:latin typeface="Arial"/>
                <a:sym typeface="Arial" panose="020B0604020202020204" pitchFamily="34" charset="0"/>
              </a:endParaRPr>
            </a:p>
          </p:txBody>
        </p:sp>
        <p:sp>
          <p:nvSpPr>
            <p:cNvPr id="576" name="Прямоугольник 575"/>
            <p:cNvSpPr/>
            <p:nvPr/>
          </p:nvSpPr>
          <p:spPr>
            <a:xfrm>
              <a:off x="1252079" y="7166574"/>
              <a:ext cx="443412" cy="4913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1000" b="1" dirty="0">
                  <a:cs typeface="Helvetica" panose="020B0604020202020204" pitchFamily="34" charset="0"/>
                </a:rPr>
                <a:t>4</a:t>
              </a:r>
            </a:p>
          </p:txBody>
        </p:sp>
      </p:grpSp>
      <p:grpSp>
        <p:nvGrpSpPr>
          <p:cNvPr id="577" name="Группа 576"/>
          <p:cNvGrpSpPr/>
          <p:nvPr/>
        </p:nvGrpSpPr>
        <p:grpSpPr>
          <a:xfrm>
            <a:off x="968226" y="4312441"/>
            <a:ext cx="330025" cy="391205"/>
            <a:chOff x="1233456" y="6939343"/>
            <a:chExt cx="462035" cy="806335"/>
          </a:xfrm>
        </p:grpSpPr>
        <p:sp>
          <p:nvSpPr>
            <p:cNvPr id="578" name="Скругленный прямоугольник 577"/>
            <p:cNvSpPr/>
            <p:nvPr/>
          </p:nvSpPr>
          <p:spPr>
            <a:xfrm>
              <a:off x="1233456" y="6939343"/>
              <a:ext cx="458033" cy="806335"/>
            </a:xfrm>
            <a:prstGeom prst="roundRect">
              <a:avLst>
                <a:gd name="adj" fmla="val 5428"/>
              </a:avLst>
            </a:prstGeom>
            <a:solidFill>
              <a:schemeClr val="bg1"/>
            </a:solidFill>
            <a:ln w="6350" cap="flat" cmpd="sng" algn="ctr">
              <a:solidFill>
                <a:srgbClr val="666666">
                  <a:lumMod val="20000"/>
                  <a:lumOff val="80000"/>
                </a:srgb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defTabSz="65315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uz-Cyrl-UZ" sz="3000" b="1" kern="0">
                <a:solidFill>
                  <a:srgbClr val="1D4999"/>
                </a:solidFill>
                <a:latin typeface="Arial"/>
                <a:sym typeface="Arial" panose="020B0604020202020204" pitchFamily="34" charset="0"/>
              </a:endParaRPr>
            </a:p>
          </p:txBody>
        </p:sp>
        <p:sp>
          <p:nvSpPr>
            <p:cNvPr id="579" name="Прямоугольник 578"/>
            <p:cNvSpPr/>
            <p:nvPr/>
          </p:nvSpPr>
          <p:spPr>
            <a:xfrm>
              <a:off x="1252079" y="7166575"/>
              <a:ext cx="443412" cy="4913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1000" b="1" dirty="0">
                  <a:cs typeface="Helvetica" panose="020B0604020202020204" pitchFamily="34" charset="0"/>
                </a:rPr>
                <a:t>3</a:t>
              </a:r>
            </a:p>
          </p:txBody>
        </p:sp>
      </p:grpSp>
      <p:grpSp>
        <p:nvGrpSpPr>
          <p:cNvPr id="580" name="Группа 579"/>
          <p:cNvGrpSpPr/>
          <p:nvPr/>
        </p:nvGrpSpPr>
        <p:grpSpPr>
          <a:xfrm>
            <a:off x="968226" y="4745792"/>
            <a:ext cx="327166" cy="914525"/>
            <a:chOff x="1233456" y="6939343"/>
            <a:chExt cx="458033" cy="1588910"/>
          </a:xfrm>
        </p:grpSpPr>
        <p:sp>
          <p:nvSpPr>
            <p:cNvPr id="581" name="Скругленный прямоугольник 580"/>
            <p:cNvSpPr/>
            <p:nvPr/>
          </p:nvSpPr>
          <p:spPr>
            <a:xfrm>
              <a:off x="1233456" y="6939343"/>
              <a:ext cx="458033" cy="1588910"/>
            </a:xfrm>
            <a:prstGeom prst="roundRect">
              <a:avLst>
                <a:gd name="adj" fmla="val 5428"/>
              </a:avLst>
            </a:prstGeom>
            <a:solidFill>
              <a:schemeClr val="bg1"/>
            </a:solidFill>
            <a:ln w="6350" cap="flat" cmpd="sng" algn="ctr">
              <a:solidFill>
                <a:srgbClr val="666666">
                  <a:lumMod val="20000"/>
                  <a:lumOff val="80000"/>
                </a:srgb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defTabSz="65315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uz-Cyrl-UZ" sz="3000" b="1" kern="0">
                <a:solidFill>
                  <a:srgbClr val="1D4999"/>
                </a:solidFill>
                <a:latin typeface="Arial"/>
                <a:sym typeface="Arial" panose="020B0604020202020204" pitchFamily="34" charset="0"/>
              </a:endParaRPr>
            </a:p>
          </p:txBody>
        </p:sp>
        <p:sp>
          <p:nvSpPr>
            <p:cNvPr id="582" name="Прямоугольник 581"/>
            <p:cNvSpPr/>
            <p:nvPr/>
          </p:nvSpPr>
          <p:spPr>
            <a:xfrm>
              <a:off x="1240649" y="7542201"/>
              <a:ext cx="443411" cy="4141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1000" b="1" dirty="0">
                  <a:cs typeface="Helvetica" panose="020B0604020202020204" pitchFamily="34" charset="0"/>
                </a:rPr>
                <a:t>2</a:t>
              </a:r>
            </a:p>
          </p:txBody>
        </p:sp>
      </p:grpSp>
      <p:grpSp>
        <p:nvGrpSpPr>
          <p:cNvPr id="583" name="Группа 582"/>
          <p:cNvGrpSpPr/>
          <p:nvPr/>
        </p:nvGrpSpPr>
        <p:grpSpPr>
          <a:xfrm>
            <a:off x="968226" y="5705782"/>
            <a:ext cx="330025" cy="633309"/>
            <a:chOff x="1233456" y="6939343"/>
            <a:chExt cx="462035" cy="1100321"/>
          </a:xfrm>
        </p:grpSpPr>
        <p:sp>
          <p:nvSpPr>
            <p:cNvPr id="584" name="Скругленный прямоугольник 583"/>
            <p:cNvSpPr/>
            <p:nvPr/>
          </p:nvSpPr>
          <p:spPr>
            <a:xfrm>
              <a:off x="1233456" y="6939343"/>
              <a:ext cx="458033" cy="1100321"/>
            </a:xfrm>
            <a:prstGeom prst="roundRect">
              <a:avLst>
                <a:gd name="adj" fmla="val 5428"/>
              </a:avLst>
            </a:prstGeom>
            <a:solidFill>
              <a:schemeClr val="bg1"/>
            </a:solidFill>
            <a:ln w="6350" cap="flat" cmpd="sng" algn="ctr">
              <a:solidFill>
                <a:srgbClr val="666666">
                  <a:lumMod val="20000"/>
                  <a:lumOff val="80000"/>
                </a:srgb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defTabSz="65315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uz-Cyrl-UZ" sz="3000" b="1" kern="0">
                <a:solidFill>
                  <a:srgbClr val="1D4999"/>
                </a:solidFill>
                <a:latin typeface="Arial"/>
                <a:sym typeface="Arial" panose="020B0604020202020204" pitchFamily="34" charset="0"/>
              </a:endParaRPr>
            </a:p>
          </p:txBody>
        </p:sp>
        <p:sp>
          <p:nvSpPr>
            <p:cNvPr id="585" name="Прямоугольник 584"/>
            <p:cNvSpPr/>
            <p:nvPr/>
          </p:nvSpPr>
          <p:spPr>
            <a:xfrm>
              <a:off x="1252079" y="7308756"/>
              <a:ext cx="443412" cy="4141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1000" b="1" dirty="0">
                  <a:cs typeface="Helvetica" panose="020B0604020202020204" pitchFamily="34" charset="0"/>
                </a:rPr>
                <a:t>1</a:t>
              </a:r>
            </a:p>
          </p:txBody>
        </p:sp>
      </p:grpSp>
      <p:grpSp>
        <p:nvGrpSpPr>
          <p:cNvPr id="586" name="Группа 585"/>
          <p:cNvGrpSpPr/>
          <p:nvPr/>
        </p:nvGrpSpPr>
        <p:grpSpPr>
          <a:xfrm>
            <a:off x="968226" y="6376132"/>
            <a:ext cx="327166" cy="402626"/>
            <a:chOff x="1233456" y="6939343"/>
            <a:chExt cx="458033" cy="829876"/>
          </a:xfrm>
        </p:grpSpPr>
        <p:sp>
          <p:nvSpPr>
            <p:cNvPr id="587" name="Скругленный прямоугольник 586"/>
            <p:cNvSpPr/>
            <p:nvPr/>
          </p:nvSpPr>
          <p:spPr>
            <a:xfrm>
              <a:off x="1233456" y="6939343"/>
              <a:ext cx="458033" cy="829876"/>
            </a:xfrm>
            <a:prstGeom prst="roundRect">
              <a:avLst>
                <a:gd name="adj" fmla="val 5428"/>
              </a:avLst>
            </a:prstGeom>
            <a:solidFill>
              <a:schemeClr val="bg1"/>
            </a:solidFill>
            <a:ln w="6350" cap="flat" cmpd="sng" algn="ctr">
              <a:solidFill>
                <a:srgbClr val="666666">
                  <a:lumMod val="20000"/>
                  <a:lumOff val="80000"/>
                </a:srgb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defTabSz="65315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uz-Cyrl-UZ" sz="3000" b="1" kern="0">
                <a:solidFill>
                  <a:srgbClr val="1D4999"/>
                </a:solidFill>
                <a:latin typeface="Arial"/>
                <a:sym typeface="Arial" panose="020B0604020202020204" pitchFamily="34" charset="0"/>
              </a:endParaRPr>
            </a:p>
          </p:txBody>
        </p:sp>
        <p:sp>
          <p:nvSpPr>
            <p:cNvPr id="588" name="Прямоугольник 587"/>
            <p:cNvSpPr/>
            <p:nvPr/>
          </p:nvSpPr>
          <p:spPr>
            <a:xfrm>
              <a:off x="1240649" y="7221132"/>
              <a:ext cx="443411" cy="4913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z-Cyrl-UZ" sz="1000" b="1" dirty="0">
                  <a:cs typeface="Helvetica" panose="020B0604020202020204" pitchFamily="34" charset="0"/>
                </a:rPr>
                <a:t>0</a:t>
              </a:r>
            </a:p>
          </p:txBody>
        </p:sp>
      </p:grpSp>
      <p:sp>
        <p:nvSpPr>
          <p:cNvPr id="589" name="Прямоугольник с двумя скругленными соседними углами 588"/>
          <p:cNvSpPr/>
          <p:nvPr/>
        </p:nvSpPr>
        <p:spPr>
          <a:xfrm rot="16200000" flipV="1">
            <a:off x="1118026" y="1077318"/>
            <a:ext cx="48192" cy="327168"/>
          </a:xfrm>
          <a:prstGeom prst="round2SameRect">
            <a:avLst>
              <a:gd name="adj1" fmla="val 22557"/>
              <a:gd name="adj2" fmla="val 0"/>
            </a:avLst>
          </a:prstGeom>
          <a:solidFill>
            <a:srgbClr val="02577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5315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uz-Cyrl-UZ" sz="3000" b="1" kern="0">
              <a:solidFill>
                <a:srgbClr val="1D4999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590" name="Прямоугольник с двумя скругленными соседними углами 589"/>
          <p:cNvSpPr/>
          <p:nvPr/>
        </p:nvSpPr>
        <p:spPr>
          <a:xfrm rot="16200000" flipV="1">
            <a:off x="1118176" y="1722072"/>
            <a:ext cx="47298" cy="326571"/>
          </a:xfrm>
          <a:prstGeom prst="round2SameRect">
            <a:avLst>
              <a:gd name="adj1" fmla="val 22557"/>
              <a:gd name="adj2" fmla="val 0"/>
            </a:avLst>
          </a:prstGeom>
          <a:solidFill>
            <a:srgbClr val="02577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5315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uz-Cyrl-UZ" sz="3000" b="1" kern="0">
              <a:solidFill>
                <a:srgbClr val="1D4999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591" name="Прямоугольник с двумя скругленными соседними углами 590"/>
          <p:cNvSpPr/>
          <p:nvPr/>
        </p:nvSpPr>
        <p:spPr>
          <a:xfrm rot="16200000" flipV="1">
            <a:off x="1118176" y="2164085"/>
            <a:ext cx="47298" cy="326571"/>
          </a:xfrm>
          <a:prstGeom prst="round2SameRect">
            <a:avLst>
              <a:gd name="adj1" fmla="val 22557"/>
              <a:gd name="adj2" fmla="val 0"/>
            </a:avLst>
          </a:prstGeom>
          <a:solidFill>
            <a:srgbClr val="02577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5315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uz-Cyrl-UZ" sz="3000" b="1" kern="0">
              <a:solidFill>
                <a:srgbClr val="1D4999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592" name="Прямоугольник с двумя скругленными соседними углами 591"/>
          <p:cNvSpPr/>
          <p:nvPr/>
        </p:nvSpPr>
        <p:spPr>
          <a:xfrm rot="16200000" flipV="1">
            <a:off x="1118176" y="2914022"/>
            <a:ext cx="47298" cy="326571"/>
          </a:xfrm>
          <a:prstGeom prst="round2SameRect">
            <a:avLst>
              <a:gd name="adj1" fmla="val 22557"/>
              <a:gd name="adj2" fmla="val 0"/>
            </a:avLst>
          </a:prstGeom>
          <a:solidFill>
            <a:srgbClr val="02577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5315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uz-Cyrl-UZ" sz="3000" b="1" kern="0">
              <a:solidFill>
                <a:srgbClr val="1D4999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593" name="Прямоугольник с двумя скругленными соседними углами 592"/>
          <p:cNvSpPr/>
          <p:nvPr/>
        </p:nvSpPr>
        <p:spPr>
          <a:xfrm rot="16200000" flipV="1">
            <a:off x="1118176" y="3493127"/>
            <a:ext cx="47298" cy="326571"/>
          </a:xfrm>
          <a:prstGeom prst="round2SameRect">
            <a:avLst>
              <a:gd name="adj1" fmla="val 22557"/>
              <a:gd name="adj2" fmla="val 0"/>
            </a:avLst>
          </a:prstGeom>
          <a:solidFill>
            <a:srgbClr val="02577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5315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uz-Cyrl-UZ" sz="3000" b="1" kern="0">
              <a:solidFill>
                <a:srgbClr val="1D4999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594" name="Прямоугольник с двумя скругленными соседними углами 593"/>
          <p:cNvSpPr/>
          <p:nvPr/>
        </p:nvSpPr>
        <p:spPr>
          <a:xfrm rot="16200000" flipV="1">
            <a:off x="1127181" y="4230543"/>
            <a:ext cx="47298" cy="326571"/>
          </a:xfrm>
          <a:prstGeom prst="round2SameRect">
            <a:avLst>
              <a:gd name="adj1" fmla="val 22557"/>
              <a:gd name="adj2" fmla="val 0"/>
            </a:avLst>
          </a:prstGeom>
          <a:solidFill>
            <a:srgbClr val="02577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5315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uz-Cyrl-UZ" sz="3000" b="1" kern="0">
              <a:solidFill>
                <a:srgbClr val="1D4999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595" name="Прямоугольник с двумя скругленными соседними углами 594"/>
          <p:cNvSpPr/>
          <p:nvPr/>
        </p:nvSpPr>
        <p:spPr>
          <a:xfrm rot="16200000" flipV="1">
            <a:off x="1108583" y="4677052"/>
            <a:ext cx="47298" cy="326571"/>
          </a:xfrm>
          <a:prstGeom prst="round2SameRect">
            <a:avLst>
              <a:gd name="adj1" fmla="val 22557"/>
              <a:gd name="adj2" fmla="val 0"/>
            </a:avLst>
          </a:prstGeom>
          <a:solidFill>
            <a:srgbClr val="02577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5315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uz-Cyrl-UZ" sz="3000" b="1" kern="0">
              <a:solidFill>
                <a:srgbClr val="1D4999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596" name="Прямоугольник с двумя скругленными соседними углами 595"/>
          <p:cNvSpPr/>
          <p:nvPr/>
        </p:nvSpPr>
        <p:spPr>
          <a:xfrm rot="16200000" flipV="1">
            <a:off x="1108583" y="5652740"/>
            <a:ext cx="47298" cy="326571"/>
          </a:xfrm>
          <a:prstGeom prst="round2SameRect">
            <a:avLst>
              <a:gd name="adj1" fmla="val 22557"/>
              <a:gd name="adj2" fmla="val 0"/>
            </a:avLst>
          </a:prstGeom>
          <a:solidFill>
            <a:srgbClr val="02577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5315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uz-Cyrl-UZ" sz="3000" b="1" kern="0">
              <a:solidFill>
                <a:srgbClr val="1D4999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597" name="Прямоугольник с двумя скругленными соседними углами 596"/>
          <p:cNvSpPr/>
          <p:nvPr/>
        </p:nvSpPr>
        <p:spPr>
          <a:xfrm rot="16200000" flipV="1">
            <a:off x="1118174" y="6298736"/>
            <a:ext cx="47298" cy="326571"/>
          </a:xfrm>
          <a:prstGeom prst="round2SameRect">
            <a:avLst>
              <a:gd name="adj1" fmla="val 22557"/>
              <a:gd name="adj2" fmla="val 0"/>
            </a:avLst>
          </a:prstGeom>
          <a:solidFill>
            <a:srgbClr val="02577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5315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uz-Cyrl-UZ" sz="3000" b="1" kern="0">
              <a:solidFill>
                <a:srgbClr val="1D4999"/>
              </a:solidFill>
              <a:latin typeface="Arial"/>
              <a:sym typeface="Arial" panose="020B0604020202020204" pitchFamily="34" charset="0"/>
            </a:endParaRPr>
          </a:p>
        </p:txBody>
      </p:sp>
      <p:cxnSp>
        <p:nvCxnSpPr>
          <p:cNvPr id="68" name="Прямая со стрелкой 67"/>
          <p:cNvCxnSpPr/>
          <p:nvPr/>
        </p:nvCxnSpPr>
        <p:spPr>
          <a:xfrm flipV="1">
            <a:off x="2305723" y="3012514"/>
            <a:ext cx="7694" cy="1309134"/>
          </a:xfrm>
          <a:prstGeom prst="straightConnector1">
            <a:avLst/>
          </a:prstGeom>
          <a:ln w="19050">
            <a:solidFill>
              <a:srgbClr val="C55A1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V="1">
            <a:off x="4014206" y="2420134"/>
            <a:ext cx="1877143" cy="1"/>
          </a:xfrm>
          <a:prstGeom prst="straightConnector1">
            <a:avLst/>
          </a:prstGeom>
          <a:ln w="19050">
            <a:solidFill>
              <a:srgbClr val="548235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cxnSpLocks/>
          </p:cNvCxnSpPr>
          <p:nvPr/>
        </p:nvCxnSpPr>
        <p:spPr>
          <a:xfrm flipV="1">
            <a:off x="5727256" y="3343424"/>
            <a:ext cx="252000" cy="0"/>
          </a:xfrm>
          <a:prstGeom prst="straightConnector1">
            <a:avLst/>
          </a:prstGeom>
          <a:ln w="19050">
            <a:solidFill>
              <a:srgbClr val="2E6CA4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9" name="Прямая со стрелкой 598"/>
          <p:cNvCxnSpPr>
            <a:cxnSpLocks/>
          </p:cNvCxnSpPr>
          <p:nvPr/>
        </p:nvCxnSpPr>
        <p:spPr>
          <a:xfrm flipV="1">
            <a:off x="5727256" y="3965547"/>
            <a:ext cx="252000" cy="0"/>
          </a:xfrm>
          <a:prstGeom prst="straightConnector1">
            <a:avLst/>
          </a:prstGeom>
          <a:ln w="19050">
            <a:solidFill>
              <a:srgbClr val="2E6CA4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Прямая со стрелкой 599"/>
          <p:cNvCxnSpPr/>
          <p:nvPr/>
        </p:nvCxnSpPr>
        <p:spPr>
          <a:xfrm flipV="1">
            <a:off x="5646322" y="1864715"/>
            <a:ext cx="231429" cy="0"/>
          </a:xfrm>
          <a:prstGeom prst="straightConnector1">
            <a:avLst/>
          </a:prstGeom>
          <a:ln w="19050">
            <a:solidFill>
              <a:srgbClr val="C55A11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1" name="Соединительная линия уступом 600"/>
          <p:cNvCxnSpPr/>
          <p:nvPr/>
        </p:nvCxnSpPr>
        <p:spPr>
          <a:xfrm rot="10800000">
            <a:off x="4030225" y="2574627"/>
            <a:ext cx="834545" cy="501559"/>
          </a:xfrm>
          <a:prstGeom prst="bentConnector3">
            <a:avLst>
              <a:gd name="adj1" fmla="val 1085"/>
            </a:avLst>
          </a:prstGeom>
          <a:ln w="19050">
            <a:solidFill>
              <a:schemeClr val="accent1">
                <a:lumMod val="7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Прямая со стрелкой 249"/>
          <p:cNvCxnSpPr>
            <a:cxnSpLocks/>
          </p:cNvCxnSpPr>
          <p:nvPr/>
        </p:nvCxnSpPr>
        <p:spPr>
          <a:xfrm flipV="1">
            <a:off x="5727256" y="4634025"/>
            <a:ext cx="252000" cy="0"/>
          </a:xfrm>
          <a:prstGeom prst="straightConnector1">
            <a:avLst/>
          </a:prstGeom>
          <a:ln w="19050">
            <a:solidFill>
              <a:srgbClr val="2E6CA4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Прямая со стрелкой 254"/>
          <p:cNvCxnSpPr/>
          <p:nvPr/>
        </p:nvCxnSpPr>
        <p:spPr>
          <a:xfrm flipV="1">
            <a:off x="3305657" y="3006392"/>
            <a:ext cx="4821" cy="1319784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Прямая со стрелкой 255"/>
          <p:cNvCxnSpPr/>
          <p:nvPr/>
        </p:nvCxnSpPr>
        <p:spPr>
          <a:xfrm flipV="1">
            <a:off x="3658001" y="3007117"/>
            <a:ext cx="7618" cy="1297201"/>
          </a:xfrm>
          <a:prstGeom prst="straightConnector1">
            <a:avLst/>
          </a:prstGeom>
          <a:ln w="19050">
            <a:solidFill>
              <a:srgbClr val="2E6CA4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Прямая со стрелкой 253"/>
          <p:cNvCxnSpPr/>
          <p:nvPr/>
        </p:nvCxnSpPr>
        <p:spPr>
          <a:xfrm flipV="1">
            <a:off x="3325767" y="4079721"/>
            <a:ext cx="488571" cy="1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Прямая со стрелкой 258"/>
          <p:cNvCxnSpPr/>
          <p:nvPr/>
        </p:nvCxnSpPr>
        <p:spPr>
          <a:xfrm flipV="1">
            <a:off x="3329690" y="3459540"/>
            <a:ext cx="488571" cy="1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Прямая со стрелкой 260"/>
          <p:cNvCxnSpPr/>
          <p:nvPr/>
        </p:nvCxnSpPr>
        <p:spPr>
          <a:xfrm flipV="1">
            <a:off x="3676918" y="3312896"/>
            <a:ext cx="154286" cy="1"/>
          </a:xfrm>
          <a:prstGeom prst="straightConnector1">
            <a:avLst/>
          </a:prstGeom>
          <a:ln w="19050">
            <a:solidFill>
              <a:srgbClr val="2E6CA4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Прямая со стрелкой 261"/>
          <p:cNvCxnSpPr/>
          <p:nvPr/>
        </p:nvCxnSpPr>
        <p:spPr>
          <a:xfrm flipV="1">
            <a:off x="3670815" y="3948888"/>
            <a:ext cx="154286" cy="1"/>
          </a:xfrm>
          <a:prstGeom prst="straightConnector1">
            <a:avLst/>
          </a:prstGeom>
          <a:ln w="19050">
            <a:solidFill>
              <a:srgbClr val="2E6CA4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Rectangle 31"/>
          <p:cNvSpPr/>
          <p:nvPr/>
        </p:nvSpPr>
        <p:spPr>
          <a:xfrm>
            <a:off x="10241729" y="1170165"/>
            <a:ext cx="118828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33162">
              <a:defRPr/>
            </a:pPr>
            <a:r>
              <a:rPr lang="uz-Cyrl-UZ" sz="1000" b="1" kern="0" dirty="0">
                <a:solidFill>
                  <a:prstClr val="black"/>
                </a:solidFill>
                <a:cs typeface="Arial" pitchFamily="34" charset="0"/>
              </a:rPr>
              <a:t>Форма обучения:</a:t>
            </a:r>
            <a:endParaRPr lang="en-US" sz="1000" b="1" kern="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36" name="Rectangle 31"/>
          <p:cNvSpPr/>
          <p:nvPr/>
        </p:nvSpPr>
        <p:spPr>
          <a:xfrm>
            <a:off x="9023445" y="1599413"/>
            <a:ext cx="1385031" cy="532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33162">
              <a:defRPr/>
            </a:pPr>
            <a:r>
              <a:rPr lang="uz-Cyrl-UZ" sz="1143" b="1" kern="0" dirty="0">
                <a:solidFill>
                  <a:prstClr val="black"/>
                </a:solidFill>
                <a:cs typeface="Arial" pitchFamily="34" charset="0"/>
              </a:rPr>
              <a:t>Кол-во учеников </a:t>
            </a:r>
            <a:r>
              <a:rPr lang="uz-Cyrl-UZ" sz="1714" b="1" kern="0" dirty="0">
                <a:solidFill>
                  <a:prstClr val="black"/>
                </a:solidFill>
                <a:cs typeface="Arial" pitchFamily="34" charset="0"/>
              </a:rPr>
              <a:t>195 371</a:t>
            </a:r>
            <a:endParaRPr lang="en-US" sz="1000" b="1" kern="0" dirty="0">
              <a:solidFill>
                <a:prstClr val="black"/>
              </a:solidFill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90175" y="1269763"/>
            <a:ext cx="0" cy="72375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374685" y="1442705"/>
            <a:ext cx="231429" cy="221143"/>
          </a:xfrm>
          <a:prstGeom prst="rect">
            <a:avLst/>
          </a:prstGeom>
        </p:spPr>
      </p:pic>
      <p:pic>
        <p:nvPicPr>
          <p:cNvPr id="248" name="Рисунок 247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374685" y="1757508"/>
            <a:ext cx="231429" cy="221143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0581450" y="1381125"/>
            <a:ext cx="65594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sz="1000" b="1" kern="0" dirty="0">
                <a:solidFill>
                  <a:prstClr val="black"/>
                </a:solidFill>
                <a:cs typeface="Arial" pitchFamily="34" charset="0"/>
              </a:rPr>
              <a:t>дневная</a:t>
            </a:r>
            <a:endParaRPr lang="ru-RU" sz="1000" b="1" dirty="0"/>
          </a:p>
        </p:txBody>
      </p:sp>
      <p:sp>
        <p:nvSpPr>
          <p:cNvPr id="249" name="Прямоугольник 248"/>
          <p:cNvSpPr/>
          <p:nvPr/>
        </p:nvSpPr>
        <p:spPr>
          <a:xfrm>
            <a:off x="10602364" y="1739630"/>
            <a:ext cx="7120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000" b="1" kern="0" dirty="0">
                <a:solidFill>
                  <a:prstClr val="black"/>
                </a:solidFill>
                <a:cs typeface="Arial" pitchFamily="34" charset="0"/>
              </a:rPr>
              <a:t>дуальная</a:t>
            </a:r>
            <a:endParaRPr lang="ru-RU" sz="1000" b="1" dirty="0"/>
          </a:p>
        </p:txBody>
      </p:sp>
      <p:sp>
        <p:nvSpPr>
          <p:cNvPr id="252" name="Rectangle 35"/>
          <p:cNvSpPr/>
          <p:nvPr/>
        </p:nvSpPr>
        <p:spPr>
          <a:xfrm>
            <a:off x="7835806" y="2167061"/>
            <a:ext cx="3244789" cy="334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33162">
              <a:defRPr/>
            </a:pPr>
            <a:r>
              <a:rPr lang="uz-Cyrl-UZ" sz="1571" b="1" kern="0" cap="all" dirty="0">
                <a:solidFill>
                  <a:srgbClr val="548235"/>
                </a:solidFill>
                <a:cs typeface="Arial" pitchFamily="34" charset="0"/>
              </a:rPr>
              <a:t>коллеж</a:t>
            </a:r>
            <a:endParaRPr lang="en-US" sz="1571" b="1" kern="0" cap="all" dirty="0">
              <a:solidFill>
                <a:srgbClr val="548235"/>
              </a:solidFill>
            </a:endParaRPr>
          </a:p>
        </p:txBody>
      </p:sp>
      <p:grpSp>
        <p:nvGrpSpPr>
          <p:cNvPr id="253" name="Группа 252"/>
          <p:cNvGrpSpPr/>
          <p:nvPr/>
        </p:nvGrpSpPr>
        <p:grpSpPr>
          <a:xfrm>
            <a:off x="8083147" y="2473499"/>
            <a:ext cx="943007" cy="566808"/>
            <a:chOff x="1200679" y="4450580"/>
            <a:chExt cx="952072" cy="620797"/>
          </a:xfrm>
          <a:solidFill>
            <a:srgbClr val="548235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auto">
            <a:xfrm>
              <a:off x="1200679" y="4621035"/>
              <a:ext cx="403541" cy="148202"/>
            </a:xfrm>
            <a:custGeom>
              <a:avLst/>
              <a:gdLst>
                <a:gd name="T0" fmla="*/ 546 w 840"/>
                <a:gd name="T1" fmla="*/ 308 h 308"/>
                <a:gd name="T2" fmla="*/ 0 w 840"/>
                <a:gd name="T3" fmla="*/ 308 h 308"/>
                <a:gd name="T4" fmla="*/ 0 w 840"/>
                <a:gd name="T5" fmla="*/ 0 h 308"/>
                <a:gd name="T6" fmla="*/ 840 w 840"/>
                <a:gd name="T7" fmla="*/ 0 h 308"/>
                <a:gd name="T8" fmla="*/ 528 w 840"/>
                <a:gd name="T9" fmla="*/ 277 h 308"/>
                <a:gd name="T10" fmla="*/ 546 w 840"/>
                <a:gd name="T11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0" h="308">
                  <a:moveTo>
                    <a:pt x="546" y="308"/>
                  </a:moveTo>
                  <a:cubicBezTo>
                    <a:pt x="0" y="308"/>
                    <a:pt x="0" y="308"/>
                    <a:pt x="0" y="3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40" y="0"/>
                    <a:pt x="840" y="0"/>
                    <a:pt x="840" y="0"/>
                  </a:cubicBezTo>
                  <a:cubicBezTo>
                    <a:pt x="528" y="277"/>
                    <a:pt x="528" y="277"/>
                    <a:pt x="528" y="277"/>
                  </a:cubicBezTo>
                  <a:cubicBezTo>
                    <a:pt x="526" y="297"/>
                    <a:pt x="546" y="308"/>
                    <a:pt x="546" y="308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1476" tIns="20738" rIns="41476" bIns="20738" numCol="1" anchor="t" anchorCtr="0" compatLnSpc="1">
              <a:prstTxWarp prst="textNoShape">
                <a:avLst/>
              </a:prstTxWarp>
            </a:bodyPr>
            <a:lstStyle/>
            <a:p>
              <a:endParaRPr lang="uz-Cyrl-UZ" sz="3842">
                <a:solidFill>
                  <a:prstClr val="black"/>
                </a:solidFill>
              </a:endParaRPr>
            </a:p>
          </p:txBody>
        </p:sp>
        <p:sp>
          <p:nvSpPr>
            <p:cNvPr id="258" name="Freeform 6"/>
            <p:cNvSpPr>
              <a:spLocks noEditPoints="1"/>
            </p:cNvSpPr>
            <p:nvPr/>
          </p:nvSpPr>
          <p:spPr bwMode="auto">
            <a:xfrm>
              <a:off x="1219032" y="4777726"/>
              <a:ext cx="249145" cy="248915"/>
            </a:xfrm>
            <a:custGeom>
              <a:avLst/>
              <a:gdLst>
                <a:gd name="T0" fmla="*/ 0 w 1086"/>
                <a:gd name="T1" fmla="*/ 0 h 1085"/>
                <a:gd name="T2" fmla="*/ 0 w 1086"/>
                <a:gd name="T3" fmla="*/ 1085 h 1085"/>
                <a:gd name="T4" fmla="*/ 1086 w 1086"/>
                <a:gd name="T5" fmla="*/ 1085 h 1085"/>
                <a:gd name="T6" fmla="*/ 1086 w 1086"/>
                <a:gd name="T7" fmla="*/ 0 h 1085"/>
                <a:gd name="T8" fmla="*/ 0 w 1086"/>
                <a:gd name="T9" fmla="*/ 0 h 1085"/>
                <a:gd name="T10" fmla="*/ 473 w 1086"/>
                <a:gd name="T11" fmla="*/ 951 h 1085"/>
                <a:gd name="T12" fmla="*/ 150 w 1086"/>
                <a:gd name="T13" fmla="*/ 951 h 1085"/>
                <a:gd name="T14" fmla="*/ 150 w 1086"/>
                <a:gd name="T15" fmla="*/ 628 h 1085"/>
                <a:gd name="T16" fmla="*/ 473 w 1086"/>
                <a:gd name="T17" fmla="*/ 628 h 1085"/>
                <a:gd name="T18" fmla="*/ 473 w 1086"/>
                <a:gd name="T19" fmla="*/ 951 h 1085"/>
                <a:gd name="T20" fmla="*/ 473 w 1086"/>
                <a:gd name="T21" fmla="*/ 456 h 1085"/>
                <a:gd name="T22" fmla="*/ 150 w 1086"/>
                <a:gd name="T23" fmla="*/ 456 h 1085"/>
                <a:gd name="T24" fmla="*/ 150 w 1086"/>
                <a:gd name="T25" fmla="*/ 135 h 1085"/>
                <a:gd name="T26" fmla="*/ 473 w 1086"/>
                <a:gd name="T27" fmla="*/ 135 h 1085"/>
                <a:gd name="T28" fmla="*/ 473 w 1086"/>
                <a:gd name="T29" fmla="*/ 456 h 1085"/>
                <a:gd name="T30" fmla="*/ 942 w 1086"/>
                <a:gd name="T31" fmla="*/ 951 h 1085"/>
                <a:gd name="T32" fmla="*/ 619 w 1086"/>
                <a:gd name="T33" fmla="*/ 951 h 1085"/>
                <a:gd name="T34" fmla="*/ 619 w 1086"/>
                <a:gd name="T35" fmla="*/ 628 h 1085"/>
                <a:gd name="T36" fmla="*/ 942 w 1086"/>
                <a:gd name="T37" fmla="*/ 628 h 1085"/>
                <a:gd name="T38" fmla="*/ 942 w 1086"/>
                <a:gd name="T39" fmla="*/ 951 h 1085"/>
                <a:gd name="T40" fmla="*/ 942 w 1086"/>
                <a:gd name="T41" fmla="*/ 456 h 1085"/>
                <a:gd name="T42" fmla="*/ 619 w 1086"/>
                <a:gd name="T43" fmla="*/ 456 h 1085"/>
                <a:gd name="T44" fmla="*/ 619 w 1086"/>
                <a:gd name="T45" fmla="*/ 135 h 1085"/>
                <a:gd name="T46" fmla="*/ 942 w 1086"/>
                <a:gd name="T47" fmla="*/ 135 h 1085"/>
                <a:gd name="T48" fmla="*/ 942 w 1086"/>
                <a:gd name="T49" fmla="*/ 456 h 1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86" h="1085">
                  <a:moveTo>
                    <a:pt x="0" y="0"/>
                  </a:moveTo>
                  <a:lnTo>
                    <a:pt x="0" y="1085"/>
                  </a:lnTo>
                  <a:lnTo>
                    <a:pt x="1086" y="1085"/>
                  </a:lnTo>
                  <a:lnTo>
                    <a:pt x="1086" y="0"/>
                  </a:lnTo>
                  <a:lnTo>
                    <a:pt x="0" y="0"/>
                  </a:lnTo>
                  <a:close/>
                  <a:moveTo>
                    <a:pt x="473" y="951"/>
                  </a:moveTo>
                  <a:lnTo>
                    <a:pt x="150" y="951"/>
                  </a:lnTo>
                  <a:lnTo>
                    <a:pt x="150" y="628"/>
                  </a:lnTo>
                  <a:lnTo>
                    <a:pt x="473" y="628"/>
                  </a:lnTo>
                  <a:lnTo>
                    <a:pt x="473" y="951"/>
                  </a:lnTo>
                  <a:close/>
                  <a:moveTo>
                    <a:pt x="473" y="456"/>
                  </a:moveTo>
                  <a:lnTo>
                    <a:pt x="150" y="456"/>
                  </a:lnTo>
                  <a:lnTo>
                    <a:pt x="150" y="135"/>
                  </a:lnTo>
                  <a:lnTo>
                    <a:pt x="473" y="135"/>
                  </a:lnTo>
                  <a:lnTo>
                    <a:pt x="473" y="456"/>
                  </a:lnTo>
                  <a:close/>
                  <a:moveTo>
                    <a:pt x="942" y="951"/>
                  </a:moveTo>
                  <a:lnTo>
                    <a:pt x="619" y="951"/>
                  </a:lnTo>
                  <a:lnTo>
                    <a:pt x="619" y="628"/>
                  </a:lnTo>
                  <a:lnTo>
                    <a:pt x="942" y="628"/>
                  </a:lnTo>
                  <a:lnTo>
                    <a:pt x="942" y="951"/>
                  </a:lnTo>
                  <a:close/>
                  <a:moveTo>
                    <a:pt x="942" y="456"/>
                  </a:moveTo>
                  <a:lnTo>
                    <a:pt x="619" y="456"/>
                  </a:lnTo>
                  <a:lnTo>
                    <a:pt x="619" y="135"/>
                  </a:lnTo>
                  <a:lnTo>
                    <a:pt x="942" y="135"/>
                  </a:lnTo>
                  <a:lnTo>
                    <a:pt x="942" y="456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1476" tIns="20738" rIns="41476" bIns="20738" numCol="1" anchor="t" anchorCtr="0" compatLnSpc="1">
              <a:prstTxWarp prst="textNoShape">
                <a:avLst/>
              </a:prstTxWarp>
            </a:bodyPr>
            <a:lstStyle/>
            <a:p>
              <a:endParaRPr lang="uz-Cyrl-UZ" sz="3842">
                <a:solidFill>
                  <a:prstClr val="black"/>
                </a:solidFill>
              </a:endParaRPr>
            </a:p>
          </p:txBody>
        </p:sp>
        <p:sp>
          <p:nvSpPr>
            <p:cNvPr id="260" name="Freeform 7"/>
            <p:cNvSpPr>
              <a:spLocks/>
            </p:cNvSpPr>
            <p:nvPr/>
          </p:nvSpPr>
          <p:spPr bwMode="auto">
            <a:xfrm>
              <a:off x="1749210" y="4621035"/>
              <a:ext cx="403541" cy="148202"/>
            </a:xfrm>
            <a:custGeom>
              <a:avLst/>
              <a:gdLst>
                <a:gd name="T0" fmla="*/ 294 w 840"/>
                <a:gd name="T1" fmla="*/ 308 h 308"/>
                <a:gd name="T2" fmla="*/ 840 w 840"/>
                <a:gd name="T3" fmla="*/ 308 h 308"/>
                <a:gd name="T4" fmla="*/ 840 w 840"/>
                <a:gd name="T5" fmla="*/ 0 h 308"/>
                <a:gd name="T6" fmla="*/ 0 w 840"/>
                <a:gd name="T7" fmla="*/ 0 h 308"/>
                <a:gd name="T8" fmla="*/ 312 w 840"/>
                <a:gd name="T9" fmla="*/ 277 h 308"/>
                <a:gd name="T10" fmla="*/ 294 w 840"/>
                <a:gd name="T11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0" h="308">
                  <a:moveTo>
                    <a:pt x="294" y="308"/>
                  </a:moveTo>
                  <a:cubicBezTo>
                    <a:pt x="840" y="308"/>
                    <a:pt x="840" y="308"/>
                    <a:pt x="840" y="308"/>
                  </a:cubicBezTo>
                  <a:cubicBezTo>
                    <a:pt x="840" y="0"/>
                    <a:pt x="840" y="0"/>
                    <a:pt x="84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12" y="277"/>
                    <a:pt x="312" y="277"/>
                    <a:pt x="312" y="277"/>
                  </a:cubicBezTo>
                  <a:cubicBezTo>
                    <a:pt x="314" y="297"/>
                    <a:pt x="294" y="308"/>
                    <a:pt x="294" y="308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1476" tIns="20738" rIns="41476" bIns="20738" numCol="1" anchor="t" anchorCtr="0" compatLnSpc="1">
              <a:prstTxWarp prst="textNoShape">
                <a:avLst/>
              </a:prstTxWarp>
            </a:bodyPr>
            <a:lstStyle/>
            <a:p>
              <a:endParaRPr lang="uz-Cyrl-UZ" sz="3842">
                <a:solidFill>
                  <a:prstClr val="black"/>
                </a:solidFill>
              </a:endParaRPr>
            </a:p>
          </p:txBody>
        </p:sp>
        <p:sp>
          <p:nvSpPr>
            <p:cNvPr id="263" name="Freeform 8"/>
            <p:cNvSpPr>
              <a:spLocks noEditPoints="1"/>
            </p:cNvSpPr>
            <p:nvPr/>
          </p:nvSpPr>
          <p:spPr bwMode="auto">
            <a:xfrm>
              <a:off x="1885253" y="4777726"/>
              <a:ext cx="249145" cy="248915"/>
            </a:xfrm>
            <a:custGeom>
              <a:avLst/>
              <a:gdLst>
                <a:gd name="T0" fmla="*/ 0 w 1086"/>
                <a:gd name="T1" fmla="*/ 0 h 1085"/>
                <a:gd name="T2" fmla="*/ 0 w 1086"/>
                <a:gd name="T3" fmla="*/ 1085 h 1085"/>
                <a:gd name="T4" fmla="*/ 1086 w 1086"/>
                <a:gd name="T5" fmla="*/ 1085 h 1085"/>
                <a:gd name="T6" fmla="*/ 1086 w 1086"/>
                <a:gd name="T7" fmla="*/ 0 h 1085"/>
                <a:gd name="T8" fmla="*/ 0 w 1086"/>
                <a:gd name="T9" fmla="*/ 0 h 1085"/>
                <a:gd name="T10" fmla="*/ 613 w 1086"/>
                <a:gd name="T11" fmla="*/ 628 h 1085"/>
                <a:gd name="T12" fmla="*/ 936 w 1086"/>
                <a:gd name="T13" fmla="*/ 628 h 1085"/>
                <a:gd name="T14" fmla="*/ 936 w 1086"/>
                <a:gd name="T15" fmla="*/ 951 h 1085"/>
                <a:gd name="T16" fmla="*/ 613 w 1086"/>
                <a:gd name="T17" fmla="*/ 951 h 1085"/>
                <a:gd name="T18" fmla="*/ 613 w 1086"/>
                <a:gd name="T19" fmla="*/ 628 h 1085"/>
                <a:gd name="T20" fmla="*/ 613 w 1086"/>
                <a:gd name="T21" fmla="*/ 135 h 1085"/>
                <a:gd name="T22" fmla="*/ 936 w 1086"/>
                <a:gd name="T23" fmla="*/ 135 h 1085"/>
                <a:gd name="T24" fmla="*/ 936 w 1086"/>
                <a:gd name="T25" fmla="*/ 456 h 1085"/>
                <a:gd name="T26" fmla="*/ 613 w 1086"/>
                <a:gd name="T27" fmla="*/ 456 h 1085"/>
                <a:gd name="T28" fmla="*/ 613 w 1086"/>
                <a:gd name="T29" fmla="*/ 135 h 1085"/>
                <a:gd name="T30" fmla="*/ 144 w 1086"/>
                <a:gd name="T31" fmla="*/ 628 h 1085"/>
                <a:gd name="T32" fmla="*/ 467 w 1086"/>
                <a:gd name="T33" fmla="*/ 628 h 1085"/>
                <a:gd name="T34" fmla="*/ 467 w 1086"/>
                <a:gd name="T35" fmla="*/ 951 h 1085"/>
                <a:gd name="T36" fmla="*/ 144 w 1086"/>
                <a:gd name="T37" fmla="*/ 951 h 1085"/>
                <a:gd name="T38" fmla="*/ 144 w 1086"/>
                <a:gd name="T39" fmla="*/ 628 h 1085"/>
                <a:gd name="T40" fmla="*/ 144 w 1086"/>
                <a:gd name="T41" fmla="*/ 135 h 1085"/>
                <a:gd name="T42" fmla="*/ 467 w 1086"/>
                <a:gd name="T43" fmla="*/ 135 h 1085"/>
                <a:gd name="T44" fmla="*/ 467 w 1086"/>
                <a:gd name="T45" fmla="*/ 456 h 1085"/>
                <a:gd name="T46" fmla="*/ 144 w 1086"/>
                <a:gd name="T47" fmla="*/ 456 h 1085"/>
                <a:gd name="T48" fmla="*/ 144 w 1086"/>
                <a:gd name="T49" fmla="*/ 135 h 1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86" h="1085">
                  <a:moveTo>
                    <a:pt x="0" y="0"/>
                  </a:moveTo>
                  <a:lnTo>
                    <a:pt x="0" y="1085"/>
                  </a:lnTo>
                  <a:lnTo>
                    <a:pt x="1086" y="1085"/>
                  </a:lnTo>
                  <a:lnTo>
                    <a:pt x="1086" y="0"/>
                  </a:lnTo>
                  <a:lnTo>
                    <a:pt x="0" y="0"/>
                  </a:lnTo>
                  <a:close/>
                  <a:moveTo>
                    <a:pt x="613" y="628"/>
                  </a:moveTo>
                  <a:lnTo>
                    <a:pt x="936" y="628"/>
                  </a:lnTo>
                  <a:lnTo>
                    <a:pt x="936" y="951"/>
                  </a:lnTo>
                  <a:lnTo>
                    <a:pt x="613" y="951"/>
                  </a:lnTo>
                  <a:lnTo>
                    <a:pt x="613" y="628"/>
                  </a:lnTo>
                  <a:close/>
                  <a:moveTo>
                    <a:pt x="613" y="135"/>
                  </a:moveTo>
                  <a:lnTo>
                    <a:pt x="936" y="135"/>
                  </a:lnTo>
                  <a:lnTo>
                    <a:pt x="936" y="456"/>
                  </a:lnTo>
                  <a:lnTo>
                    <a:pt x="613" y="456"/>
                  </a:lnTo>
                  <a:lnTo>
                    <a:pt x="613" y="135"/>
                  </a:lnTo>
                  <a:close/>
                  <a:moveTo>
                    <a:pt x="144" y="628"/>
                  </a:moveTo>
                  <a:lnTo>
                    <a:pt x="467" y="628"/>
                  </a:lnTo>
                  <a:lnTo>
                    <a:pt x="467" y="951"/>
                  </a:lnTo>
                  <a:lnTo>
                    <a:pt x="144" y="951"/>
                  </a:lnTo>
                  <a:lnTo>
                    <a:pt x="144" y="628"/>
                  </a:lnTo>
                  <a:close/>
                  <a:moveTo>
                    <a:pt x="144" y="135"/>
                  </a:moveTo>
                  <a:lnTo>
                    <a:pt x="467" y="135"/>
                  </a:lnTo>
                  <a:lnTo>
                    <a:pt x="467" y="456"/>
                  </a:lnTo>
                  <a:lnTo>
                    <a:pt x="144" y="456"/>
                  </a:lnTo>
                  <a:lnTo>
                    <a:pt x="144" y="135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1476" tIns="20738" rIns="41476" bIns="20738" numCol="1" anchor="t" anchorCtr="0" compatLnSpc="1">
              <a:prstTxWarp prst="textNoShape">
                <a:avLst/>
              </a:prstTxWarp>
            </a:bodyPr>
            <a:lstStyle/>
            <a:p>
              <a:endParaRPr lang="uz-Cyrl-UZ" sz="3842">
                <a:solidFill>
                  <a:prstClr val="black"/>
                </a:solidFill>
              </a:endParaRPr>
            </a:p>
          </p:txBody>
        </p:sp>
        <p:sp>
          <p:nvSpPr>
            <p:cNvPr id="264" name="Freeform 9"/>
            <p:cNvSpPr>
              <a:spLocks noEditPoints="1"/>
            </p:cNvSpPr>
            <p:nvPr/>
          </p:nvSpPr>
          <p:spPr bwMode="auto">
            <a:xfrm>
              <a:off x="1468177" y="4568958"/>
              <a:ext cx="417076" cy="200279"/>
            </a:xfrm>
            <a:custGeom>
              <a:avLst/>
              <a:gdLst>
                <a:gd name="T0" fmla="*/ 435 w 868"/>
                <a:gd name="T1" fmla="*/ 0 h 416"/>
                <a:gd name="T2" fmla="*/ 0 w 868"/>
                <a:gd name="T3" fmla="*/ 385 h 416"/>
                <a:gd name="T4" fmla="*/ 24 w 868"/>
                <a:gd name="T5" fmla="*/ 416 h 416"/>
                <a:gd name="T6" fmla="*/ 838 w 868"/>
                <a:gd name="T7" fmla="*/ 416 h 416"/>
                <a:gd name="T8" fmla="*/ 868 w 868"/>
                <a:gd name="T9" fmla="*/ 385 h 416"/>
                <a:gd name="T10" fmla="*/ 435 w 868"/>
                <a:gd name="T11" fmla="*/ 0 h 416"/>
                <a:gd name="T12" fmla="*/ 434 w 868"/>
                <a:gd name="T13" fmla="*/ 383 h 416"/>
                <a:gd name="T14" fmla="*/ 301 w 868"/>
                <a:gd name="T15" fmla="*/ 250 h 416"/>
                <a:gd name="T16" fmla="*/ 434 w 868"/>
                <a:gd name="T17" fmla="*/ 116 h 416"/>
                <a:gd name="T18" fmla="*/ 567 w 868"/>
                <a:gd name="T19" fmla="*/ 250 h 416"/>
                <a:gd name="T20" fmla="*/ 434 w 868"/>
                <a:gd name="T21" fmla="*/ 383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8" h="416">
                  <a:moveTo>
                    <a:pt x="435" y="0"/>
                  </a:moveTo>
                  <a:cubicBezTo>
                    <a:pt x="0" y="385"/>
                    <a:pt x="0" y="385"/>
                    <a:pt x="0" y="385"/>
                  </a:cubicBezTo>
                  <a:cubicBezTo>
                    <a:pt x="0" y="404"/>
                    <a:pt x="24" y="416"/>
                    <a:pt x="24" y="416"/>
                  </a:cubicBezTo>
                  <a:cubicBezTo>
                    <a:pt x="838" y="416"/>
                    <a:pt x="838" y="416"/>
                    <a:pt x="838" y="416"/>
                  </a:cubicBezTo>
                  <a:cubicBezTo>
                    <a:pt x="838" y="416"/>
                    <a:pt x="865" y="408"/>
                    <a:pt x="868" y="385"/>
                  </a:cubicBezTo>
                  <a:lnTo>
                    <a:pt x="435" y="0"/>
                  </a:lnTo>
                  <a:close/>
                  <a:moveTo>
                    <a:pt x="434" y="383"/>
                  </a:moveTo>
                  <a:cubicBezTo>
                    <a:pt x="361" y="383"/>
                    <a:pt x="301" y="323"/>
                    <a:pt x="301" y="250"/>
                  </a:cubicBezTo>
                  <a:cubicBezTo>
                    <a:pt x="301" y="176"/>
                    <a:pt x="361" y="116"/>
                    <a:pt x="434" y="116"/>
                  </a:cubicBezTo>
                  <a:cubicBezTo>
                    <a:pt x="508" y="116"/>
                    <a:pt x="567" y="176"/>
                    <a:pt x="567" y="250"/>
                  </a:cubicBezTo>
                  <a:cubicBezTo>
                    <a:pt x="567" y="323"/>
                    <a:pt x="508" y="383"/>
                    <a:pt x="434" y="383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1476" tIns="20738" rIns="41476" bIns="20738" numCol="1" anchor="t" anchorCtr="0" compatLnSpc="1">
              <a:prstTxWarp prst="textNoShape">
                <a:avLst/>
              </a:prstTxWarp>
            </a:bodyPr>
            <a:lstStyle/>
            <a:p>
              <a:endParaRPr lang="uz-Cyrl-UZ" sz="3842">
                <a:solidFill>
                  <a:prstClr val="black"/>
                </a:solidFill>
              </a:endParaRPr>
            </a:p>
          </p:txBody>
        </p:sp>
        <p:sp>
          <p:nvSpPr>
            <p:cNvPr id="265" name="Freeform 10"/>
            <p:cNvSpPr>
              <a:spLocks noEditPoints="1"/>
            </p:cNvSpPr>
            <p:nvPr/>
          </p:nvSpPr>
          <p:spPr bwMode="auto">
            <a:xfrm>
              <a:off x="1489742" y="4777726"/>
              <a:ext cx="373717" cy="248915"/>
            </a:xfrm>
            <a:custGeom>
              <a:avLst/>
              <a:gdLst>
                <a:gd name="T0" fmla="*/ 778 w 778"/>
                <a:gd name="T1" fmla="*/ 0 h 517"/>
                <a:gd name="T2" fmla="*/ 0 w 778"/>
                <a:gd name="T3" fmla="*/ 0 h 517"/>
                <a:gd name="T4" fmla="*/ 0 w 778"/>
                <a:gd name="T5" fmla="*/ 517 h 517"/>
                <a:gd name="T6" fmla="*/ 292 w 778"/>
                <a:gd name="T7" fmla="*/ 517 h 517"/>
                <a:gd name="T8" fmla="*/ 292 w 778"/>
                <a:gd name="T9" fmla="*/ 221 h 517"/>
                <a:gd name="T10" fmla="*/ 389 w 778"/>
                <a:gd name="T11" fmla="*/ 125 h 517"/>
                <a:gd name="T12" fmla="*/ 389 w 778"/>
                <a:gd name="T13" fmla="*/ 125 h 517"/>
                <a:gd name="T14" fmla="*/ 485 w 778"/>
                <a:gd name="T15" fmla="*/ 221 h 517"/>
                <a:gd name="T16" fmla="*/ 485 w 778"/>
                <a:gd name="T17" fmla="*/ 517 h 517"/>
                <a:gd name="T18" fmla="*/ 778 w 778"/>
                <a:gd name="T19" fmla="*/ 517 h 517"/>
                <a:gd name="T20" fmla="*/ 778 w 778"/>
                <a:gd name="T21" fmla="*/ 0 h 517"/>
                <a:gd name="T22" fmla="*/ 239 w 778"/>
                <a:gd name="T23" fmla="*/ 451 h 517"/>
                <a:gd name="T24" fmla="*/ 90 w 778"/>
                <a:gd name="T25" fmla="*/ 451 h 517"/>
                <a:gd name="T26" fmla="*/ 90 w 778"/>
                <a:gd name="T27" fmla="*/ 301 h 517"/>
                <a:gd name="T28" fmla="*/ 239 w 778"/>
                <a:gd name="T29" fmla="*/ 301 h 517"/>
                <a:gd name="T30" fmla="*/ 239 w 778"/>
                <a:gd name="T31" fmla="*/ 451 h 517"/>
                <a:gd name="T32" fmla="*/ 239 w 778"/>
                <a:gd name="T33" fmla="*/ 216 h 517"/>
                <a:gd name="T34" fmla="*/ 90 w 778"/>
                <a:gd name="T35" fmla="*/ 216 h 517"/>
                <a:gd name="T36" fmla="*/ 90 w 778"/>
                <a:gd name="T37" fmla="*/ 67 h 517"/>
                <a:gd name="T38" fmla="*/ 239 w 778"/>
                <a:gd name="T39" fmla="*/ 67 h 517"/>
                <a:gd name="T40" fmla="*/ 239 w 778"/>
                <a:gd name="T41" fmla="*/ 216 h 517"/>
                <a:gd name="T42" fmla="*/ 687 w 778"/>
                <a:gd name="T43" fmla="*/ 451 h 517"/>
                <a:gd name="T44" fmla="*/ 538 w 778"/>
                <a:gd name="T45" fmla="*/ 451 h 517"/>
                <a:gd name="T46" fmla="*/ 538 w 778"/>
                <a:gd name="T47" fmla="*/ 301 h 517"/>
                <a:gd name="T48" fmla="*/ 687 w 778"/>
                <a:gd name="T49" fmla="*/ 301 h 517"/>
                <a:gd name="T50" fmla="*/ 687 w 778"/>
                <a:gd name="T51" fmla="*/ 451 h 517"/>
                <a:gd name="T52" fmla="*/ 687 w 778"/>
                <a:gd name="T53" fmla="*/ 216 h 517"/>
                <a:gd name="T54" fmla="*/ 538 w 778"/>
                <a:gd name="T55" fmla="*/ 216 h 517"/>
                <a:gd name="T56" fmla="*/ 538 w 778"/>
                <a:gd name="T57" fmla="*/ 67 h 517"/>
                <a:gd name="T58" fmla="*/ 687 w 778"/>
                <a:gd name="T59" fmla="*/ 67 h 517"/>
                <a:gd name="T60" fmla="*/ 687 w 778"/>
                <a:gd name="T61" fmla="*/ 216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78" h="517">
                  <a:moveTo>
                    <a:pt x="77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17"/>
                    <a:pt x="0" y="517"/>
                    <a:pt x="0" y="517"/>
                  </a:cubicBezTo>
                  <a:cubicBezTo>
                    <a:pt x="292" y="517"/>
                    <a:pt x="292" y="517"/>
                    <a:pt x="292" y="517"/>
                  </a:cubicBezTo>
                  <a:cubicBezTo>
                    <a:pt x="292" y="221"/>
                    <a:pt x="292" y="221"/>
                    <a:pt x="292" y="221"/>
                  </a:cubicBezTo>
                  <a:cubicBezTo>
                    <a:pt x="292" y="168"/>
                    <a:pt x="335" y="125"/>
                    <a:pt x="389" y="125"/>
                  </a:cubicBezTo>
                  <a:cubicBezTo>
                    <a:pt x="389" y="125"/>
                    <a:pt x="389" y="125"/>
                    <a:pt x="389" y="125"/>
                  </a:cubicBezTo>
                  <a:cubicBezTo>
                    <a:pt x="442" y="125"/>
                    <a:pt x="485" y="168"/>
                    <a:pt x="485" y="221"/>
                  </a:cubicBezTo>
                  <a:cubicBezTo>
                    <a:pt x="485" y="517"/>
                    <a:pt x="485" y="517"/>
                    <a:pt x="485" y="517"/>
                  </a:cubicBezTo>
                  <a:cubicBezTo>
                    <a:pt x="778" y="517"/>
                    <a:pt x="778" y="517"/>
                    <a:pt x="778" y="517"/>
                  </a:cubicBezTo>
                  <a:lnTo>
                    <a:pt x="778" y="0"/>
                  </a:lnTo>
                  <a:close/>
                  <a:moveTo>
                    <a:pt x="239" y="451"/>
                  </a:moveTo>
                  <a:cubicBezTo>
                    <a:pt x="90" y="451"/>
                    <a:pt x="90" y="451"/>
                    <a:pt x="90" y="451"/>
                  </a:cubicBezTo>
                  <a:cubicBezTo>
                    <a:pt x="90" y="301"/>
                    <a:pt x="90" y="301"/>
                    <a:pt x="90" y="301"/>
                  </a:cubicBezTo>
                  <a:cubicBezTo>
                    <a:pt x="239" y="301"/>
                    <a:pt x="239" y="301"/>
                    <a:pt x="239" y="301"/>
                  </a:cubicBezTo>
                  <a:lnTo>
                    <a:pt x="239" y="451"/>
                  </a:lnTo>
                  <a:close/>
                  <a:moveTo>
                    <a:pt x="239" y="216"/>
                  </a:moveTo>
                  <a:cubicBezTo>
                    <a:pt x="90" y="216"/>
                    <a:pt x="90" y="216"/>
                    <a:pt x="90" y="216"/>
                  </a:cubicBezTo>
                  <a:cubicBezTo>
                    <a:pt x="90" y="67"/>
                    <a:pt x="90" y="67"/>
                    <a:pt x="90" y="67"/>
                  </a:cubicBezTo>
                  <a:cubicBezTo>
                    <a:pt x="239" y="67"/>
                    <a:pt x="239" y="67"/>
                    <a:pt x="239" y="67"/>
                  </a:cubicBezTo>
                  <a:lnTo>
                    <a:pt x="239" y="216"/>
                  </a:lnTo>
                  <a:close/>
                  <a:moveTo>
                    <a:pt x="687" y="451"/>
                  </a:moveTo>
                  <a:cubicBezTo>
                    <a:pt x="538" y="451"/>
                    <a:pt x="538" y="451"/>
                    <a:pt x="538" y="451"/>
                  </a:cubicBezTo>
                  <a:cubicBezTo>
                    <a:pt x="538" y="301"/>
                    <a:pt x="538" y="301"/>
                    <a:pt x="538" y="301"/>
                  </a:cubicBezTo>
                  <a:cubicBezTo>
                    <a:pt x="687" y="301"/>
                    <a:pt x="687" y="301"/>
                    <a:pt x="687" y="301"/>
                  </a:cubicBezTo>
                  <a:lnTo>
                    <a:pt x="687" y="451"/>
                  </a:lnTo>
                  <a:close/>
                  <a:moveTo>
                    <a:pt x="687" y="216"/>
                  </a:moveTo>
                  <a:cubicBezTo>
                    <a:pt x="538" y="216"/>
                    <a:pt x="538" y="216"/>
                    <a:pt x="538" y="216"/>
                  </a:cubicBezTo>
                  <a:cubicBezTo>
                    <a:pt x="538" y="67"/>
                    <a:pt x="538" y="67"/>
                    <a:pt x="538" y="67"/>
                  </a:cubicBezTo>
                  <a:cubicBezTo>
                    <a:pt x="687" y="67"/>
                    <a:pt x="687" y="67"/>
                    <a:pt x="687" y="67"/>
                  </a:cubicBezTo>
                  <a:lnTo>
                    <a:pt x="687" y="216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1476" tIns="20738" rIns="41476" bIns="20738" numCol="1" anchor="t" anchorCtr="0" compatLnSpc="1">
              <a:prstTxWarp prst="textNoShape">
                <a:avLst/>
              </a:prstTxWarp>
            </a:bodyPr>
            <a:lstStyle/>
            <a:p>
              <a:endParaRPr lang="uz-Cyrl-UZ" sz="3842">
                <a:solidFill>
                  <a:prstClr val="black"/>
                </a:solidFill>
              </a:endParaRPr>
            </a:p>
          </p:txBody>
        </p:sp>
        <p:sp>
          <p:nvSpPr>
            <p:cNvPr id="266" name="Rectangle 11"/>
            <p:cNvSpPr>
              <a:spLocks noChangeArrowheads="1"/>
            </p:cNvSpPr>
            <p:nvPr/>
          </p:nvSpPr>
          <p:spPr bwMode="auto">
            <a:xfrm>
              <a:off x="1200679" y="5038571"/>
              <a:ext cx="952072" cy="32806"/>
            </a:xfrm>
            <a:prstGeom prst="rect">
              <a:avLst/>
            </a:pr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1476" tIns="20738" rIns="41476" bIns="20738" numCol="1" anchor="t" anchorCtr="0" compatLnSpc="1">
              <a:prstTxWarp prst="textNoShape">
                <a:avLst/>
              </a:prstTxWarp>
            </a:bodyPr>
            <a:lstStyle/>
            <a:p>
              <a:endParaRPr lang="uz-Cyrl-UZ" sz="3842">
                <a:solidFill>
                  <a:prstClr val="black"/>
                </a:solidFill>
              </a:endParaRPr>
            </a:p>
          </p:txBody>
        </p:sp>
        <p:sp>
          <p:nvSpPr>
            <p:cNvPr id="267" name="Freeform 12"/>
            <p:cNvSpPr>
              <a:spLocks/>
            </p:cNvSpPr>
            <p:nvPr/>
          </p:nvSpPr>
          <p:spPr bwMode="auto">
            <a:xfrm>
              <a:off x="1627620" y="4639618"/>
              <a:ext cx="54371" cy="54371"/>
            </a:xfrm>
            <a:custGeom>
              <a:avLst/>
              <a:gdLst>
                <a:gd name="T0" fmla="*/ 91 w 113"/>
                <a:gd name="T1" fmla="*/ 7 h 113"/>
                <a:gd name="T2" fmla="*/ 91 w 113"/>
                <a:gd name="T3" fmla="*/ 85 h 113"/>
                <a:gd name="T4" fmla="*/ 85 w 113"/>
                <a:gd name="T5" fmla="*/ 91 h 113"/>
                <a:gd name="T6" fmla="*/ 6 w 113"/>
                <a:gd name="T7" fmla="*/ 91 h 113"/>
                <a:gd name="T8" fmla="*/ 0 w 113"/>
                <a:gd name="T9" fmla="*/ 98 h 113"/>
                <a:gd name="T10" fmla="*/ 0 w 113"/>
                <a:gd name="T11" fmla="*/ 107 h 113"/>
                <a:gd name="T12" fmla="*/ 6 w 113"/>
                <a:gd name="T13" fmla="*/ 113 h 113"/>
                <a:gd name="T14" fmla="*/ 91 w 113"/>
                <a:gd name="T15" fmla="*/ 113 h 113"/>
                <a:gd name="T16" fmla="*/ 107 w 113"/>
                <a:gd name="T17" fmla="*/ 113 h 113"/>
                <a:gd name="T18" fmla="*/ 113 w 113"/>
                <a:gd name="T19" fmla="*/ 107 h 113"/>
                <a:gd name="T20" fmla="*/ 113 w 113"/>
                <a:gd name="T21" fmla="*/ 91 h 113"/>
                <a:gd name="T22" fmla="*/ 113 w 113"/>
                <a:gd name="T23" fmla="*/ 7 h 113"/>
                <a:gd name="T24" fmla="*/ 107 w 113"/>
                <a:gd name="T25" fmla="*/ 0 h 113"/>
                <a:gd name="T26" fmla="*/ 97 w 113"/>
                <a:gd name="T27" fmla="*/ 0 h 113"/>
                <a:gd name="T28" fmla="*/ 91 w 113"/>
                <a:gd name="T29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3" h="113">
                  <a:moveTo>
                    <a:pt x="91" y="7"/>
                  </a:moveTo>
                  <a:cubicBezTo>
                    <a:pt x="91" y="85"/>
                    <a:pt x="91" y="85"/>
                    <a:pt x="91" y="85"/>
                  </a:cubicBezTo>
                  <a:cubicBezTo>
                    <a:pt x="91" y="89"/>
                    <a:pt x="88" y="91"/>
                    <a:pt x="85" y="91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3" y="91"/>
                    <a:pt x="0" y="94"/>
                    <a:pt x="0" y="98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111"/>
                    <a:pt x="3" y="113"/>
                    <a:pt x="6" y="113"/>
                  </a:cubicBezTo>
                  <a:cubicBezTo>
                    <a:pt x="91" y="113"/>
                    <a:pt x="91" y="113"/>
                    <a:pt x="91" y="113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10" y="113"/>
                    <a:pt x="113" y="111"/>
                    <a:pt x="113" y="107"/>
                  </a:cubicBezTo>
                  <a:cubicBezTo>
                    <a:pt x="113" y="91"/>
                    <a:pt x="113" y="91"/>
                    <a:pt x="113" y="91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3"/>
                    <a:pt x="110" y="0"/>
                    <a:pt x="107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4" y="0"/>
                    <a:pt x="91" y="3"/>
                    <a:pt x="91" y="7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1476" tIns="20738" rIns="41476" bIns="20738" numCol="1" anchor="t" anchorCtr="0" compatLnSpc="1">
              <a:prstTxWarp prst="textNoShape">
                <a:avLst/>
              </a:prstTxWarp>
            </a:bodyPr>
            <a:lstStyle/>
            <a:p>
              <a:endParaRPr lang="uz-Cyrl-UZ" sz="3842">
                <a:solidFill>
                  <a:prstClr val="black"/>
                </a:solidFill>
              </a:endParaRPr>
            </a:p>
          </p:txBody>
        </p:sp>
        <p:sp>
          <p:nvSpPr>
            <p:cNvPr id="268" name="Rectangle 13"/>
            <p:cNvSpPr>
              <a:spLocks noChangeArrowheads="1"/>
            </p:cNvSpPr>
            <p:nvPr/>
          </p:nvSpPr>
          <p:spPr bwMode="auto">
            <a:xfrm>
              <a:off x="1693462" y="4450580"/>
              <a:ext cx="117231" cy="84195"/>
            </a:xfrm>
            <a:prstGeom prst="rect">
              <a:avLst/>
            </a:pr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1476" tIns="20738" rIns="41476" bIns="20738" numCol="1" anchor="t" anchorCtr="0" compatLnSpc="1">
              <a:prstTxWarp prst="textNoShape">
                <a:avLst/>
              </a:prstTxWarp>
            </a:bodyPr>
            <a:lstStyle/>
            <a:p>
              <a:endParaRPr lang="uz-Cyrl-UZ" sz="3842">
                <a:solidFill>
                  <a:prstClr val="black"/>
                </a:solidFill>
              </a:endParaRPr>
            </a:p>
          </p:txBody>
        </p:sp>
        <p:sp>
          <p:nvSpPr>
            <p:cNvPr id="272" name="Freeform 14"/>
            <p:cNvSpPr>
              <a:spLocks/>
            </p:cNvSpPr>
            <p:nvPr/>
          </p:nvSpPr>
          <p:spPr bwMode="auto">
            <a:xfrm>
              <a:off x="1668456" y="4450580"/>
              <a:ext cx="16518" cy="108743"/>
            </a:xfrm>
            <a:custGeom>
              <a:avLst/>
              <a:gdLst>
                <a:gd name="T0" fmla="*/ 72 w 72"/>
                <a:gd name="T1" fmla="*/ 474 h 474"/>
                <a:gd name="T2" fmla="*/ 36 w 72"/>
                <a:gd name="T3" fmla="*/ 451 h 474"/>
                <a:gd name="T4" fmla="*/ 0 w 72"/>
                <a:gd name="T5" fmla="*/ 474 h 474"/>
                <a:gd name="T6" fmla="*/ 0 w 72"/>
                <a:gd name="T7" fmla="*/ 0 h 474"/>
                <a:gd name="T8" fmla="*/ 72 w 72"/>
                <a:gd name="T9" fmla="*/ 0 h 474"/>
                <a:gd name="T10" fmla="*/ 72 w 72"/>
                <a:gd name="T11" fmla="*/ 474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474">
                  <a:moveTo>
                    <a:pt x="72" y="474"/>
                  </a:moveTo>
                  <a:lnTo>
                    <a:pt x="36" y="451"/>
                  </a:lnTo>
                  <a:lnTo>
                    <a:pt x="0" y="474"/>
                  </a:lnTo>
                  <a:lnTo>
                    <a:pt x="0" y="0"/>
                  </a:lnTo>
                  <a:lnTo>
                    <a:pt x="72" y="0"/>
                  </a:lnTo>
                  <a:lnTo>
                    <a:pt x="72" y="474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1476" tIns="20738" rIns="41476" bIns="20738" numCol="1" anchor="t" anchorCtr="0" compatLnSpc="1">
              <a:prstTxWarp prst="textNoShape">
                <a:avLst/>
              </a:prstTxWarp>
            </a:bodyPr>
            <a:lstStyle/>
            <a:p>
              <a:endParaRPr lang="uz-Cyrl-UZ" sz="3842">
                <a:solidFill>
                  <a:prstClr val="black"/>
                </a:solidFill>
              </a:endParaRPr>
            </a:p>
          </p:txBody>
        </p:sp>
      </p:grpSp>
      <p:sp>
        <p:nvSpPr>
          <p:cNvPr id="273" name="Rectangle 31"/>
          <p:cNvSpPr/>
          <p:nvPr/>
        </p:nvSpPr>
        <p:spPr>
          <a:xfrm>
            <a:off x="8098603" y="2994448"/>
            <a:ext cx="10098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33162">
              <a:defRPr/>
            </a:pPr>
            <a:r>
              <a:rPr lang="uz-Cyrl-UZ" sz="2000" b="1" kern="0" dirty="0">
                <a:solidFill>
                  <a:prstClr val="black"/>
                </a:solidFill>
                <a:cs typeface="Arial" pitchFamily="34" charset="0"/>
              </a:rPr>
              <a:t>17</a:t>
            </a:r>
            <a:r>
              <a:rPr lang="en-US" sz="2000" b="1" kern="0" dirty="0">
                <a:solidFill>
                  <a:prstClr val="black"/>
                </a:solidFill>
                <a:cs typeface="Arial" pitchFamily="34" charset="0"/>
              </a:rPr>
              <a:t>0</a:t>
            </a:r>
            <a:endParaRPr lang="en-US" sz="2000" b="1" kern="0" dirty="0">
              <a:solidFill>
                <a:prstClr val="black"/>
              </a:solidFill>
            </a:endParaRPr>
          </a:p>
        </p:txBody>
      </p:sp>
      <p:grpSp>
        <p:nvGrpSpPr>
          <p:cNvPr id="274" name="Группа 273"/>
          <p:cNvGrpSpPr/>
          <p:nvPr/>
        </p:nvGrpSpPr>
        <p:grpSpPr>
          <a:xfrm>
            <a:off x="9319233" y="2508629"/>
            <a:ext cx="399720" cy="366428"/>
            <a:chOff x="859536" y="2100221"/>
            <a:chExt cx="1996990" cy="2285843"/>
          </a:xfrm>
          <a:solidFill>
            <a:srgbClr val="548235"/>
          </a:solidFill>
        </p:grpSpPr>
        <p:sp>
          <p:nvSpPr>
            <p:cNvPr id="275" name="Round Same Side Corner Rectangle 8"/>
            <p:cNvSpPr/>
            <p:nvPr/>
          </p:nvSpPr>
          <p:spPr>
            <a:xfrm>
              <a:off x="859536" y="2110681"/>
              <a:ext cx="859959" cy="2264924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842">
                <a:solidFill>
                  <a:srgbClr val="F2A40D"/>
                </a:solidFill>
              </a:endParaRPr>
            </a:p>
          </p:txBody>
        </p:sp>
        <p:sp>
          <p:nvSpPr>
            <p:cNvPr id="276" name="Round Same Side Corner Rectangle 20"/>
            <p:cNvSpPr/>
            <p:nvPr/>
          </p:nvSpPr>
          <p:spPr>
            <a:xfrm rot="10800000">
              <a:off x="1784970" y="2100221"/>
              <a:ext cx="1071556" cy="2285843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842">
                <a:solidFill>
                  <a:prstClr val="white"/>
                </a:solidFill>
              </a:endParaRPr>
            </a:p>
          </p:txBody>
        </p:sp>
      </p:grpSp>
      <p:sp>
        <p:nvSpPr>
          <p:cNvPr id="277" name="Rectangle 31"/>
          <p:cNvSpPr/>
          <p:nvPr/>
        </p:nvSpPr>
        <p:spPr>
          <a:xfrm>
            <a:off x="10252608" y="2233058"/>
            <a:ext cx="117740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33162">
              <a:defRPr/>
            </a:pPr>
            <a:r>
              <a:rPr lang="uz-Cyrl-UZ" sz="1000" b="1" kern="0" dirty="0">
                <a:solidFill>
                  <a:prstClr val="black"/>
                </a:solidFill>
                <a:cs typeface="Arial" pitchFamily="34" charset="0"/>
              </a:rPr>
              <a:t>Форма обучения:</a:t>
            </a:r>
            <a:endParaRPr lang="en-US" sz="1000" b="1" kern="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78" name="Rectangle 31"/>
          <p:cNvSpPr/>
          <p:nvPr/>
        </p:nvSpPr>
        <p:spPr>
          <a:xfrm>
            <a:off x="9034325" y="2880020"/>
            <a:ext cx="1385031" cy="532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33162">
              <a:defRPr/>
            </a:pPr>
            <a:r>
              <a:rPr lang="uz-Cyrl-UZ" sz="1143" b="1" kern="0" dirty="0">
                <a:solidFill>
                  <a:prstClr val="black"/>
                </a:solidFill>
                <a:cs typeface="Arial" pitchFamily="34" charset="0"/>
              </a:rPr>
              <a:t>Кол-во учеников </a:t>
            </a:r>
            <a:r>
              <a:rPr lang="uz-Cyrl-UZ" sz="1714" b="1" kern="0" dirty="0">
                <a:solidFill>
                  <a:prstClr val="black"/>
                </a:solidFill>
                <a:cs typeface="Arial" pitchFamily="34" charset="0"/>
              </a:rPr>
              <a:t>105 228</a:t>
            </a:r>
            <a:endParaRPr lang="en-US" sz="1000" b="1" kern="0" dirty="0">
              <a:solidFill>
                <a:prstClr val="black"/>
              </a:solidFill>
              <a:cs typeface="Arial" pitchFamily="34" charset="0"/>
            </a:endParaRPr>
          </a:p>
        </p:txBody>
      </p:sp>
      <p:cxnSp>
        <p:nvCxnSpPr>
          <p:cNvPr id="279" name="Прямая соединительная линия 278"/>
          <p:cNvCxnSpPr/>
          <p:nvPr/>
        </p:nvCxnSpPr>
        <p:spPr>
          <a:xfrm>
            <a:off x="10301054" y="2550371"/>
            <a:ext cx="0" cy="723750"/>
          </a:xfrm>
          <a:prstGeom prst="line">
            <a:avLst/>
          </a:prstGeom>
          <a:ln>
            <a:solidFill>
              <a:srgbClr val="5482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0" name="Рисунок 279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374685" y="2478406"/>
            <a:ext cx="231429" cy="221143"/>
          </a:xfrm>
          <a:prstGeom prst="rect">
            <a:avLst/>
          </a:prstGeom>
        </p:spPr>
      </p:pic>
      <p:pic>
        <p:nvPicPr>
          <p:cNvPr id="281" name="Рисунок 280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375172" y="2792512"/>
            <a:ext cx="231429" cy="221143"/>
          </a:xfrm>
          <a:prstGeom prst="rect">
            <a:avLst/>
          </a:prstGeom>
        </p:spPr>
      </p:pic>
      <p:sp>
        <p:nvSpPr>
          <p:cNvPr id="282" name="Прямоугольник 281"/>
          <p:cNvSpPr/>
          <p:nvPr/>
        </p:nvSpPr>
        <p:spPr>
          <a:xfrm>
            <a:off x="10592330" y="2447926"/>
            <a:ext cx="65594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sz="1000" b="1" kern="0" dirty="0">
                <a:solidFill>
                  <a:prstClr val="black"/>
                </a:solidFill>
                <a:cs typeface="Arial" pitchFamily="34" charset="0"/>
              </a:rPr>
              <a:t>дневная</a:t>
            </a:r>
            <a:endParaRPr lang="ru-RU" sz="1000" b="1" dirty="0"/>
          </a:p>
        </p:txBody>
      </p:sp>
      <p:sp>
        <p:nvSpPr>
          <p:cNvPr id="283" name="Прямоугольник 282"/>
          <p:cNvSpPr/>
          <p:nvPr/>
        </p:nvSpPr>
        <p:spPr>
          <a:xfrm>
            <a:off x="10613243" y="2743201"/>
            <a:ext cx="71205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sz="1000" b="1" kern="0" dirty="0">
                <a:solidFill>
                  <a:prstClr val="black"/>
                </a:solidFill>
                <a:cs typeface="Arial" pitchFamily="34" charset="0"/>
              </a:rPr>
              <a:t>дуальная</a:t>
            </a:r>
            <a:endParaRPr lang="ru-RU" sz="1000" b="1" dirty="0"/>
          </a:p>
        </p:txBody>
      </p:sp>
      <p:pic>
        <p:nvPicPr>
          <p:cNvPr id="284" name="Рисунок 283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375172" y="3118432"/>
            <a:ext cx="231429" cy="221143"/>
          </a:xfrm>
          <a:prstGeom prst="rect">
            <a:avLst/>
          </a:prstGeom>
        </p:spPr>
      </p:pic>
      <p:sp>
        <p:nvSpPr>
          <p:cNvPr id="285" name="Прямоугольник 284"/>
          <p:cNvSpPr/>
          <p:nvPr/>
        </p:nvSpPr>
        <p:spPr>
          <a:xfrm>
            <a:off x="10613243" y="3076575"/>
            <a:ext cx="70724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sz="1000" b="1" kern="0" dirty="0">
                <a:solidFill>
                  <a:prstClr val="black"/>
                </a:solidFill>
                <a:cs typeface="Arial" pitchFamily="34" charset="0"/>
              </a:rPr>
              <a:t>вечерняя</a:t>
            </a:r>
            <a:endParaRPr lang="ru-RU" sz="1000" b="1" dirty="0"/>
          </a:p>
        </p:txBody>
      </p:sp>
      <p:sp>
        <p:nvSpPr>
          <p:cNvPr id="286" name="Прямоугольник 285">
            <a:extLst>
              <a:ext uri="{FF2B5EF4-FFF2-40B4-BE49-F238E27FC236}">
                <a16:creationId xmlns:a16="http://schemas.microsoft.com/office/drawing/2014/main" id="{644B18A8-48D7-414D-80EC-4B3585CBEE97}"/>
              </a:ext>
            </a:extLst>
          </p:cNvPr>
          <p:cNvSpPr/>
          <p:nvPr/>
        </p:nvSpPr>
        <p:spPr>
          <a:xfrm flipH="1">
            <a:off x="7878745" y="3458146"/>
            <a:ext cx="4176000" cy="1224000"/>
          </a:xfrm>
          <a:prstGeom prst="rect">
            <a:avLst/>
          </a:prstGeom>
          <a:ln w="190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0070C0"/>
                </a:gs>
              </a:gsLst>
              <a:lin ang="8100000" scaled="0"/>
            </a:gra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600">
              <a:solidFill>
                <a:prstClr val="black"/>
              </a:solidFill>
            </a:endParaRPr>
          </a:p>
        </p:txBody>
      </p:sp>
      <p:sp>
        <p:nvSpPr>
          <p:cNvPr id="287" name="Rectangle 35"/>
          <p:cNvSpPr/>
          <p:nvPr/>
        </p:nvSpPr>
        <p:spPr>
          <a:xfrm>
            <a:off x="7845923" y="3459612"/>
            <a:ext cx="3244789" cy="334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33162">
              <a:defRPr/>
            </a:pPr>
            <a:r>
              <a:rPr lang="uz-Cyrl-UZ" sz="1571" b="1" kern="0" cap="all" dirty="0">
                <a:solidFill>
                  <a:srgbClr val="1D4999"/>
                </a:solidFill>
                <a:cs typeface="Arial" pitchFamily="34" charset="0"/>
              </a:rPr>
              <a:t>техникум</a:t>
            </a:r>
            <a:endParaRPr lang="en-US" sz="1571" b="1" kern="0" cap="all" dirty="0">
              <a:solidFill>
                <a:srgbClr val="1D4999"/>
              </a:solidFill>
            </a:endParaRPr>
          </a:p>
        </p:txBody>
      </p:sp>
      <p:grpSp>
        <p:nvGrpSpPr>
          <p:cNvPr id="288" name="Группа 287"/>
          <p:cNvGrpSpPr/>
          <p:nvPr/>
        </p:nvGrpSpPr>
        <p:grpSpPr>
          <a:xfrm>
            <a:off x="8093264" y="3766049"/>
            <a:ext cx="943007" cy="566808"/>
            <a:chOff x="1200679" y="4450580"/>
            <a:chExt cx="952072" cy="620797"/>
          </a:xfrm>
          <a:solidFill>
            <a:srgbClr val="1D4999"/>
          </a:solidFill>
        </p:grpSpPr>
        <p:sp>
          <p:nvSpPr>
            <p:cNvPr id="289" name="Freeform 5"/>
            <p:cNvSpPr>
              <a:spLocks/>
            </p:cNvSpPr>
            <p:nvPr/>
          </p:nvSpPr>
          <p:spPr bwMode="auto">
            <a:xfrm>
              <a:off x="1200679" y="4621035"/>
              <a:ext cx="403541" cy="148202"/>
            </a:xfrm>
            <a:custGeom>
              <a:avLst/>
              <a:gdLst>
                <a:gd name="T0" fmla="*/ 546 w 840"/>
                <a:gd name="T1" fmla="*/ 308 h 308"/>
                <a:gd name="T2" fmla="*/ 0 w 840"/>
                <a:gd name="T3" fmla="*/ 308 h 308"/>
                <a:gd name="T4" fmla="*/ 0 w 840"/>
                <a:gd name="T5" fmla="*/ 0 h 308"/>
                <a:gd name="T6" fmla="*/ 840 w 840"/>
                <a:gd name="T7" fmla="*/ 0 h 308"/>
                <a:gd name="T8" fmla="*/ 528 w 840"/>
                <a:gd name="T9" fmla="*/ 277 h 308"/>
                <a:gd name="T10" fmla="*/ 546 w 840"/>
                <a:gd name="T11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0" h="308">
                  <a:moveTo>
                    <a:pt x="546" y="308"/>
                  </a:moveTo>
                  <a:cubicBezTo>
                    <a:pt x="0" y="308"/>
                    <a:pt x="0" y="308"/>
                    <a:pt x="0" y="3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40" y="0"/>
                    <a:pt x="840" y="0"/>
                    <a:pt x="840" y="0"/>
                  </a:cubicBezTo>
                  <a:cubicBezTo>
                    <a:pt x="528" y="277"/>
                    <a:pt x="528" y="277"/>
                    <a:pt x="528" y="277"/>
                  </a:cubicBezTo>
                  <a:cubicBezTo>
                    <a:pt x="526" y="297"/>
                    <a:pt x="546" y="308"/>
                    <a:pt x="546" y="308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1476" tIns="20738" rIns="41476" bIns="20738" numCol="1" anchor="t" anchorCtr="0" compatLnSpc="1">
              <a:prstTxWarp prst="textNoShape">
                <a:avLst/>
              </a:prstTxWarp>
            </a:bodyPr>
            <a:lstStyle/>
            <a:p>
              <a:endParaRPr lang="uz-Cyrl-UZ" sz="3842">
                <a:solidFill>
                  <a:prstClr val="black"/>
                </a:solidFill>
              </a:endParaRPr>
            </a:p>
          </p:txBody>
        </p:sp>
        <p:sp>
          <p:nvSpPr>
            <p:cNvPr id="290" name="Freeform 6"/>
            <p:cNvSpPr>
              <a:spLocks noEditPoints="1"/>
            </p:cNvSpPr>
            <p:nvPr/>
          </p:nvSpPr>
          <p:spPr bwMode="auto">
            <a:xfrm>
              <a:off x="1219032" y="4777726"/>
              <a:ext cx="249145" cy="248915"/>
            </a:xfrm>
            <a:custGeom>
              <a:avLst/>
              <a:gdLst>
                <a:gd name="T0" fmla="*/ 0 w 1086"/>
                <a:gd name="T1" fmla="*/ 0 h 1085"/>
                <a:gd name="T2" fmla="*/ 0 w 1086"/>
                <a:gd name="T3" fmla="*/ 1085 h 1085"/>
                <a:gd name="T4" fmla="*/ 1086 w 1086"/>
                <a:gd name="T5" fmla="*/ 1085 h 1085"/>
                <a:gd name="T6" fmla="*/ 1086 w 1086"/>
                <a:gd name="T7" fmla="*/ 0 h 1085"/>
                <a:gd name="T8" fmla="*/ 0 w 1086"/>
                <a:gd name="T9" fmla="*/ 0 h 1085"/>
                <a:gd name="T10" fmla="*/ 473 w 1086"/>
                <a:gd name="T11" fmla="*/ 951 h 1085"/>
                <a:gd name="T12" fmla="*/ 150 w 1086"/>
                <a:gd name="T13" fmla="*/ 951 h 1085"/>
                <a:gd name="T14" fmla="*/ 150 w 1086"/>
                <a:gd name="T15" fmla="*/ 628 h 1085"/>
                <a:gd name="T16" fmla="*/ 473 w 1086"/>
                <a:gd name="T17" fmla="*/ 628 h 1085"/>
                <a:gd name="T18" fmla="*/ 473 w 1086"/>
                <a:gd name="T19" fmla="*/ 951 h 1085"/>
                <a:gd name="T20" fmla="*/ 473 w 1086"/>
                <a:gd name="T21" fmla="*/ 456 h 1085"/>
                <a:gd name="T22" fmla="*/ 150 w 1086"/>
                <a:gd name="T23" fmla="*/ 456 h 1085"/>
                <a:gd name="T24" fmla="*/ 150 w 1086"/>
                <a:gd name="T25" fmla="*/ 135 h 1085"/>
                <a:gd name="T26" fmla="*/ 473 w 1086"/>
                <a:gd name="T27" fmla="*/ 135 h 1085"/>
                <a:gd name="T28" fmla="*/ 473 w 1086"/>
                <a:gd name="T29" fmla="*/ 456 h 1085"/>
                <a:gd name="T30" fmla="*/ 942 w 1086"/>
                <a:gd name="T31" fmla="*/ 951 h 1085"/>
                <a:gd name="T32" fmla="*/ 619 w 1086"/>
                <a:gd name="T33" fmla="*/ 951 h 1085"/>
                <a:gd name="T34" fmla="*/ 619 w 1086"/>
                <a:gd name="T35" fmla="*/ 628 h 1085"/>
                <a:gd name="T36" fmla="*/ 942 w 1086"/>
                <a:gd name="T37" fmla="*/ 628 h 1085"/>
                <a:gd name="T38" fmla="*/ 942 w 1086"/>
                <a:gd name="T39" fmla="*/ 951 h 1085"/>
                <a:gd name="T40" fmla="*/ 942 w 1086"/>
                <a:gd name="T41" fmla="*/ 456 h 1085"/>
                <a:gd name="T42" fmla="*/ 619 w 1086"/>
                <a:gd name="T43" fmla="*/ 456 h 1085"/>
                <a:gd name="T44" fmla="*/ 619 w 1086"/>
                <a:gd name="T45" fmla="*/ 135 h 1085"/>
                <a:gd name="T46" fmla="*/ 942 w 1086"/>
                <a:gd name="T47" fmla="*/ 135 h 1085"/>
                <a:gd name="T48" fmla="*/ 942 w 1086"/>
                <a:gd name="T49" fmla="*/ 456 h 1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86" h="1085">
                  <a:moveTo>
                    <a:pt x="0" y="0"/>
                  </a:moveTo>
                  <a:lnTo>
                    <a:pt x="0" y="1085"/>
                  </a:lnTo>
                  <a:lnTo>
                    <a:pt x="1086" y="1085"/>
                  </a:lnTo>
                  <a:lnTo>
                    <a:pt x="1086" y="0"/>
                  </a:lnTo>
                  <a:lnTo>
                    <a:pt x="0" y="0"/>
                  </a:lnTo>
                  <a:close/>
                  <a:moveTo>
                    <a:pt x="473" y="951"/>
                  </a:moveTo>
                  <a:lnTo>
                    <a:pt x="150" y="951"/>
                  </a:lnTo>
                  <a:lnTo>
                    <a:pt x="150" y="628"/>
                  </a:lnTo>
                  <a:lnTo>
                    <a:pt x="473" y="628"/>
                  </a:lnTo>
                  <a:lnTo>
                    <a:pt x="473" y="951"/>
                  </a:lnTo>
                  <a:close/>
                  <a:moveTo>
                    <a:pt x="473" y="456"/>
                  </a:moveTo>
                  <a:lnTo>
                    <a:pt x="150" y="456"/>
                  </a:lnTo>
                  <a:lnTo>
                    <a:pt x="150" y="135"/>
                  </a:lnTo>
                  <a:lnTo>
                    <a:pt x="473" y="135"/>
                  </a:lnTo>
                  <a:lnTo>
                    <a:pt x="473" y="456"/>
                  </a:lnTo>
                  <a:close/>
                  <a:moveTo>
                    <a:pt x="942" y="951"/>
                  </a:moveTo>
                  <a:lnTo>
                    <a:pt x="619" y="951"/>
                  </a:lnTo>
                  <a:lnTo>
                    <a:pt x="619" y="628"/>
                  </a:lnTo>
                  <a:lnTo>
                    <a:pt x="942" y="628"/>
                  </a:lnTo>
                  <a:lnTo>
                    <a:pt x="942" y="951"/>
                  </a:lnTo>
                  <a:close/>
                  <a:moveTo>
                    <a:pt x="942" y="456"/>
                  </a:moveTo>
                  <a:lnTo>
                    <a:pt x="619" y="456"/>
                  </a:lnTo>
                  <a:lnTo>
                    <a:pt x="619" y="135"/>
                  </a:lnTo>
                  <a:lnTo>
                    <a:pt x="942" y="135"/>
                  </a:lnTo>
                  <a:lnTo>
                    <a:pt x="942" y="456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1476" tIns="20738" rIns="41476" bIns="20738" numCol="1" anchor="t" anchorCtr="0" compatLnSpc="1">
              <a:prstTxWarp prst="textNoShape">
                <a:avLst/>
              </a:prstTxWarp>
            </a:bodyPr>
            <a:lstStyle/>
            <a:p>
              <a:endParaRPr lang="uz-Cyrl-UZ" sz="3842">
                <a:solidFill>
                  <a:prstClr val="black"/>
                </a:solidFill>
              </a:endParaRPr>
            </a:p>
          </p:txBody>
        </p:sp>
        <p:sp>
          <p:nvSpPr>
            <p:cNvPr id="291" name="Freeform 7"/>
            <p:cNvSpPr>
              <a:spLocks/>
            </p:cNvSpPr>
            <p:nvPr/>
          </p:nvSpPr>
          <p:spPr bwMode="auto">
            <a:xfrm>
              <a:off x="1749210" y="4621035"/>
              <a:ext cx="403541" cy="148202"/>
            </a:xfrm>
            <a:custGeom>
              <a:avLst/>
              <a:gdLst>
                <a:gd name="T0" fmla="*/ 294 w 840"/>
                <a:gd name="T1" fmla="*/ 308 h 308"/>
                <a:gd name="T2" fmla="*/ 840 w 840"/>
                <a:gd name="T3" fmla="*/ 308 h 308"/>
                <a:gd name="T4" fmla="*/ 840 w 840"/>
                <a:gd name="T5" fmla="*/ 0 h 308"/>
                <a:gd name="T6" fmla="*/ 0 w 840"/>
                <a:gd name="T7" fmla="*/ 0 h 308"/>
                <a:gd name="T8" fmla="*/ 312 w 840"/>
                <a:gd name="T9" fmla="*/ 277 h 308"/>
                <a:gd name="T10" fmla="*/ 294 w 840"/>
                <a:gd name="T11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0" h="308">
                  <a:moveTo>
                    <a:pt x="294" y="308"/>
                  </a:moveTo>
                  <a:cubicBezTo>
                    <a:pt x="840" y="308"/>
                    <a:pt x="840" y="308"/>
                    <a:pt x="840" y="308"/>
                  </a:cubicBezTo>
                  <a:cubicBezTo>
                    <a:pt x="840" y="0"/>
                    <a:pt x="840" y="0"/>
                    <a:pt x="84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12" y="277"/>
                    <a:pt x="312" y="277"/>
                    <a:pt x="312" y="277"/>
                  </a:cubicBezTo>
                  <a:cubicBezTo>
                    <a:pt x="314" y="297"/>
                    <a:pt x="294" y="308"/>
                    <a:pt x="294" y="308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1476" tIns="20738" rIns="41476" bIns="20738" numCol="1" anchor="t" anchorCtr="0" compatLnSpc="1">
              <a:prstTxWarp prst="textNoShape">
                <a:avLst/>
              </a:prstTxWarp>
            </a:bodyPr>
            <a:lstStyle/>
            <a:p>
              <a:endParaRPr lang="uz-Cyrl-UZ" sz="3842">
                <a:solidFill>
                  <a:prstClr val="black"/>
                </a:solidFill>
              </a:endParaRPr>
            </a:p>
          </p:txBody>
        </p:sp>
        <p:sp>
          <p:nvSpPr>
            <p:cNvPr id="292" name="Freeform 8"/>
            <p:cNvSpPr>
              <a:spLocks noEditPoints="1"/>
            </p:cNvSpPr>
            <p:nvPr/>
          </p:nvSpPr>
          <p:spPr bwMode="auto">
            <a:xfrm>
              <a:off x="1885253" y="4777726"/>
              <a:ext cx="249145" cy="248915"/>
            </a:xfrm>
            <a:custGeom>
              <a:avLst/>
              <a:gdLst>
                <a:gd name="T0" fmla="*/ 0 w 1086"/>
                <a:gd name="T1" fmla="*/ 0 h 1085"/>
                <a:gd name="T2" fmla="*/ 0 w 1086"/>
                <a:gd name="T3" fmla="*/ 1085 h 1085"/>
                <a:gd name="T4" fmla="*/ 1086 w 1086"/>
                <a:gd name="T5" fmla="*/ 1085 h 1085"/>
                <a:gd name="T6" fmla="*/ 1086 w 1086"/>
                <a:gd name="T7" fmla="*/ 0 h 1085"/>
                <a:gd name="T8" fmla="*/ 0 w 1086"/>
                <a:gd name="T9" fmla="*/ 0 h 1085"/>
                <a:gd name="T10" fmla="*/ 613 w 1086"/>
                <a:gd name="T11" fmla="*/ 628 h 1085"/>
                <a:gd name="T12" fmla="*/ 936 w 1086"/>
                <a:gd name="T13" fmla="*/ 628 h 1085"/>
                <a:gd name="T14" fmla="*/ 936 w 1086"/>
                <a:gd name="T15" fmla="*/ 951 h 1085"/>
                <a:gd name="T16" fmla="*/ 613 w 1086"/>
                <a:gd name="T17" fmla="*/ 951 h 1085"/>
                <a:gd name="T18" fmla="*/ 613 w 1086"/>
                <a:gd name="T19" fmla="*/ 628 h 1085"/>
                <a:gd name="T20" fmla="*/ 613 w 1086"/>
                <a:gd name="T21" fmla="*/ 135 h 1085"/>
                <a:gd name="T22" fmla="*/ 936 w 1086"/>
                <a:gd name="T23" fmla="*/ 135 h 1085"/>
                <a:gd name="T24" fmla="*/ 936 w 1086"/>
                <a:gd name="T25" fmla="*/ 456 h 1085"/>
                <a:gd name="T26" fmla="*/ 613 w 1086"/>
                <a:gd name="T27" fmla="*/ 456 h 1085"/>
                <a:gd name="T28" fmla="*/ 613 w 1086"/>
                <a:gd name="T29" fmla="*/ 135 h 1085"/>
                <a:gd name="T30" fmla="*/ 144 w 1086"/>
                <a:gd name="T31" fmla="*/ 628 h 1085"/>
                <a:gd name="T32" fmla="*/ 467 w 1086"/>
                <a:gd name="T33" fmla="*/ 628 h 1085"/>
                <a:gd name="T34" fmla="*/ 467 w 1086"/>
                <a:gd name="T35" fmla="*/ 951 h 1085"/>
                <a:gd name="T36" fmla="*/ 144 w 1086"/>
                <a:gd name="T37" fmla="*/ 951 h 1085"/>
                <a:gd name="T38" fmla="*/ 144 w 1086"/>
                <a:gd name="T39" fmla="*/ 628 h 1085"/>
                <a:gd name="T40" fmla="*/ 144 w 1086"/>
                <a:gd name="T41" fmla="*/ 135 h 1085"/>
                <a:gd name="T42" fmla="*/ 467 w 1086"/>
                <a:gd name="T43" fmla="*/ 135 h 1085"/>
                <a:gd name="T44" fmla="*/ 467 w 1086"/>
                <a:gd name="T45" fmla="*/ 456 h 1085"/>
                <a:gd name="T46" fmla="*/ 144 w 1086"/>
                <a:gd name="T47" fmla="*/ 456 h 1085"/>
                <a:gd name="T48" fmla="*/ 144 w 1086"/>
                <a:gd name="T49" fmla="*/ 135 h 1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86" h="1085">
                  <a:moveTo>
                    <a:pt x="0" y="0"/>
                  </a:moveTo>
                  <a:lnTo>
                    <a:pt x="0" y="1085"/>
                  </a:lnTo>
                  <a:lnTo>
                    <a:pt x="1086" y="1085"/>
                  </a:lnTo>
                  <a:lnTo>
                    <a:pt x="1086" y="0"/>
                  </a:lnTo>
                  <a:lnTo>
                    <a:pt x="0" y="0"/>
                  </a:lnTo>
                  <a:close/>
                  <a:moveTo>
                    <a:pt x="613" y="628"/>
                  </a:moveTo>
                  <a:lnTo>
                    <a:pt x="936" y="628"/>
                  </a:lnTo>
                  <a:lnTo>
                    <a:pt x="936" y="951"/>
                  </a:lnTo>
                  <a:lnTo>
                    <a:pt x="613" y="951"/>
                  </a:lnTo>
                  <a:lnTo>
                    <a:pt x="613" y="628"/>
                  </a:lnTo>
                  <a:close/>
                  <a:moveTo>
                    <a:pt x="613" y="135"/>
                  </a:moveTo>
                  <a:lnTo>
                    <a:pt x="936" y="135"/>
                  </a:lnTo>
                  <a:lnTo>
                    <a:pt x="936" y="456"/>
                  </a:lnTo>
                  <a:lnTo>
                    <a:pt x="613" y="456"/>
                  </a:lnTo>
                  <a:lnTo>
                    <a:pt x="613" y="135"/>
                  </a:lnTo>
                  <a:close/>
                  <a:moveTo>
                    <a:pt x="144" y="628"/>
                  </a:moveTo>
                  <a:lnTo>
                    <a:pt x="467" y="628"/>
                  </a:lnTo>
                  <a:lnTo>
                    <a:pt x="467" y="951"/>
                  </a:lnTo>
                  <a:lnTo>
                    <a:pt x="144" y="951"/>
                  </a:lnTo>
                  <a:lnTo>
                    <a:pt x="144" y="628"/>
                  </a:lnTo>
                  <a:close/>
                  <a:moveTo>
                    <a:pt x="144" y="135"/>
                  </a:moveTo>
                  <a:lnTo>
                    <a:pt x="467" y="135"/>
                  </a:lnTo>
                  <a:lnTo>
                    <a:pt x="467" y="456"/>
                  </a:lnTo>
                  <a:lnTo>
                    <a:pt x="144" y="456"/>
                  </a:lnTo>
                  <a:lnTo>
                    <a:pt x="144" y="135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1476" tIns="20738" rIns="41476" bIns="20738" numCol="1" anchor="t" anchorCtr="0" compatLnSpc="1">
              <a:prstTxWarp prst="textNoShape">
                <a:avLst/>
              </a:prstTxWarp>
            </a:bodyPr>
            <a:lstStyle/>
            <a:p>
              <a:endParaRPr lang="uz-Cyrl-UZ" sz="3842">
                <a:solidFill>
                  <a:prstClr val="black"/>
                </a:solidFill>
              </a:endParaRPr>
            </a:p>
          </p:txBody>
        </p:sp>
        <p:sp>
          <p:nvSpPr>
            <p:cNvPr id="293" name="Freeform 9"/>
            <p:cNvSpPr>
              <a:spLocks noEditPoints="1"/>
            </p:cNvSpPr>
            <p:nvPr/>
          </p:nvSpPr>
          <p:spPr bwMode="auto">
            <a:xfrm>
              <a:off x="1468177" y="4568958"/>
              <a:ext cx="417076" cy="200279"/>
            </a:xfrm>
            <a:custGeom>
              <a:avLst/>
              <a:gdLst>
                <a:gd name="T0" fmla="*/ 435 w 868"/>
                <a:gd name="T1" fmla="*/ 0 h 416"/>
                <a:gd name="T2" fmla="*/ 0 w 868"/>
                <a:gd name="T3" fmla="*/ 385 h 416"/>
                <a:gd name="T4" fmla="*/ 24 w 868"/>
                <a:gd name="T5" fmla="*/ 416 h 416"/>
                <a:gd name="T6" fmla="*/ 838 w 868"/>
                <a:gd name="T7" fmla="*/ 416 h 416"/>
                <a:gd name="T8" fmla="*/ 868 w 868"/>
                <a:gd name="T9" fmla="*/ 385 h 416"/>
                <a:gd name="T10" fmla="*/ 435 w 868"/>
                <a:gd name="T11" fmla="*/ 0 h 416"/>
                <a:gd name="T12" fmla="*/ 434 w 868"/>
                <a:gd name="T13" fmla="*/ 383 h 416"/>
                <a:gd name="T14" fmla="*/ 301 w 868"/>
                <a:gd name="T15" fmla="*/ 250 h 416"/>
                <a:gd name="T16" fmla="*/ 434 w 868"/>
                <a:gd name="T17" fmla="*/ 116 h 416"/>
                <a:gd name="T18" fmla="*/ 567 w 868"/>
                <a:gd name="T19" fmla="*/ 250 h 416"/>
                <a:gd name="T20" fmla="*/ 434 w 868"/>
                <a:gd name="T21" fmla="*/ 383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8" h="416">
                  <a:moveTo>
                    <a:pt x="435" y="0"/>
                  </a:moveTo>
                  <a:cubicBezTo>
                    <a:pt x="0" y="385"/>
                    <a:pt x="0" y="385"/>
                    <a:pt x="0" y="385"/>
                  </a:cubicBezTo>
                  <a:cubicBezTo>
                    <a:pt x="0" y="404"/>
                    <a:pt x="24" y="416"/>
                    <a:pt x="24" y="416"/>
                  </a:cubicBezTo>
                  <a:cubicBezTo>
                    <a:pt x="838" y="416"/>
                    <a:pt x="838" y="416"/>
                    <a:pt x="838" y="416"/>
                  </a:cubicBezTo>
                  <a:cubicBezTo>
                    <a:pt x="838" y="416"/>
                    <a:pt x="865" y="408"/>
                    <a:pt x="868" y="385"/>
                  </a:cubicBezTo>
                  <a:lnTo>
                    <a:pt x="435" y="0"/>
                  </a:lnTo>
                  <a:close/>
                  <a:moveTo>
                    <a:pt x="434" y="383"/>
                  </a:moveTo>
                  <a:cubicBezTo>
                    <a:pt x="361" y="383"/>
                    <a:pt x="301" y="323"/>
                    <a:pt x="301" y="250"/>
                  </a:cubicBezTo>
                  <a:cubicBezTo>
                    <a:pt x="301" y="176"/>
                    <a:pt x="361" y="116"/>
                    <a:pt x="434" y="116"/>
                  </a:cubicBezTo>
                  <a:cubicBezTo>
                    <a:pt x="508" y="116"/>
                    <a:pt x="567" y="176"/>
                    <a:pt x="567" y="250"/>
                  </a:cubicBezTo>
                  <a:cubicBezTo>
                    <a:pt x="567" y="323"/>
                    <a:pt x="508" y="383"/>
                    <a:pt x="434" y="383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1476" tIns="20738" rIns="41476" bIns="20738" numCol="1" anchor="t" anchorCtr="0" compatLnSpc="1">
              <a:prstTxWarp prst="textNoShape">
                <a:avLst/>
              </a:prstTxWarp>
            </a:bodyPr>
            <a:lstStyle/>
            <a:p>
              <a:endParaRPr lang="uz-Cyrl-UZ" sz="3842">
                <a:solidFill>
                  <a:prstClr val="black"/>
                </a:solidFill>
              </a:endParaRPr>
            </a:p>
          </p:txBody>
        </p:sp>
        <p:sp>
          <p:nvSpPr>
            <p:cNvPr id="294" name="Freeform 10"/>
            <p:cNvSpPr>
              <a:spLocks noEditPoints="1"/>
            </p:cNvSpPr>
            <p:nvPr/>
          </p:nvSpPr>
          <p:spPr bwMode="auto">
            <a:xfrm>
              <a:off x="1489742" y="4777726"/>
              <a:ext cx="373717" cy="248915"/>
            </a:xfrm>
            <a:custGeom>
              <a:avLst/>
              <a:gdLst>
                <a:gd name="T0" fmla="*/ 778 w 778"/>
                <a:gd name="T1" fmla="*/ 0 h 517"/>
                <a:gd name="T2" fmla="*/ 0 w 778"/>
                <a:gd name="T3" fmla="*/ 0 h 517"/>
                <a:gd name="T4" fmla="*/ 0 w 778"/>
                <a:gd name="T5" fmla="*/ 517 h 517"/>
                <a:gd name="T6" fmla="*/ 292 w 778"/>
                <a:gd name="T7" fmla="*/ 517 h 517"/>
                <a:gd name="T8" fmla="*/ 292 w 778"/>
                <a:gd name="T9" fmla="*/ 221 h 517"/>
                <a:gd name="T10" fmla="*/ 389 w 778"/>
                <a:gd name="T11" fmla="*/ 125 h 517"/>
                <a:gd name="T12" fmla="*/ 389 w 778"/>
                <a:gd name="T13" fmla="*/ 125 h 517"/>
                <a:gd name="T14" fmla="*/ 485 w 778"/>
                <a:gd name="T15" fmla="*/ 221 h 517"/>
                <a:gd name="T16" fmla="*/ 485 w 778"/>
                <a:gd name="T17" fmla="*/ 517 h 517"/>
                <a:gd name="T18" fmla="*/ 778 w 778"/>
                <a:gd name="T19" fmla="*/ 517 h 517"/>
                <a:gd name="T20" fmla="*/ 778 w 778"/>
                <a:gd name="T21" fmla="*/ 0 h 517"/>
                <a:gd name="T22" fmla="*/ 239 w 778"/>
                <a:gd name="T23" fmla="*/ 451 h 517"/>
                <a:gd name="T24" fmla="*/ 90 w 778"/>
                <a:gd name="T25" fmla="*/ 451 h 517"/>
                <a:gd name="T26" fmla="*/ 90 w 778"/>
                <a:gd name="T27" fmla="*/ 301 h 517"/>
                <a:gd name="T28" fmla="*/ 239 w 778"/>
                <a:gd name="T29" fmla="*/ 301 h 517"/>
                <a:gd name="T30" fmla="*/ 239 w 778"/>
                <a:gd name="T31" fmla="*/ 451 h 517"/>
                <a:gd name="T32" fmla="*/ 239 w 778"/>
                <a:gd name="T33" fmla="*/ 216 h 517"/>
                <a:gd name="T34" fmla="*/ 90 w 778"/>
                <a:gd name="T35" fmla="*/ 216 h 517"/>
                <a:gd name="T36" fmla="*/ 90 w 778"/>
                <a:gd name="T37" fmla="*/ 67 h 517"/>
                <a:gd name="T38" fmla="*/ 239 w 778"/>
                <a:gd name="T39" fmla="*/ 67 h 517"/>
                <a:gd name="T40" fmla="*/ 239 w 778"/>
                <a:gd name="T41" fmla="*/ 216 h 517"/>
                <a:gd name="T42" fmla="*/ 687 w 778"/>
                <a:gd name="T43" fmla="*/ 451 h 517"/>
                <a:gd name="T44" fmla="*/ 538 w 778"/>
                <a:gd name="T45" fmla="*/ 451 h 517"/>
                <a:gd name="T46" fmla="*/ 538 w 778"/>
                <a:gd name="T47" fmla="*/ 301 h 517"/>
                <a:gd name="T48" fmla="*/ 687 w 778"/>
                <a:gd name="T49" fmla="*/ 301 h 517"/>
                <a:gd name="T50" fmla="*/ 687 w 778"/>
                <a:gd name="T51" fmla="*/ 451 h 517"/>
                <a:gd name="T52" fmla="*/ 687 w 778"/>
                <a:gd name="T53" fmla="*/ 216 h 517"/>
                <a:gd name="T54" fmla="*/ 538 w 778"/>
                <a:gd name="T55" fmla="*/ 216 h 517"/>
                <a:gd name="T56" fmla="*/ 538 w 778"/>
                <a:gd name="T57" fmla="*/ 67 h 517"/>
                <a:gd name="T58" fmla="*/ 687 w 778"/>
                <a:gd name="T59" fmla="*/ 67 h 517"/>
                <a:gd name="T60" fmla="*/ 687 w 778"/>
                <a:gd name="T61" fmla="*/ 216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78" h="517">
                  <a:moveTo>
                    <a:pt x="77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17"/>
                    <a:pt x="0" y="517"/>
                    <a:pt x="0" y="517"/>
                  </a:cubicBezTo>
                  <a:cubicBezTo>
                    <a:pt x="292" y="517"/>
                    <a:pt x="292" y="517"/>
                    <a:pt x="292" y="517"/>
                  </a:cubicBezTo>
                  <a:cubicBezTo>
                    <a:pt x="292" y="221"/>
                    <a:pt x="292" y="221"/>
                    <a:pt x="292" y="221"/>
                  </a:cubicBezTo>
                  <a:cubicBezTo>
                    <a:pt x="292" y="168"/>
                    <a:pt x="335" y="125"/>
                    <a:pt x="389" y="125"/>
                  </a:cubicBezTo>
                  <a:cubicBezTo>
                    <a:pt x="389" y="125"/>
                    <a:pt x="389" y="125"/>
                    <a:pt x="389" y="125"/>
                  </a:cubicBezTo>
                  <a:cubicBezTo>
                    <a:pt x="442" y="125"/>
                    <a:pt x="485" y="168"/>
                    <a:pt x="485" y="221"/>
                  </a:cubicBezTo>
                  <a:cubicBezTo>
                    <a:pt x="485" y="517"/>
                    <a:pt x="485" y="517"/>
                    <a:pt x="485" y="517"/>
                  </a:cubicBezTo>
                  <a:cubicBezTo>
                    <a:pt x="778" y="517"/>
                    <a:pt x="778" y="517"/>
                    <a:pt x="778" y="517"/>
                  </a:cubicBezTo>
                  <a:lnTo>
                    <a:pt x="778" y="0"/>
                  </a:lnTo>
                  <a:close/>
                  <a:moveTo>
                    <a:pt x="239" y="451"/>
                  </a:moveTo>
                  <a:cubicBezTo>
                    <a:pt x="90" y="451"/>
                    <a:pt x="90" y="451"/>
                    <a:pt x="90" y="451"/>
                  </a:cubicBezTo>
                  <a:cubicBezTo>
                    <a:pt x="90" y="301"/>
                    <a:pt x="90" y="301"/>
                    <a:pt x="90" y="301"/>
                  </a:cubicBezTo>
                  <a:cubicBezTo>
                    <a:pt x="239" y="301"/>
                    <a:pt x="239" y="301"/>
                    <a:pt x="239" y="301"/>
                  </a:cubicBezTo>
                  <a:lnTo>
                    <a:pt x="239" y="451"/>
                  </a:lnTo>
                  <a:close/>
                  <a:moveTo>
                    <a:pt x="239" y="216"/>
                  </a:moveTo>
                  <a:cubicBezTo>
                    <a:pt x="90" y="216"/>
                    <a:pt x="90" y="216"/>
                    <a:pt x="90" y="216"/>
                  </a:cubicBezTo>
                  <a:cubicBezTo>
                    <a:pt x="90" y="67"/>
                    <a:pt x="90" y="67"/>
                    <a:pt x="90" y="67"/>
                  </a:cubicBezTo>
                  <a:cubicBezTo>
                    <a:pt x="239" y="67"/>
                    <a:pt x="239" y="67"/>
                    <a:pt x="239" y="67"/>
                  </a:cubicBezTo>
                  <a:lnTo>
                    <a:pt x="239" y="216"/>
                  </a:lnTo>
                  <a:close/>
                  <a:moveTo>
                    <a:pt x="687" y="451"/>
                  </a:moveTo>
                  <a:cubicBezTo>
                    <a:pt x="538" y="451"/>
                    <a:pt x="538" y="451"/>
                    <a:pt x="538" y="451"/>
                  </a:cubicBezTo>
                  <a:cubicBezTo>
                    <a:pt x="538" y="301"/>
                    <a:pt x="538" y="301"/>
                    <a:pt x="538" y="301"/>
                  </a:cubicBezTo>
                  <a:cubicBezTo>
                    <a:pt x="687" y="301"/>
                    <a:pt x="687" y="301"/>
                    <a:pt x="687" y="301"/>
                  </a:cubicBezTo>
                  <a:lnTo>
                    <a:pt x="687" y="451"/>
                  </a:lnTo>
                  <a:close/>
                  <a:moveTo>
                    <a:pt x="687" y="216"/>
                  </a:moveTo>
                  <a:cubicBezTo>
                    <a:pt x="538" y="216"/>
                    <a:pt x="538" y="216"/>
                    <a:pt x="538" y="216"/>
                  </a:cubicBezTo>
                  <a:cubicBezTo>
                    <a:pt x="538" y="67"/>
                    <a:pt x="538" y="67"/>
                    <a:pt x="538" y="67"/>
                  </a:cubicBezTo>
                  <a:cubicBezTo>
                    <a:pt x="687" y="67"/>
                    <a:pt x="687" y="67"/>
                    <a:pt x="687" y="67"/>
                  </a:cubicBezTo>
                  <a:lnTo>
                    <a:pt x="687" y="216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1476" tIns="20738" rIns="41476" bIns="20738" numCol="1" anchor="t" anchorCtr="0" compatLnSpc="1">
              <a:prstTxWarp prst="textNoShape">
                <a:avLst/>
              </a:prstTxWarp>
            </a:bodyPr>
            <a:lstStyle/>
            <a:p>
              <a:endParaRPr lang="uz-Cyrl-UZ" sz="3842">
                <a:solidFill>
                  <a:prstClr val="black"/>
                </a:solidFill>
              </a:endParaRPr>
            </a:p>
          </p:txBody>
        </p:sp>
        <p:sp>
          <p:nvSpPr>
            <p:cNvPr id="295" name="Rectangle 11"/>
            <p:cNvSpPr>
              <a:spLocks noChangeArrowheads="1"/>
            </p:cNvSpPr>
            <p:nvPr/>
          </p:nvSpPr>
          <p:spPr bwMode="auto">
            <a:xfrm>
              <a:off x="1200679" y="5038571"/>
              <a:ext cx="952072" cy="32806"/>
            </a:xfrm>
            <a:prstGeom prst="rect">
              <a:avLst/>
            </a:pr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1476" tIns="20738" rIns="41476" bIns="20738" numCol="1" anchor="t" anchorCtr="0" compatLnSpc="1">
              <a:prstTxWarp prst="textNoShape">
                <a:avLst/>
              </a:prstTxWarp>
            </a:bodyPr>
            <a:lstStyle/>
            <a:p>
              <a:endParaRPr lang="uz-Cyrl-UZ" sz="3842">
                <a:solidFill>
                  <a:prstClr val="black"/>
                </a:solidFill>
              </a:endParaRPr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1627620" y="4639618"/>
              <a:ext cx="54371" cy="54371"/>
            </a:xfrm>
            <a:custGeom>
              <a:avLst/>
              <a:gdLst>
                <a:gd name="T0" fmla="*/ 91 w 113"/>
                <a:gd name="T1" fmla="*/ 7 h 113"/>
                <a:gd name="T2" fmla="*/ 91 w 113"/>
                <a:gd name="T3" fmla="*/ 85 h 113"/>
                <a:gd name="T4" fmla="*/ 85 w 113"/>
                <a:gd name="T5" fmla="*/ 91 h 113"/>
                <a:gd name="T6" fmla="*/ 6 w 113"/>
                <a:gd name="T7" fmla="*/ 91 h 113"/>
                <a:gd name="T8" fmla="*/ 0 w 113"/>
                <a:gd name="T9" fmla="*/ 98 h 113"/>
                <a:gd name="T10" fmla="*/ 0 w 113"/>
                <a:gd name="T11" fmla="*/ 107 h 113"/>
                <a:gd name="T12" fmla="*/ 6 w 113"/>
                <a:gd name="T13" fmla="*/ 113 h 113"/>
                <a:gd name="T14" fmla="*/ 91 w 113"/>
                <a:gd name="T15" fmla="*/ 113 h 113"/>
                <a:gd name="T16" fmla="*/ 107 w 113"/>
                <a:gd name="T17" fmla="*/ 113 h 113"/>
                <a:gd name="T18" fmla="*/ 113 w 113"/>
                <a:gd name="T19" fmla="*/ 107 h 113"/>
                <a:gd name="T20" fmla="*/ 113 w 113"/>
                <a:gd name="T21" fmla="*/ 91 h 113"/>
                <a:gd name="T22" fmla="*/ 113 w 113"/>
                <a:gd name="T23" fmla="*/ 7 h 113"/>
                <a:gd name="T24" fmla="*/ 107 w 113"/>
                <a:gd name="T25" fmla="*/ 0 h 113"/>
                <a:gd name="T26" fmla="*/ 97 w 113"/>
                <a:gd name="T27" fmla="*/ 0 h 113"/>
                <a:gd name="T28" fmla="*/ 91 w 113"/>
                <a:gd name="T29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3" h="113">
                  <a:moveTo>
                    <a:pt x="91" y="7"/>
                  </a:moveTo>
                  <a:cubicBezTo>
                    <a:pt x="91" y="85"/>
                    <a:pt x="91" y="85"/>
                    <a:pt x="91" y="85"/>
                  </a:cubicBezTo>
                  <a:cubicBezTo>
                    <a:pt x="91" y="89"/>
                    <a:pt x="88" y="91"/>
                    <a:pt x="85" y="91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3" y="91"/>
                    <a:pt x="0" y="94"/>
                    <a:pt x="0" y="98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111"/>
                    <a:pt x="3" y="113"/>
                    <a:pt x="6" y="113"/>
                  </a:cubicBezTo>
                  <a:cubicBezTo>
                    <a:pt x="91" y="113"/>
                    <a:pt x="91" y="113"/>
                    <a:pt x="91" y="113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10" y="113"/>
                    <a:pt x="113" y="111"/>
                    <a:pt x="113" y="107"/>
                  </a:cubicBezTo>
                  <a:cubicBezTo>
                    <a:pt x="113" y="91"/>
                    <a:pt x="113" y="91"/>
                    <a:pt x="113" y="91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3"/>
                    <a:pt x="110" y="0"/>
                    <a:pt x="107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4" y="0"/>
                    <a:pt x="91" y="3"/>
                    <a:pt x="91" y="7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1476" tIns="20738" rIns="41476" bIns="20738" numCol="1" anchor="t" anchorCtr="0" compatLnSpc="1">
              <a:prstTxWarp prst="textNoShape">
                <a:avLst/>
              </a:prstTxWarp>
            </a:bodyPr>
            <a:lstStyle/>
            <a:p>
              <a:endParaRPr lang="uz-Cyrl-UZ" sz="3842">
                <a:solidFill>
                  <a:prstClr val="black"/>
                </a:solidFill>
              </a:endParaRPr>
            </a:p>
          </p:txBody>
        </p:sp>
        <p:sp>
          <p:nvSpPr>
            <p:cNvPr id="297" name="Rectangle 13"/>
            <p:cNvSpPr>
              <a:spLocks noChangeArrowheads="1"/>
            </p:cNvSpPr>
            <p:nvPr/>
          </p:nvSpPr>
          <p:spPr bwMode="auto">
            <a:xfrm>
              <a:off x="1693462" y="4450580"/>
              <a:ext cx="117231" cy="84195"/>
            </a:xfrm>
            <a:prstGeom prst="rect">
              <a:avLst/>
            </a:pr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1476" tIns="20738" rIns="41476" bIns="20738" numCol="1" anchor="t" anchorCtr="0" compatLnSpc="1">
              <a:prstTxWarp prst="textNoShape">
                <a:avLst/>
              </a:prstTxWarp>
            </a:bodyPr>
            <a:lstStyle/>
            <a:p>
              <a:endParaRPr lang="uz-Cyrl-UZ" sz="3842">
                <a:solidFill>
                  <a:prstClr val="black"/>
                </a:solidFill>
              </a:endParaRPr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1668456" y="4450580"/>
              <a:ext cx="16518" cy="108743"/>
            </a:xfrm>
            <a:custGeom>
              <a:avLst/>
              <a:gdLst>
                <a:gd name="T0" fmla="*/ 72 w 72"/>
                <a:gd name="T1" fmla="*/ 474 h 474"/>
                <a:gd name="T2" fmla="*/ 36 w 72"/>
                <a:gd name="T3" fmla="*/ 451 h 474"/>
                <a:gd name="T4" fmla="*/ 0 w 72"/>
                <a:gd name="T5" fmla="*/ 474 h 474"/>
                <a:gd name="T6" fmla="*/ 0 w 72"/>
                <a:gd name="T7" fmla="*/ 0 h 474"/>
                <a:gd name="T8" fmla="*/ 72 w 72"/>
                <a:gd name="T9" fmla="*/ 0 h 474"/>
                <a:gd name="T10" fmla="*/ 72 w 72"/>
                <a:gd name="T11" fmla="*/ 474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474">
                  <a:moveTo>
                    <a:pt x="72" y="474"/>
                  </a:moveTo>
                  <a:lnTo>
                    <a:pt x="36" y="451"/>
                  </a:lnTo>
                  <a:lnTo>
                    <a:pt x="0" y="474"/>
                  </a:lnTo>
                  <a:lnTo>
                    <a:pt x="0" y="0"/>
                  </a:lnTo>
                  <a:lnTo>
                    <a:pt x="72" y="0"/>
                  </a:lnTo>
                  <a:lnTo>
                    <a:pt x="72" y="474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1476" tIns="20738" rIns="41476" bIns="20738" numCol="1" anchor="t" anchorCtr="0" compatLnSpc="1">
              <a:prstTxWarp prst="textNoShape">
                <a:avLst/>
              </a:prstTxWarp>
            </a:bodyPr>
            <a:lstStyle/>
            <a:p>
              <a:endParaRPr lang="uz-Cyrl-UZ" sz="3842">
                <a:solidFill>
                  <a:prstClr val="black"/>
                </a:solidFill>
              </a:endParaRPr>
            </a:p>
          </p:txBody>
        </p:sp>
      </p:grpSp>
      <p:sp>
        <p:nvSpPr>
          <p:cNvPr id="299" name="Rectangle 31"/>
          <p:cNvSpPr/>
          <p:nvPr/>
        </p:nvSpPr>
        <p:spPr>
          <a:xfrm>
            <a:off x="8108721" y="4314855"/>
            <a:ext cx="10098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33162">
              <a:defRPr/>
            </a:pPr>
            <a:r>
              <a:rPr lang="uz-Cyrl-UZ" sz="2000" b="1" kern="0" dirty="0">
                <a:solidFill>
                  <a:prstClr val="black"/>
                </a:solidFill>
                <a:cs typeface="Arial" pitchFamily="34" charset="0"/>
              </a:rPr>
              <a:t>204</a:t>
            </a:r>
            <a:endParaRPr lang="en-US" sz="2000" b="1" kern="0" dirty="0">
              <a:solidFill>
                <a:prstClr val="black"/>
              </a:solidFill>
            </a:endParaRPr>
          </a:p>
        </p:txBody>
      </p:sp>
      <p:grpSp>
        <p:nvGrpSpPr>
          <p:cNvPr id="300" name="Группа 299"/>
          <p:cNvGrpSpPr/>
          <p:nvPr/>
        </p:nvGrpSpPr>
        <p:grpSpPr>
          <a:xfrm>
            <a:off x="9329350" y="3801179"/>
            <a:ext cx="399720" cy="366428"/>
            <a:chOff x="859536" y="2100221"/>
            <a:chExt cx="1996990" cy="2285843"/>
          </a:xfrm>
          <a:solidFill>
            <a:srgbClr val="1D4999"/>
          </a:solidFill>
        </p:grpSpPr>
        <p:sp>
          <p:nvSpPr>
            <p:cNvPr id="301" name="Round Same Side Corner Rectangle 8"/>
            <p:cNvSpPr/>
            <p:nvPr/>
          </p:nvSpPr>
          <p:spPr>
            <a:xfrm>
              <a:off x="859536" y="2110681"/>
              <a:ext cx="859959" cy="2264924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842">
                <a:solidFill>
                  <a:srgbClr val="F2A40D"/>
                </a:solidFill>
              </a:endParaRPr>
            </a:p>
          </p:txBody>
        </p:sp>
        <p:sp>
          <p:nvSpPr>
            <p:cNvPr id="302" name="Round Same Side Corner Rectangle 20"/>
            <p:cNvSpPr/>
            <p:nvPr/>
          </p:nvSpPr>
          <p:spPr>
            <a:xfrm rot="10800000">
              <a:off x="1784970" y="2100221"/>
              <a:ext cx="1071556" cy="2285843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842">
                <a:solidFill>
                  <a:prstClr val="white"/>
                </a:solidFill>
              </a:endParaRPr>
            </a:p>
          </p:txBody>
        </p:sp>
      </p:grpSp>
      <p:sp>
        <p:nvSpPr>
          <p:cNvPr id="303" name="Rectangle 31"/>
          <p:cNvSpPr/>
          <p:nvPr/>
        </p:nvSpPr>
        <p:spPr>
          <a:xfrm>
            <a:off x="10262725" y="3525609"/>
            <a:ext cx="116728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33162">
              <a:defRPr/>
            </a:pPr>
            <a:r>
              <a:rPr lang="uz-Cyrl-UZ" sz="1000" b="1" kern="0" dirty="0">
                <a:solidFill>
                  <a:prstClr val="black"/>
                </a:solidFill>
                <a:cs typeface="Arial" pitchFamily="34" charset="0"/>
              </a:rPr>
              <a:t>Форма обучения:</a:t>
            </a:r>
            <a:endParaRPr lang="en-US" sz="1000" b="1" kern="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04" name="Rectangle 31"/>
          <p:cNvSpPr/>
          <p:nvPr/>
        </p:nvSpPr>
        <p:spPr>
          <a:xfrm>
            <a:off x="9044442" y="4172571"/>
            <a:ext cx="1385031" cy="532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33162">
              <a:defRPr/>
            </a:pPr>
            <a:r>
              <a:rPr lang="uz-Cyrl-UZ" sz="1143" b="1" kern="0" dirty="0">
                <a:solidFill>
                  <a:prstClr val="black"/>
                </a:solidFill>
                <a:cs typeface="Arial" pitchFamily="34" charset="0"/>
              </a:rPr>
              <a:t>Кол-во учеников </a:t>
            </a:r>
            <a:r>
              <a:rPr lang="uz-Cyrl-UZ" sz="1714" b="1" kern="0" dirty="0">
                <a:solidFill>
                  <a:prstClr val="black"/>
                </a:solidFill>
                <a:cs typeface="Arial" pitchFamily="34" charset="0"/>
              </a:rPr>
              <a:t>168 681</a:t>
            </a:r>
            <a:endParaRPr lang="en-US" sz="1000" b="1" kern="0" dirty="0">
              <a:solidFill>
                <a:prstClr val="black"/>
              </a:solidFill>
              <a:cs typeface="Arial" pitchFamily="34" charset="0"/>
            </a:endParaRPr>
          </a:p>
        </p:txBody>
      </p:sp>
      <p:cxnSp>
        <p:nvCxnSpPr>
          <p:cNvPr id="305" name="Прямая соединительная линия 304"/>
          <p:cNvCxnSpPr/>
          <p:nvPr/>
        </p:nvCxnSpPr>
        <p:spPr>
          <a:xfrm>
            <a:off x="10311171" y="3842921"/>
            <a:ext cx="0" cy="723750"/>
          </a:xfrm>
          <a:prstGeom prst="line">
            <a:avLst/>
          </a:prstGeom>
          <a:ln>
            <a:solidFill>
              <a:srgbClr val="5482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Прямоугольник 307"/>
          <p:cNvSpPr/>
          <p:nvPr/>
        </p:nvSpPr>
        <p:spPr>
          <a:xfrm>
            <a:off x="10602447" y="3782321"/>
            <a:ext cx="6559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000" b="1" kern="0" dirty="0">
                <a:solidFill>
                  <a:prstClr val="black"/>
                </a:solidFill>
                <a:cs typeface="Arial" pitchFamily="34" charset="0"/>
              </a:rPr>
              <a:t>дневная</a:t>
            </a:r>
            <a:endParaRPr lang="ru-RU" sz="1000" b="1" dirty="0"/>
          </a:p>
        </p:txBody>
      </p:sp>
      <p:sp>
        <p:nvSpPr>
          <p:cNvPr id="309" name="Прямоугольник 308"/>
          <p:cNvSpPr/>
          <p:nvPr/>
        </p:nvSpPr>
        <p:spPr>
          <a:xfrm>
            <a:off x="10623360" y="4095074"/>
            <a:ext cx="7120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000" b="1" kern="0" dirty="0">
                <a:solidFill>
                  <a:prstClr val="black"/>
                </a:solidFill>
                <a:cs typeface="Arial" pitchFamily="34" charset="0"/>
              </a:rPr>
              <a:t>дуальная</a:t>
            </a:r>
            <a:endParaRPr lang="ru-RU" sz="1000" b="1" dirty="0"/>
          </a:p>
        </p:txBody>
      </p:sp>
      <p:grpSp>
        <p:nvGrpSpPr>
          <p:cNvPr id="64" name="Группа 63"/>
          <p:cNvGrpSpPr/>
          <p:nvPr/>
        </p:nvGrpSpPr>
        <p:grpSpPr>
          <a:xfrm>
            <a:off x="10375708" y="3809190"/>
            <a:ext cx="230171" cy="824647"/>
            <a:chOff x="11402297" y="5073581"/>
            <a:chExt cx="277970" cy="1154506"/>
          </a:xfrm>
        </p:grpSpPr>
        <p:pic>
          <p:nvPicPr>
            <p:cNvPr id="306" name="Рисунок 305"/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1402297" y="5073581"/>
              <a:ext cx="274344" cy="262151"/>
            </a:xfrm>
            <a:prstGeom prst="rect">
              <a:avLst/>
            </a:prstGeom>
          </p:spPr>
        </p:pic>
        <p:pic>
          <p:nvPicPr>
            <p:cNvPr id="307" name="Рисунок 306"/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1405923" y="5509648"/>
              <a:ext cx="274344" cy="262151"/>
            </a:xfrm>
            <a:prstGeom prst="rect">
              <a:avLst/>
            </a:prstGeom>
          </p:spPr>
        </p:pic>
        <p:pic>
          <p:nvPicPr>
            <p:cNvPr id="310" name="Рисунок 309"/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1405923" y="5965936"/>
              <a:ext cx="274344" cy="262151"/>
            </a:xfrm>
            <a:prstGeom prst="rect">
              <a:avLst/>
            </a:prstGeom>
          </p:spPr>
        </p:pic>
      </p:grpSp>
      <p:sp>
        <p:nvSpPr>
          <p:cNvPr id="311" name="Прямоугольник 310"/>
          <p:cNvSpPr/>
          <p:nvPr/>
        </p:nvSpPr>
        <p:spPr>
          <a:xfrm>
            <a:off x="10623360" y="4420994"/>
            <a:ext cx="70724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000" b="1" kern="0" dirty="0">
                <a:solidFill>
                  <a:prstClr val="black"/>
                </a:solidFill>
                <a:cs typeface="Arial" pitchFamily="34" charset="0"/>
              </a:rPr>
              <a:t>вечерняя</a:t>
            </a:r>
            <a:endParaRPr lang="ru-RU" sz="1000" b="1" dirty="0"/>
          </a:p>
        </p:txBody>
      </p:sp>
      <p:sp>
        <p:nvSpPr>
          <p:cNvPr id="314" name="Прямоугольник 313"/>
          <p:cNvSpPr/>
          <p:nvPr/>
        </p:nvSpPr>
        <p:spPr>
          <a:xfrm>
            <a:off x="7878192" y="5253012"/>
            <a:ext cx="2016000" cy="468000"/>
          </a:xfrm>
          <a:prstGeom prst="rect">
            <a:avLst/>
          </a:prstGeom>
          <a:solidFill>
            <a:srgbClr val="F6F6F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Cyrl-UZ" altLang="ru-RU" sz="1429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16" name="Прямоугольник 315"/>
          <p:cNvSpPr/>
          <p:nvPr/>
        </p:nvSpPr>
        <p:spPr>
          <a:xfrm>
            <a:off x="8453319" y="5314371"/>
            <a:ext cx="138063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sz="1200" b="1" dirty="0">
                <a:ea typeface="Calibri" panose="020F0502020204030204" pitchFamily="34" charset="0"/>
              </a:rPr>
              <a:t>Промышленность</a:t>
            </a:r>
            <a:endParaRPr lang="ru-RU" sz="1200" b="1" dirty="0"/>
          </a:p>
        </p:txBody>
      </p:sp>
      <p:sp>
        <p:nvSpPr>
          <p:cNvPr id="318" name="Прямоугольник 317"/>
          <p:cNvSpPr/>
          <p:nvPr/>
        </p:nvSpPr>
        <p:spPr>
          <a:xfrm>
            <a:off x="8358981" y="5289012"/>
            <a:ext cx="25764" cy="396000"/>
          </a:xfrm>
          <a:prstGeom prst="rect">
            <a:avLst/>
          </a:prstGeom>
          <a:solidFill>
            <a:srgbClr val="2E6CA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Cyrl-UZ" altLang="ru-RU" sz="1286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36" name="Прямоугольник 335"/>
          <p:cNvSpPr/>
          <p:nvPr/>
        </p:nvSpPr>
        <p:spPr>
          <a:xfrm>
            <a:off x="7878192" y="5765591"/>
            <a:ext cx="2016000" cy="468000"/>
          </a:xfrm>
          <a:prstGeom prst="rect">
            <a:avLst/>
          </a:prstGeom>
          <a:solidFill>
            <a:srgbClr val="F6F6F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Cyrl-UZ" altLang="ru-RU" sz="1429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37" name="Прямоугольник 336"/>
          <p:cNvSpPr/>
          <p:nvPr/>
        </p:nvSpPr>
        <p:spPr>
          <a:xfrm>
            <a:off x="8453319" y="5835263"/>
            <a:ext cx="132454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sz="1200" b="1" dirty="0">
                <a:ea typeface="Calibri" panose="020F0502020204030204" pitchFamily="34" charset="0"/>
              </a:rPr>
              <a:t>Строительство</a:t>
            </a:r>
            <a:endParaRPr lang="ru-RU" sz="1200" b="1" dirty="0"/>
          </a:p>
        </p:txBody>
      </p:sp>
      <p:sp>
        <p:nvSpPr>
          <p:cNvPr id="341" name="Прямоугольник 340"/>
          <p:cNvSpPr/>
          <p:nvPr/>
        </p:nvSpPr>
        <p:spPr>
          <a:xfrm>
            <a:off x="7878192" y="6278624"/>
            <a:ext cx="2016000" cy="468000"/>
          </a:xfrm>
          <a:prstGeom prst="rect">
            <a:avLst/>
          </a:prstGeom>
          <a:solidFill>
            <a:srgbClr val="F6F6F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Cyrl-UZ" altLang="ru-RU" sz="1429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42" name="Прямоугольник 341"/>
          <p:cNvSpPr/>
          <p:nvPr/>
        </p:nvSpPr>
        <p:spPr>
          <a:xfrm>
            <a:off x="8453319" y="6356609"/>
            <a:ext cx="131917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sz="1200" b="1" dirty="0">
                <a:ea typeface="Calibri" panose="020F0502020204030204" pitchFamily="34" charset="0"/>
              </a:rPr>
              <a:t>Обслуживание</a:t>
            </a:r>
            <a:endParaRPr lang="ru-RU" sz="1200" b="1" dirty="0"/>
          </a:p>
        </p:txBody>
      </p:sp>
      <p:sp>
        <p:nvSpPr>
          <p:cNvPr id="344" name="Прямоугольник 343"/>
          <p:cNvSpPr/>
          <p:nvPr/>
        </p:nvSpPr>
        <p:spPr>
          <a:xfrm>
            <a:off x="8359190" y="6314624"/>
            <a:ext cx="25347" cy="396000"/>
          </a:xfrm>
          <a:prstGeom prst="rect">
            <a:avLst/>
          </a:prstGeom>
          <a:solidFill>
            <a:srgbClr val="2E6CA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Cyrl-UZ" altLang="ru-RU" sz="1286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46" name="Прямоугольник 345"/>
          <p:cNvSpPr/>
          <p:nvPr/>
        </p:nvSpPr>
        <p:spPr>
          <a:xfrm>
            <a:off x="10016573" y="5253012"/>
            <a:ext cx="2016000" cy="468000"/>
          </a:xfrm>
          <a:prstGeom prst="rect">
            <a:avLst/>
          </a:prstGeom>
          <a:solidFill>
            <a:srgbClr val="F6F6F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Cyrl-UZ" altLang="ru-RU" sz="1429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47" name="Прямоугольник 346"/>
          <p:cNvSpPr/>
          <p:nvPr/>
        </p:nvSpPr>
        <p:spPr>
          <a:xfrm>
            <a:off x="10518741" y="5256180"/>
            <a:ext cx="1513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ea typeface="Calibri" panose="020F0502020204030204" pitchFamily="34" charset="0"/>
              </a:rPr>
              <a:t>Информационные технологии</a:t>
            </a:r>
            <a:endParaRPr lang="ru-RU" sz="1200" b="1" dirty="0"/>
          </a:p>
        </p:txBody>
      </p:sp>
      <p:sp>
        <p:nvSpPr>
          <p:cNvPr id="349" name="Прямоугольник 348"/>
          <p:cNvSpPr/>
          <p:nvPr/>
        </p:nvSpPr>
        <p:spPr>
          <a:xfrm>
            <a:off x="10453961" y="5289012"/>
            <a:ext cx="25677" cy="396000"/>
          </a:xfrm>
          <a:prstGeom prst="rect">
            <a:avLst/>
          </a:prstGeom>
          <a:solidFill>
            <a:srgbClr val="2E6CA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Cyrl-UZ" altLang="ru-RU" sz="1286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51" name="Прямоугольник 350"/>
          <p:cNvSpPr/>
          <p:nvPr/>
        </p:nvSpPr>
        <p:spPr>
          <a:xfrm>
            <a:off x="10016572" y="5765591"/>
            <a:ext cx="2016000" cy="468000"/>
          </a:xfrm>
          <a:prstGeom prst="rect">
            <a:avLst/>
          </a:prstGeom>
          <a:solidFill>
            <a:srgbClr val="F6F6F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Cyrl-UZ" altLang="ru-RU" sz="1429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52" name="Прямоугольник 351"/>
          <p:cNvSpPr/>
          <p:nvPr/>
        </p:nvSpPr>
        <p:spPr>
          <a:xfrm>
            <a:off x="10518740" y="5860202"/>
            <a:ext cx="152319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sz="1100" b="1" dirty="0">
                <a:ea typeface="Calibri" panose="020F0502020204030204" pitchFamily="34" charset="0"/>
              </a:rPr>
              <a:t>Агротехнологии</a:t>
            </a:r>
            <a:endParaRPr lang="ru-RU" sz="1100" b="1" dirty="0"/>
          </a:p>
        </p:txBody>
      </p:sp>
      <p:sp>
        <p:nvSpPr>
          <p:cNvPr id="354" name="Прямоугольник 353"/>
          <p:cNvSpPr/>
          <p:nvPr/>
        </p:nvSpPr>
        <p:spPr>
          <a:xfrm>
            <a:off x="10454099" y="5801591"/>
            <a:ext cx="25401" cy="396000"/>
          </a:xfrm>
          <a:prstGeom prst="rect">
            <a:avLst/>
          </a:prstGeom>
          <a:solidFill>
            <a:srgbClr val="2E6CA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Cyrl-UZ" altLang="ru-RU" sz="1286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56" name="Прямоугольник 355"/>
          <p:cNvSpPr/>
          <p:nvPr/>
        </p:nvSpPr>
        <p:spPr>
          <a:xfrm>
            <a:off x="10016574" y="6278624"/>
            <a:ext cx="2016000" cy="468000"/>
          </a:xfrm>
          <a:prstGeom prst="rect">
            <a:avLst/>
          </a:prstGeom>
          <a:solidFill>
            <a:srgbClr val="F6F6F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Cyrl-UZ" altLang="ru-RU" sz="1429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57" name="Прямоугольник 356"/>
          <p:cNvSpPr/>
          <p:nvPr/>
        </p:nvSpPr>
        <p:spPr>
          <a:xfrm>
            <a:off x="10518740" y="6364922"/>
            <a:ext cx="14100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137788">
              <a:defRPr/>
            </a:pPr>
            <a:r>
              <a:rPr lang="uz-Cyrl-UZ" sz="1200" b="1" dirty="0">
                <a:ea typeface="Calibri" panose="020F0502020204030204" pitchFamily="34" charset="0"/>
              </a:rPr>
              <a:t>Здравоохранение</a:t>
            </a:r>
          </a:p>
        </p:txBody>
      </p:sp>
      <p:sp>
        <p:nvSpPr>
          <p:cNvPr id="359" name="Прямоугольник 358"/>
          <p:cNvSpPr/>
          <p:nvPr/>
        </p:nvSpPr>
        <p:spPr>
          <a:xfrm>
            <a:off x="10453990" y="6314624"/>
            <a:ext cx="25618" cy="396000"/>
          </a:xfrm>
          <a:prstGeom prst="rect">
            <a:avLst/>
          </a:prstGeom>
          <a:solidFill>
            <a:srgbClr val="2E6CA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Cyrl-UZ" altLang="ru-RU" sz="1286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362" name="Рисунок 361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914769" y="5287660"/>
            <a:ext cx="388846" cy="398704"/>
          </a:xfrm>
          <a:prstGeom prst="rect">
            <a:avLst/>
          </a:prstGeom>
        </p:spPr>
      </p:pic>
      <p:pic>
        <p:nvPicPr>
          <p:cNvPr id="366" name="Picture 34" descr="https://webstockreview.net/images/construction-clipart-housing-construction-8.pn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95" t="-3696" r="12504"/>
          <a:stretch/>
        </p:blipFill>
        <p:spPr bwMode="auto">
          <a:xfrm>
            <a:off x="7903894" y="5800292"/>
            <a:ext cx="410597" cy="398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7" name="Прямоугольник 366"/>
          <p:cNvSpPr/>
          <p:nvPr/>
        </p:nvSpPr>
        <p:spPr>
          <a:xfrm>
            <a:off x="8360270" y="5801591"/>
            <a:ext cx="23186" cy="396000"/>
          </a:xfrm>
          <a:prstGeom prst="rect">
            <a:avLst/>
          </a:prstGeom>
          <a:solidFill>
            <a:srgbClr val="2E6CA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Cyrl-UZ" altLang="ru-RU" sz="1286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369" name="Picture 46" descr="https://cdn0.iconfinder.com/data/icons/shopping-and-commerce-1-11/66/24-51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0098" y="5322395"/>
            <a:ext cx="329234" cy="329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1" name="Picture 6" descr="https://i.pinimg.com/originals/a3/53/67/a3536793936a45af4a509575028e646c.pn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73" r="20997"/>
          <a:stretch/>
        </p:blipFill>
        <p:spPr bwMode="auto">
          <a:xfrm>
            <a:off x="7932029" y="6350385"/>
            <a:ext cx="354326" cy="32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" name="Рисунок 377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046152" y="6333225"/>
            <a:ext cx="377127" cy="358799"/>
          </a:xfrm>
          <a:prstGeom prst="rect">
            <a:avLst/>
          </a:prstGeom>
        </p:spPr>
      </p:pic>
      <p:pic>
        <p:nvPicPr>
          <p:cNvPr id="379" name="Рисунок 378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052021" y="5844526"/>
            <a:ext cx="365389" cy="310130"/>
          </a:xfrm>
          <a:prstGeom prst="rect">
            <a:avLst/>
          </a:prstGeom>
        </p:spPr>
      </p:pic>
      <p:pic>
        <p:nvPicPr>
          <p:cNvPr id="381" name="Рисунок 380"/>
          <p:cNvPicPr>
            <a:picLocks noChangeAspect="1"/>
          </p:cNvPicPr>
          <p:nvPr/>
        </p:nvPicPr>
        <p:blipFill>
          <a:blip r:embed="rId9">
            <a:lum bright="70000" contrast="-70000"/>
          </a:blip>
          <a:stretch>
            <a:fillRect/>
          </a:stretch>
        </p:blipFill>
        <p:spPr>
          <a:xfrm>
            <a:off x="7927521" y="4811369"/>
            <a:ext cx="317156" cy="327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98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A56227-053E-4164-9CCB-FC2DC359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z-Cyrl-UZ" dirty="0"/>
              <a:t>НАПРАВЛЕНИЕ ДЕЯТЕЛЬНОСТИ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B114588-038E-47EB-BE1C-50DD11BEE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F932-8702-4ACD-98A2-05291D0E4BA3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45C5CFB-FE6B-4BB1-9B14-67C5C3448E43}"/>
              </a:ext>
            </a:extLst>
          </p:cNvPr>
          <p:cNvSpPr/>
          <p:nvPr/>
        </p:nvSpPr>
        <p:spPr>
          <a:xfrm>
            <a:off x="460731" y="2310941"/>
            <a:ext cx="1955800" cy="3664068"/>
          </a:xfrm>
          <a:prstGeom prst="rect">
            <a:avLst/>
          </a:prstGeom>
          <a:solidFill>
            <a:srgbClr val="F3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3F864339-21C6-49D3-968E-B6C6F8E3BD0C}"/>
              </a:ext>
            </a:extLst>
          </p:cNvPr>
          <p:cNvSpPr>
            <a:spLocks/>
          </p:cNvSpPr>
          <p:nvPr/>
        </p:nvSpPr>
        <p:spPr bwMode="auto">
          <a:xfrm>
            <a:off x="375975" y="4393859"/>
            <a:ext cx="2125312" cy="1581150"/>
          </a:xfrm>
          <a:custGeom>
            <a:avLst/>
            <a:gdLst>
              <a:gd name="T0" fmla="*/ 2484 w 2484"/>
              <a:gd name="T1" fmla="*/ 1848 h 1848"/>
              <a:gd name="T2" fmla="*/ 0 w 2484"/>
              <a:gd name="T3" fmla="*/ 1848 h 1848"/>
              <a:gd name="T4" fmla="*/ 0 w 2484"/>
              <a:gd name="T5" fmla="*/ 0 h 1848"/>
              <a:gd name="T6" fmla="*/ 1241 w 2484"/>
              <a:gd name="T7" fmla="*/ 599 h 1848"/>
              <a:gd name="T8" fmla="*/ 2484 w 2484"/>
              <a:gd name="T9" fmla="*/ 0 h 1848"/>
              <a:gd name="T10" fmla="*/ 2484 w 2484"/>
              <a:gd name="T11" fmla="*/ 1848 h 1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84" h="1848">
                <a:moveTo>
                  <a:pt x="2484" y="1848"/>
                </a:moveTo>
                <a:lnTo>
                  <a:pt x="0" y="1848"/>
                </a:lnTo>
                <a:lnTo>
                  <a:pt x="0" y="0"/>
                </a:lnTo>
                <a:lnTo>
                  <a:pt x="1241" y="599"/>
                </a:lnTo>
                <a:lnTo>
                  <a:pt x="2484" y="0"/>
                </a:lnTo>
                <a:lnTo>
                  <a:pt x="2484" y="1848"/>
                </a:lnTo>
                <a:close/>
              </a:path>
            </a:pathLst>
          </a:custGeom>
          <a:solidFill>
            <a:srgbClr val="F8AE3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Стрелка: пятиугольник 10">
            <a:extLst>
              <a:ext uri="{FF2B5EF4-FFF2-40B4-BE49-F238E27FC236}">
                <a16:creationId xmlns:a16="http://schemas.microsoft.com/office/drawing/2014/main" id="{6FADBDE4-52A0-47B6-8823-B0C3EA1B4F92}"/>
              </a:ext>
            </a:extLst>
          </p:cNvPr>
          <p:cNvSpPr/>
          <p:nvPr/>
        </p:nvSpPr>
        <p:spPr>
          <a:xfrm>
            <a:off x="354805" y="2412246"/>
            <a:ext cx="1530169" cy="396240"/>
          </a:xfrm>
          <a:prstGeom prst="homePlate">
            <a:avLst/>
          </a:prstGeom>
          <a:solidFill>
            <a:srgbClr val="F8AE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uz-Cyrl-UZ" sz="1400" b="1" dirty="0"/>
              <a:t>Направление 1</a:t>
            </a:r>
            <a:endParaRPr lang="ru-RU" sz="1400" b="1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4124D11-BB12-4938-903A-D04E41E16ABF}"/>
              </a:ext>
            </a:extLst>
          </p:cNvPr>
          <p:cNvSpPr/>
          <p:nvPr/>
        </p:nvSpPr>
        <p:spPr>
          <a:xfrm>
            <a:off x="354806" y="2808486"/>
            <a:ext cx="105925" cy="144000"/>
          </a:xfrm>
          <a:custGeom>
            <a:avLst/>
            <a:gdLst>
              <a:gd name="connsiteX0" fmla="*/ 0 w 73605"/>
              <a:gd name="connsiteY0" fmla="*/ 0 h 190024"/>
              <a:gd name="connsiteX1" fmla="*/ 73605 w 73605"/>
              <a:gd name="connsiteY1" fmla="*/ 0 h 190024"/>
              <a:gd name="connsiteX2" fmla="*/ 73605 w 73605"/>
              <a:gd name="connsiteY2" fmla="*/ 190024 h 190024"/>
              <a:gd name="connsiteX3" fmla="*/ 0 w 73605"/>
              <a:gd name="connsiteY3" fmla="*/ 190024 h 190024"/>
              <a:gd name="connsiteX4" fmla="*/ 0 w 73605"/>
              <a:gd name="connsiteY4" fmla="*/ 0 h 190024"/>
              <a:gd name="connsiteX0" fmla="*/ 0 w 73605"/>
              <a:gd name="connsiteY0" fmla="*/ 0 h 190024"/>
              <a:gd name="connsiteX1" fmla="*/ 73605 w 73605"/>
              <a:gd name="connsiteY1" fmla="*/ 0 h 190024"/>
              <a:gd name="connsiteX2" fmla="*/ 73605 w 73605"/>
              <a:gd name="connsiteY2" fmla="*/ 190024 h 190024"/>
              <a:gd name="connsiteX3" fmla="*/ 0 w 73605"/>
              <a:gd name="connsiteY3" fmla="*/ 0 h 190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605" h="190024">
                <a:moveTo>
                  <a:pt x="0" y="0"/>
                </a:moveTo>
                <a:lnTo>
                  <a:pt x="73605" y="0"/>
                </a:lnTo>
                <a:lnTo>
                  <a:pt x="73605" y="190024"/>
                </a:lnTo>
                <a:lnTo>
                  <a:pt x="0" y="0"/>
                </a:lnTo>
                <a:close/>
              </a:path>
            </a:pathLst>
          </a:custGeom>
          <a:solidFill>
            <a:srgbClr val="F8AE3A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105E5170-964D-425A-9BC6-8EB8BD66EE90}"/>
              </a:ext>
            </a:extLst>
          </p:cNvPr>
          <p:cNvSpPr/>
          <p:nvPr/>
        </p:nvSpPr>
        <p:spPr>
          <a:xfrm>
            <a:off x="2803534" y="2310941"/>
            <a:ext cx="1955800" cy="3664068"/>
          </a:xfrm>
          <a:prstGeom prst="rect">
            <a:avLst/>
          </a:prstGeom>
          <a:solidFill>
            <a:srgbClr val="F3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id="{B625E43D-5589-4308-905D-7EAD36B191B7}"/>
              </a:ext>
            </a:extLst>
          </p:cNvPr>
          <p:cNvSpPr>
            <a:spLocks/>
          </p:cNvSpPr>
          <p:nvPr/>
        </p:nvSpPr>
        <p:spPr bwMode="auto">
          <a:xfrm>
            <a:off x="2718777" y="4393859"/>
            <a:ext cx="2125312" cy="1581150"/>
          </a:xfrm>
          <a:custGeom>
            <a:avLst/>
            <a:gdLst>
              <a:gd name="T0" fmla="*/ 2484 w 2484"/>
              <a:gd name="T1" fmla="*/ 1848 h 1848"/>
              <a:gd name="T2" fmla="*/ 0 w 2484"/>
              <a:gd name="T3" fmla="*/ 1848 h 1848"/>
              <a:gd name="T4" fmla="*/ 0 w 2484"/>
              <a:gd name="T5" fmla="*/ 0 h 1848"/>
              <a:gd name="T6" fmla="*/ 1241 w 2484"/>
              <a:gd name="T7" fmla="*/ 599 h 1848"/>
              <a:gd name="T8" fmla="*/ 2484 w 2484"/>
              <a:gd name="T9" fmla="*/ 0 h 1848"/>
              <a:gd name="T10" fmla="*/ 2484 w 2484"/>
              <a:gd name="T11" fmla="*/ 1848 h 1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84" h="1848">
                <a:moveTo>
                  <a:pt x="2484" y="1848"/>
                </a:moveTo>
                <a:lnTo>
                  <a:pt x="0" y="1848"/>
                </a:lnTo>
                <a:lnTo>
                  <a:pt x="0" y="0"/>
                </a:lnTo>
                <a:lnTo>
                  <a:pt x="1241" y="599"/>
                </a:lnTo>
                <a:lnTo>
                  <a:pt x="2484" y="0"/>
                </a:lnTo>
                <a:lnTo>
                  <a:pt x="2484" y="1848"/>
                </a:lnTo>
                <a:close/>
              </a:path>
            </a:pathLst>
          </a:custGeom>
          <a:solidFill>
            <a:srgbClr val="8AC9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Стрелка: пятиугольник 18">
            <a:extLst>
              <a:ext uri="{FF2B5EF4-FFF2-40B4-BE49-F238E27FC236}">
                <a16:creationId xmlns:a16="http://schemas.microsoft.com/office/drawing/2014/main" id="{5651212A-9D10-40B2-A906-5379E0EC16C7}"/>
              </a:ext>
            </a:extLst>
          </p:cNvPr>
          <p:cNvSpPr/>
          <p:nvPr/>
        </p:nvSpPr>
        <p:spPr>
          <a:xfrm>
            <a:off x="2696869" y="2412246"/>
            <a:ext cx="1530169" cy="396240"/>
          </a:xfrm>
          <a:prstGeom prst="homePlate">
            <a:avLst/>
          </a:prstGeom>
          <a:solidFill>
            <a:srgbClr val="8AC9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uz-Cyrl-UZ" sz="1400" b="1" dirty="0"/>
              <a:t>Направление 2</a:t>
            </a:r>
            <a:endParaRPr lang="ru-RU" sz="1400" b="1" dirty="0"/>
          </a:p>
        </p:txBody>
      </p:sp>
      <p:sp>
        <p:nvSpPr>
          <p:cNvPr id="20" name="Прямоугольник 11">
            <a:extLst>
              <a:ext uri="{FF2B5EF4-FFF2-40B4-BE49-F238E27FC236}">
                <a16:creationId xmlns:a16="http://schemas.microsoft.com/office/drawing/2014/main" id="{505279EC-FDB0-4218-BCC5-F4A0417D3622}"/>
              </a:ext>
            </a:extLst>
          </p:cNvPr>
          <p:cNvSpPr/>
          <p:nvPr/>
        </p:nvSpPr>
        <p:spPr>
          <a:xfrm>
            <a:off x="2697526" y="2808487"/>
            <a:ext cx="105925" cy="144000"/>
          </a:xfrm>
          <a:custGeom>
            <a:avLst/>
            <a:gdLst>
              <a:gd name="connsiteX0" fmla="*/ 0 w 73605"/>
              <a:gd name="connsiteY0" fmla="*/ 0 h 190024"/>
              <a:gd name="connsiteX1" fmla="*/ 73605 w 73605"/>
              <a:gd name="connsiteY1" fmla="*/ 0 h 190024"/>
              <a:gd name="connsiteX2" fmla="*/ 73605 w 73605"/>
              <a:gd name="connsiteY2" fmla="*/ 190024 h 190024"/>
              <a:gd name="connsiteX3" fmla="*/ 0 w 73605"/>
              <a:gd name="connsiteY3" fmla="*/ 190024 h 190024"/>
              <a:gd name="connsiteX4" fmla="*/ 0 w 73605"/>
              <a:gd name="connsiteY4" fmla="*/ 0 h 190024"/>
              <a:gd name="connsiteX0" fmla="*/ 0 w 73605"/>
              <a:gd name="connsiteY0" fmla="*/ 0 h 190024"/>
              <a:gd name="connsiteX1" fmla="*/ 73605 w 73605"/>
              <a:gd name="connsiteY1" fmla="*/ 0 h 190024"/>
              <a:gd name="connsiteX2" fmla="*/ 73605 w 73605"/>
              <a:gd name="connsiteY2" fmla="*/ 190024 h 190024"/>
              <a:gd name="connsiteX3" fmla="*/ 0 w 73605"/>
              <a:gd name="connsiteY3" fmla="*/ 0 h 190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605" h="190024">
                <a:moveTo>
                  <a:pt x="0" y="0"/>
                </a:moveTo>
                <a:lnTo>
                  <a:pt x="73605" y="0"/>
                </a:lnTo>
                <a:lnTo>
                  <a:pt x="73605" y="190024"/>
                </a:lnTo>
                <a:lnTo>
                  <a:pt x="0" y="0"/>
                </a:lnTo>
                <a:close/>
              </a:path>
            </a:pathLst>
          </a:custGeom>
          <a:solidFill>
            <a:srgbClr val="8AC9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8F555810-D234-42AC-A297-226199A17833}"/>
              </a:ext>
            </a:extLst>
          </p:cNvPr>
          <p:cNvSpPr/>
          <p:nvPr/>
        </p:nvSpPr>
        <p:spPr>
          <a:xfrm>
            <a:off x="5146335" y="2310941"/>
            <a:ext cx="1955800" cy="3664068"/>
          </a:xfrm>
          <a:prstGeom prst="rect">
            <a:avLst/>
          </a:prstGeom>
          <a:solidFill>
            <a:srgbClr val="F3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Freeform 5">
            <a:extLst>
              <a:ext uri="{FF2B5EF4-FFF2-40B4-BE49-F238E27FC236}">
                <a16:creationId xmlns:a16="http://schemas.microsoft.com/office/drawing/2014/main" id="{5C0A1B41-745A-49D9-9DC6-12BE0E94D2B5}"/>
              </a:ext>
            </a:extLst>
          </p:cNvPr>
          <p:cNvSpPr>
            <a:spLocks/>
          </p:cNvSpPr>
          <p:nvPr/>
        </p:nvSpPr>
        <p:spPr bwMode="auto">
          <a:xfrm>
            <a:off x="5061579" y="4393859"/>
            <a:ext cx="2125312" cy="1581150"/>
          </a:xfrm>
          <a:custGeom>
            <a:avLst/>
            <a:gdLst>
              <a:gd name="T0" fmla="*/ 2484 w 2484"/>
              <a:gd name="T1" fmla="*/ 1848 h 1848"/>
              <a:gd name="T2" fmla="*/ 0 w 2484"/>
              <a:gd name="T3" fmla="*/ 1848 h 1848"/>
              <a:gd name="T4" fmla="*/ 0 w 2484"/>
              <a:gd name="T5" fmla="*/ 0 h 1848"/>
              <a:gd name="T6" fmla="*/ 1241 w 2484"/>
              <a:gd name="T7" fmla="*/ 599 h 1848"/>
              <a:gd name="T8" fmla="*/ 2484 w 2484"/>
              <a:gd name="T9" fmla="*/ 0 h 1848"/>
              <a:gd name="T10" fmla="*/ 2484 w 2484"/>
              <a:gd name="T11" fmla="*/ 1848 h 1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84" h="1848">
                <a:moveTo>
                  <a:pt x="2484" y="1848"/>
                </a:moveTo>
                <a:lnTo>
                  <a:pt x="0" y="1848"/>
                </a:lnTo>
                <a:lnTo>
                  <a:pt x="0" y="0"/>
                </a:lnTo>
                <a:lnTo>
                  <a:pt x="1241" y="599"/>
                </a:lnTo>
                <a:lnTo>
                  <a:pt x="2484" y="0"/>
                </a:lnTo>
                <a:lnTo>
                  <a:pt x="2484" y="1848"/>
                </a:lnTo>
                <a:close/>
              </a:path>
            </a:pathLst>
          </a:custGeom>
          <a:solidFill>
            <a:srgbClr val="00B19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Стрелка: пятиугольник 22">
            <a:extLst>
              <a:ext uri="{FF2B5EF4-FFF2-40B4-BE49-F238E27FC236}">
                <a16:creationId xmlns:a16="http://schemas.microsoft.com/office/drawing/2014/main" id="{5198B069-B043-411B-B336-EB7DACCF36BD}"/>
              </a:ext>
            </a:extLst>
          </p:cNvPr>
          <p:cNvSpPr/>
          <p:nvPr/>
        </p:nvSpPr>
        <p:spPr>
          <a:xfrm>
            <a:off x="5038933" y="2412246"/>
            <a:ext cx="1530169" cy="396240"/>
          </a:xfrm>
          <a:prstGeom prst="homePlate">
            <a:avLst/>
          </a:prstGeom>
          <a:solidFill>
            <a:srgbClr val="00B1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uz-Cyrl-UZ" sz="1400" b="1" dirty="0"/>
              <a:t>Направление 3</a:t>
            </a:r>
            <a:endParaRPr lang="ru-RU" sz="1400" b="1" dirty="0"/>
          </a:p>
        </p:txBody>
      </p:sp>
      <p:sp>
        <p:nvSpPr>
          <p:cNvPr id="24" name="Прямоугольник 11">
            <a:extLst>
              <a:ext uri="{FF2B5EF4-FFF2-40B4-BE49-F238E27FC236}">
                <a16:creationId xmlns:a16="http://schemas.microsoft.com/office/drawing/2014/main" id="{FF8795E0-E339-4409-A525-3AE160986568}"/>
              </a:ext>
            </a:extLst>
          </p:cNvPr>
          <p:cNvSpPr/>
          <p:nvPr/>
        </p:nvSpPr>
        <p:spPr>
          <a:xfrm>
            <a:off x="5040246" y="2808487"/>
            <a:ext cx="105925" cy="144000"/>
          </a:xfrm>
          <a:custGeom>
            <a:avLst/>
            <a:gdLst>
              <a:gd name="connsiteX0" fmla="*/ 0 w 73605"/>
              <a:gd name="connsiteY0" fmla="*/ 0 h 190024"/>
              <a:gd name="connsiteX1" fmla="*/ 73605 w 73605"/>
              <a:gd name="connsiteY1" fmla="*/ 0 h 190024"/>
              <a:gd name="connsiteX2" fmla="*/ 73605 w 73605"/>
              <a:gd name="connsiteY2" fmla="*/ 190024 h 190024"/>
              <a:gd name="connsiteX3" fmla="*/ 0 w 73605"/>
              <a:gd name="connsiteY3" fmla="*/ 190024 h 190024"/>
              <a:gd name="connsiteX4" fmla="*/ 0 w 73605"/>
              <a:gd name="connsiteY4" fmla="*/ 0 h 190024"/>
              <a:gd name="connsiteX0" fmla="*/ 0 w 73605"/>
              <a:gd name="connsiteY0" fmla="*/ 0 h 190024"/>
              <a:gd name="connsiteX1" fmla="*/ 73605 w 73605"/>
              <a:gd name="connsiteY1" fmla="*/ 0 h 190024"/>
              <a:gd name="connsiteX2" fmla="*/ 73605 w 73605"/>
              <a:gd name="connsiteY2" fmla="*/ 190024 h 190024"/>
              <a:gd name="connsiteX3" fmla="*/ 0 w 73605"/>
              <a:gd name="connsiteY3" fmla="*/ 0 h 190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605" h="190024">
                <a:moveTo>
                  <a:pt x="0" y="0"/>
                </a:moveTo>
                <a:lnTo>
                  <a:pt x="73605" y="0"/>
                </a:lnTo>
                <a:lnTo>
                  <a:pt x="73605" y="190024"/>
                </a:lnTo>
                <a:lnTo>
                  <a:pt x="0" y="0"/>
                </a:lnTo>
                <a:close/>
              </a:path>
            </a:pathLst>
          </a:custGeom>
          <a:solidFill>
            <a:srgbClr val="00B19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C4B65F47-B725-4EC3-8DC2-98FFD7E0FE04}"/>
              </a:ext>
            </a:extLst>
          </p:cNvPr>
          <p:cNvSpPr/>
          <p:nvPr/>
        </p:nvSpPr>
        <p:spPr>
          <a:xfrm>
            <a:off x="7489137" y="2310941"/>
            <a:ext cx="1955800" cy="3664068"/>
          </a:xfrm>
          <a:prstGeom prst="rect">
            <a:avLst/>
          </a:prstGeom>
          <a:solidFill>
            <a:srgbClr val="F3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Freeform 5">
            <a:extLst>
              <a:ext uri="{FF2B5EF4-FFF2-40B4-BE49-F238E27FC236}">
                <a16:creationId xmlns:a16="http://schemas.microsoft.com/office/drawing/2014/main" id="{3D36AA4F-A717-4CBE-BED0-8A597C5CCA61}"/>
              </a:ext>
            </a:extLst>
          </p:cNvPr>
          <p:cNvSpPr>
            <a:spLocks/>
          </p:cNvSpPr>
          <p:nvPr/>
        </p:nvSpPr>
        <p:spPr bwMode="auto">
          <a:xfrm>
            <a:off x="7404381" y="4393859"/>
            <a:ext cx="2125312" cy="1581150"/>
          </a:xfrm>
          <a:custGeom>
            <a:avLst/>
            <a:gdLst>
              <a:gd name="T0" fmla="*/ 2484 w 2484"/>
              <a:gd name="T1" fmla="*/ 1848 h 1848"/>
              <a:gd name="T2" fmla="*/ 0 w 2484"/>
              <a:gd name="T3" fmla="*/ 1848 h 1848"/>
              <a:gd name="T4" fmla="*/ 0 w 2484"/>
              <a:gd name="T5" fmla="*/ 0 h 1848"/>
              <a:gd name="T6" fmla="*/ 1241 w 2484"/>
              <a:gd name="T7" fmla="*/ 599 h 1848"/>
              <a:gd name="T8" fmla="*/ 2484 w 2484"/>
              <a:gd name="T9" fmla="*/ 0 h 1848"/>
              <a:gd name="T10" fmla="*/ 2484 w 2484"/>
              <a:gd name="T11" fmla="*/ 1848 h 1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84" h="1848">
                <a:moveTo>
                  <a:pt x="2484" y="1848"/>
                </a:moveTo>
                <a:lnTo>
                  <a:pt x="0" y="1848"/>
                </a:lnTo>
                <a:lnTo>
                  <a:pt x="0" y="0"/>
                </a:lnTo>
                <a:lnTo>
                  <a:pt x="1241" y="599"/>
                </a:lnTo>
                <a:lnTo>
                  <a:pt x="2484" y="0"/>
                </a:lnTo>
                <a:lnTo>
                  <a:pt x="2484" y="1848"/>
                </a:lnTo>
                <a:close/>
              </a:path>
            </a:pathLst>
          </a:custGeom>
          <a:solidFill>
            <a:srgbClr val="048D9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Стрелка: пятиугольник 26">
            <a:extLst>
              <a:ext uri="{FF2B5EF4-FFF2-40B4-BE49-F238E27FC236}">
                <a16:creationId xmlns:a16="http://schemas.microsoft.com/office/drawing/2014/main" id="{8F5261CB-BBBF-4976-ADC3-7454971E16CE}"/>
              </a:ext>
            </a:extLst>
          </p:cNvPr>
          <p:cNvSpPr/>
          <p:nvPr/>
        </p:nvSpPr>
        <p:spPr>
          <a:xfrm>
            <a:off x="7380997" y="2412246"/>
            <a:ext cx="1530169" cy="396240"/>
          </a:xfrm>
          <a:prstGeom prst="homePlate">
            <a:avLst/>
          </a:prstGeom>
          <a:solidFill>
            <a:srgbClr val="048D9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uz-Cyrl-UZ" sz="1400" b="1" dirty="0"/>
              <a:t>Направление 4</a:t>
            </a:r>
            <a:endParaRPr lang="ru-RU" sz="1400" b="1" dirty="0"/>
          </a:p>
        </p:txBody>
      </p:sp>
      <p:sp>
        <p:nvSpPr>
          <p:cNvPr id="28" name="Прямоугольник 11">
            <a:extLst>
              <a:ext uri="{FF2B5EF4-FFF2-40B4-BE49-F238E27FC236}">
                <a16:creationId xmlns:a16="http://schemas.microsoft.com/office/drawing/2014/main" id="{DE914381-ED2B-4811-B57E-19B48FF1CFD3}"/>
              </a:ext>
            </a:extLst>
          </p:cNvPr>
          <p:cNvSpPr/>
          <p:nvPr/>
        </p:nvSpPr>
        <p:spPr>
          <a:xfrm>
            <a:off x="7382966" y="2808487"/>
            <a:ext cx="105925" cy="144000"/>
          </a:xfrm>
          <a:custGeom>
            <a:avLst/>
            <a:gdLst>
              <a:gd name="connsiteX0" fmla="*/ 0 w 73605"/>
              <a:gd name="connsiteY0" fmla="*/ 0 h 190024"/>
              <a:gd name="connsiteX1" fmla="*/ 73605 w 73605"/>
              <a:gd name="connsiteY1" fmla="*/ 0 h 190024"/>
              <a:gd name="connsiteX2" fmla="*/ 73605 w 73605"/>
              <a:gd name="connsiteY2" fmla="*/ 190024 h 190024"/>
              <a:gd name="connsiteX3" fmla="*/ 0 w 73605"/>
              <a:gd name="connsiteY3" fmla="*/ 190024 h 190024"/>
              <a:gd name="connsiteX4" fmla="*/ 0 w 73605"/>
              <a:gd name="connsiteY4" fmla="*/ 0 h 190024"/>
              <a:gd name="connsiteX0" fmla="*/ 0 w 73605"/>
              <a:gd name="connsiteY0" fmla="*/ 0 h 190024"/>
              <a:gd name="connsiteX1" fmla="*/ 73605 w 73605"/>
              <a:gd name="connsiteY1" fmla="*/ 0 h 190024"/>
              <a:gd name="connsiteX2" fmla="*/ 73605 w 73605"/>
              <a:gd name="connsiteY2" fmla="*/ 190024 h 190024"/>
              <a:gd name="connsiteX3" fmla="*/ 0 w 73605"/>
              <a:gd name="connsiteY3" fmla="*/ 0 h 190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605" h="190024">
                <a:moveTo>
                  <a:pt x="0" y="0"/>
                </a:moveTo>
                <a:lnTo>
                  <a:pt x="73605" y="0"/>
                </a:lnTo>
                <a:lnTo>
                  <a:pt x="73605" y="190024"/>
                </a:lnTo>
                <a:lnTo>
                  <a:pt x="0" y="0"/>
                </a:lnTo>
                <a:close/>
              </a:path>
            </a:pathLst>
          </a:custGeom>
          <a:solidFill>
            <a:srgbClr val="048D9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A26E2BC0-9E78-4342-ABBC-76CAFF3BACF0}"/>
              </a:ext>
            </a:extLst>
          </p:cNvPr>
          <p:cNvSpPr/>
          <p:nvPr/>
        </p:nvSpPr>
        <p:spPr>
          <a:xfrm>
            <a:off x="9831941" y="2310941"/>
            <a:ext cx="1955800" cy="3664068"/>
          </a:xfrm>
          <a:prstGeom prst="rect">
            <a:avLst/>
          </a:prstGeom>
          <a:solidFill>
            <a:srgbClr val="F3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Freeform 5">
            <a:extLst>
              <a:ext uri="{FF2B5EF4-FFF2-40B4-BE49-F238E27FC236}">
                <a16:creationId xmlns:a16="http://schemas.microsoft.com/office/drawing/2014/main" id="{1DD3AA4E-290D-4862-8148-60901D713B16}"/>
              </a:ext>
            </a:extLst>
          </p:cNvPr>
          <p:cNvSpPr>
            <a:spLocks/>
          </p:cNvSpPr>
          <p:nvPr/>
        </p:nvSpPr>
        <p:spPr bwMode="auto">
          <a:xfrm>
            <a:off x="9747185" y="4393859"/>
            <a:ext cx="2125312" cy="1581150"/>
          </a:xfrm>
          <a:custGeom>
            <a:avLst/>
            <a:gdLst>
              <a:gd name="T0" fmla="*/ 2484 w 2484"/>
              <a:gd name="T1" fmla="*/ 1848 h 1848"/>
              <a:gd name="T2" fmla="*/ 0 w 2484"/>
              <a:gd name="T3" fmla="*/ 1848 h 1848"/>
              <a:gd name="T4" fmla="*/ 0 w 2484"/>
              <a:gd name="T5" fmla="*/ 0 h 1848"/>
              <a:gd name="T6" fmla="*/ 1241 w 2484"/>
              <a:gd name="T7" fmla="*/ 599 h 1848"/>
              <a:gd name="T8" fmla="*/ 2484 w 2484"/>
              <a:gd name="T9" fmla="*/ 0 h 1848"/>
              <a:gd name="T10" fmla="*/ 2484 w 2484"/>
              <a:gd name="T11" fmla="*/ 1848 h 1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84" h="1848">
                <a:moveTo>
                  <a:pt x="2484" y="1848"/>
                </a:moveTo>
                <a:lnTo>
                  <a:pt x="0" y="1848"/>
                </a:lnTo>
                <a:lnTo>
                  <a:pt x="0" y="0"/>
                </a:lnTo>
                <a:lnTo>
                  <a:pt x="1241" y="599"/>
                </a:lnTo>
                <a:lnTo>
                  <a:pt x="2484" y="0"/>
                </a:lnTo>
                <a:lnTo>
                  <a:pt x="2484" y="1848"/>
                </a:lnTo>
                <a:close/>
              </a:path>
            </a:pathLst>
          </a:custGeom>
          <a:solidFill>
            <a:srgbClr val="007FB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Стрелка: пятиугольник 30">
            <a:extLst>
              <a:ext uri="{FF2B5EF4-FFF2-40B4-BE49-F238E27FC236}">
                <a16:creationId xmlns:a16="http://schemas.microsoft.com/office/drawing/2014/main" id="{070AD6E2-8C37-430E-ACA4-23B6ECA593E5}"/>
              </a:ext>
            </a:extLst>
          </p:cNvPr>
          <p:cNvSpPr/>
          <p:nvPr/>
        </p:nvSpPr>
        <p:spPr>
          <a:xfrm>
            <a:off x="9723059" y="2412246"/>
            <a:ext cx="1530169" cy="396240"/>
          </a:xfrm>
          <a:prstGeom prst="homePlate">
            <a:avLst/>
          </a:prstGeom>
          <a:solidFill>
            <a:srgbClr val="007FB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uz-Cyrl-UZ" sz="1400" b="1" dirty="0"/>
              <a:t>Направление 5</a:t>
            </a:r>
            <a:endParaRPr lang="ru-RU" sz="1400" b="1" dirty="0"/>
          </a:p>
        </p:txBody>
      </p:sp>
      <p:sp>
        <p:nvSpPr>
          <p:cNvPr id="32" name="Прямоугольник 11">
            <a:extLst>
              <a:ext uri="{FF2B5EF4-FFF2-40B4-BE49-F238E27FC236}">
                <a16:creationId xmlns:a16="http://schemas.microsoft.com/office/drawing/2014/main" id="{6E8BC86D-AED1-4827-AB9C-DDB90A66F808}"/>
              </a:ext>
            </a:extLst>
          </p:cNvPr>
          <p:cNvSpPr/>
          <p:nvPr/>
        </p:nvSpPr>
        <p:spPr>
          <a:xfrm>
            <a:off x="9725684" y="2808487"/>
            <a:ext cx="105925" cy="144000"/>
          </a:xfrm>
          <a:custGeom>
            <a:avLst/>
            <a:gdLst>
              <a:gd name="connsiteX0" fmla="*/ 0 w 73605"/>
              <a:gd name="connsiteY0" fmla="*/ 0 h 190024"/>
              <a:gd name="connsiteX1" fmla="*/ 73605 w 73605"/>
              <a:gd name="connsiteY1" fmla="*/ 0 h 190024"/>
              <a:gd name="connsiteX2" fmla="*/ 73605 w 73605"/>
              <a:gd name="connsiteY2" fmla="*/ 190024 h 190024"/>
              <a:gd name="connsiteX3" fmla="*/ 0 w 73605"/>
              <a:gd name="connsiteY3" fmla="*/ 190024 h 190024"/>
              <a:gd name="connsiteX4" fmla="*/ 0 w 73605"/>
              <a:gd name="connsiteY4" fmla="*/ 0 h 190024"/>
              <a:gd name="connsiteX0" fmla="*/ 0 w 73605"/>
              <a:gd name="connsiteY0" fmla="*/ 0 h 190024"/>
              <a:gd name="connsiteX1" fmla="*/ 73605 w 73605"/>
              <a:gd name="connsiteY1" fmla="*/ 0 h 190024"/>
              <a:gd name="connsiteX2" fmla="*/ 73605 w 73605"/>
              <a:gd name="connsiteY2" fmla="*/ 190024 h 190024"/>
              <a:gd name="connsiteX3" fmla="*/ 0 w 73605"/>
              <a:gd name="connsiteY3" fmla="*/ 0 h 190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605" h="190024">
                <a:moveTo>
                  <a:pt x="0" y="0"/>
                </a:moveTo>
                <a:lnTo>
                  <a:pt x="73605" y="0"/>
                </a:lnTo>
                <a:lnTo>
                  <a:pt x="73605" y="190024"/>
                </a:lnTo>
                <a:lnTo>
                  <a:pt x="0" y="0"/>
                </a:lnTo>
                <a:close/>
              </a:path>
            </a:pathLst>
          </a:custGeom>
          <a:solidFill>
            <a:srgbClr val="007FB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AD33DA54-678F-4F3C-9BB1-C697CC10DDC0}"/>
              </a:ext>
            </a:extLst>
          </p:cNvPr>
          <p:cNvCxnSpPr/>
          <p:nvPr/>
        </p:nvCxnSpPr>
        <p:spPr>
          <a:xfrm>
            <a:off x="0" y="6591640"/>
            <a:ext cx="1219200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>
            <a:extLst>
              <a:ext uri="{FF2B5EF4-FFF2-40B4-BE49-F238E27FC236}">
                <a16:creationId xmlns:a16="http://schemas.microsoft.com/office/drawing/2014/main" id="{983A49D5-23CF-4059-8792-0CDE4DEC8FA8}"/>
              </a:ext>
            </a:extLst>
          </p:cNvPr>
          <p:cNvSpPr/>
          <p:nvPr/>
        </p:nvSpPr>
        <p:spPr>
          <a:xfrm>
            <a:off x="1277062" y="6430071"/>
            <a:ext cx="323138" cy="323138"/>
          </a:xfrm>
          <a:prstGeom prst="ellipse">
            <a:avLst/>
          </a:prstGeom>
          <a:solidFill>
            <a:srgbClr val="F8AE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&gt;</a:t>
            </a:r>
            <a:endParaRPr lang="ru-RU" sz="2000" b="1" dirty="0"/>
          </a:p>
        </p:txBody>
      </p:sp>
      <p:sp>
        <p:nvSpPr>
          <p:cNvPr id="37" name="Овал 36">
            <a:extLst>
              <a:ext uri="{FF2B5EF4-FFF2-40B4-BE49-F238E27FC236}">
                <a16:creationId xmlns:a16="http://schemas.microsoft.com/office/drawing/2014/main" id="{A098194C-13CE-4C50-8A5A-9325744A6B8A}"/>
              </a:ext>
            </a:extLst>
          </p:cNvPr>
          <p:cNvSpPr/>
          <p:nvPr/>
        </p:nvSpPr>
        <p:spPr>
          <a:xfrm>
            <a:off x="3619865" y="6430071"/>
            <a:ext cx="323138" cy="323138"/>
          </a:xfrm>
          <a:prstGeom prst="ellipse">
            <a:avLst/>
          </a:prstGeom>
          <a:solidFill>
            <a:srgbClr val="8AC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&gt;</a:t>
            </a:r>
            <a:endParaRPr lang="ru-RU" sz="2000" b="1" dirty="0"/>
          </a:p>
        </p:txBody>
      </p:sp>
      <p:sp>
        <p:nvSpPr>
          <p:cNvPr id="38" name="Овал 37">
            <a:extLst>
              <a:ext uri="{FF2B5EF4-FFF2-40B4-BE49-F238E27FC236}">
                <a16:creationId xmlns:a16="http://schemas.microsoft.com/office/drawing/2014/main" id="{D62AE19F-6947-4626-AEF1-4C602469A3C2}"/>
              </a:ext>
            </a:extLst>
          </p:cNvPr>
          <p:cNvSpPr/>
          <p:nvPr/>
        </p:nvSpPr>
        <p:spPr>
          <a:xfrm>
            <a:off x="5962666" y="6430071"/>
            <a:ext cx="323138" cy="323138"/>
          </a:xfrm>
          <a:prstGeom prst="ellipse">
            <a:avLst/>
          </a:prstGeom>
          <a:solidFill>
            <a:srgbClr val="00B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&gt;</a:t>
            </a:r>
            <a:endParaRPr lang="ru-RU" sz="2000" b="1" dirty="0"/>
          </a:p>
        </p:txBody>
      </p:sp>
      <p:sp>
        <p:nvSpPr>
          <p:cNvPr id="39" name="Овал 38">
            <a:extLst>
              <a:ext uri="{FF2B5EF4-FFF2-40B4-BE49-F238E27FC236}">
                <a16:creationId xmlns:a16="http://schemas.microsoft.com/office/drawing/2014/main" id="{C61FA7DB-CBD7-489A-9AAF-477922D7323F}"/>
              </a:ext>
            </a:extLst>
          </p:cNvPr>
          <p:cNvSpPr/>
          <p:nvPr/>
        </p:nvSpPr>
        <p:spPr>
          <a:xfrm>
            <a:off x="8305468" y="6430071"/>
            <a:ext cx="323138" cy="323138"/>
          </a:xfrm>
          <a:prstGeom prst="ellipse">
            <a:avLst/>
          </a:prstGeom>
          <a:solidFill>
            <a:srgbClr val="048D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&gt;</a:t>
            </a:r>
            <a:endParaRPr lang="ru-RU" sz="2000" b="1" dirty="0"/>
          </a:p>
        </p:txBody>
      </p:sp>
      <p:sp>
        <p:nvSpPr>
          <p:cNvPr id="40" name="Овал 39">
            <a:extLst>
              <a:ext uri="{FF2B5EF4-FFF2-40B4-BE49-F238E27FC236}">
                <a16:creationId xmlns:a16="http://schemas.microsoft.com/office/drawing/2014/main" id="{D9736D2D-B4FA-4893-9BCF-B67B95AA851E}"/>
              </a:ext>
            </a:extLst>
          </p:cNvPr>
          <p:cNvSpPr/>
          <p:nvPr/>
        </p:nvSpPr>
        <p:spPr>
          <a:xfrm>
            <a:off x="10648272" y="6430071"/>
            <a:ext cx="323138" cy="323138"/>
          </a:xfrm>
          <a:prstGeom prst="ellipse">
            <a:avLst/>
          </a:prstGeom>
          <a:solidFill>
            <a:srgbClr val="007F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&gt;</a:t>
            </a:r>
            <a:endParaRPr lang="ru-RU" sz="2000" b="1" dirty="0"/>
          </a:p>
        </p:txBody>
      </p: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483FB215-21C1-436D-9DFF-014C6B776DB4}"/>
              </a:ext>
            </a:extLst>
          </p:cNvPr>
          <p:cNvCxnSpPr>
            <a:cxnSpLocks/>
            <a:stCxn id="34" idx="0"/>
            <a:endCxn id="10" idx="2"/>
          </p:cNvCxnSpPr>
          <p:nvPr/>
        </p:nvCxnSpPr>
        <p:spPr>
          <a:xfrm flipV="1">
            <a:off x="1438631" y="5975009"/>
            <a:ext cx="0" cy="455062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id="{15656915-B210-4635-B339-B896773CA1B6}"/>
              </a:ext>
            </a:extLst>
          </p:cNvPr>
          <p:cNvCxnSpPr>
            <a:cxnSpLocks/>
            <a:stCxn id="37" idx="0"/>
            <a:endCxn id="17" idx="2"/>
          </p:cNvCxnSpPr>
          <p:nvPr/>
        </p:nvCxnSpPr>
        <p:spPr>
          <a:xfrm flipV="1">
            <a:off x="3781434" y="5975009"/>
            <a:ext cx="0" cy="455062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447537DC-3AEC-4D90-91A9-21E3BAAA1794}"/>
              </a:ext>
            </a:extLst>
          </p:cNvPr>
          <p:cNvCxnSpPr>
            <a:cxnSpLocks/>
            <a:stCxn id="38" idx="0"/>
            <a:endCxn id="21" idx="2"/>
          </p:cNvCxnSpPr>
          <p:nvPr/>
        </p:nvCxnSpPr>
        <p:spPr>
          <a:xfrm flipV="1">
            <a:off x="6124235" y="5975009"/>
            <a:ext cx="0" cy="455062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DA78CB8E-08FD-4078-B94C-A3E7987C9FB2}"/>
              </a:ext>
            </a:extLst>
          </p:cNvPr>
          <p:cNvCxnSpPr>
            <a:cxnSpLocks/>
            <a:stCxn id="39" idx="0"/>
          </p:cNvCxnSpPr>
          <p:nvPr/>
        </p:nvCxnSpPr>
        <p:spPr>
          <a:xfrm flipV="1">
            <a:off x="8467037" y="5836579"/>
            <a:ext cx="0" cy="593492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FA9D0F35-A3D9-443C-A269-817F03C30F21}"/>
              </a:ext>
            </a:extLst>
          </p:cNvPr>
          <p:cNvCxnSpPr>
            <a:cxnSpLocks/>
            <a:stCxn id="40" idx="0"/>
            <a:endCxn id="29" idx="2"/>
          </p:cNvCxnSpPr>
          <p:nvPr/>
        </p:nvCxnSpPr>
        <p:spPr>
          <a:xfrm flipV="1">
            <a:off x="10809841" y="5975009"/>
            <a:ext cx="0" cy="455062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4BB55BD6-5B12-4F10-8983-C52A982DF080}"/>
              </a:ext>
            </a:extLst>
          </p:cNvPr>
          <p:cNvSpPr/>
          <p:nvPr/>
        </p:nvSpPr>
        <p:spPr>
          <a:xfrm>
            <a:off x="0" y="977399"/>
            <a:ext cx="293573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/>
              <a:t>ИНСТИТУТ РАЗВИТИЯ ПРОФЕССИОНАЛЬНОГО ОБРАЗОВАНИЯ</a:t>
            </a:r>
            <a:endParaRPr lang="uz-Cyrl-UZ" sz="2800" b="1" dirty="0"/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C1D94D69-9189-4BEA-953E-0CCEF6DCCB3F}"/>
              </a:ext>
            </a:extLst>
          </p:cNvPr>
          <p:cNvSpPr/>
          <p:nvPr/>
        </p:nvSpPr>
        <p:spPr>
          <a:xfrm>
            <a:off x="3120395" y="885066"/>
            <a:ext cx="91627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dirty="0"/>
              <a:t>при Министерстве высшего образования, науки и инноваций является единственным институтом, осуществляющим обеспечение системы профессионального образования методическими материалами, учебно-нормативными документами, повышения квалификации и переподготовки руководящих и преподавательских кадров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60" name="Группа 59">
            <a:extLst>
              <a:ext uri="{FF2B5EF4-FFF2-40B4-BE49-F238E27FC236}">
                <a16:creationId xmlns:a16="http://schemas.microsoft.com/office/drawing/2014/main" id="{7514046D-07DD-4C52-82DB-5795829AE4DE}"/>
              </a:ext>
            </a:extLst>
          </p:cNvPr>
          <p:cNvGrpSpPr/>
          <p:nvPr/>
        </p:nvGrpSpPr>
        <p:grpSpPr>
          <a:xfrm rot="5400000">
            <a:off x="2463279" y="1425921"/>
            <a:ext cx="1129566" cy="118618"/>
            <a:chOff x="3394076" y="1287463"/>
            <a:chExt cx="1350962" cy="42863"/>
          </a:xfrm>
        </p:grpSpPr>
        <p:sp>
          <p:nvSpPr>
            <p:cNvPr id="61" name="Rectangle 15">
              <a:extLst>
                <a:ext uri="{FF2B5EF4-FFF2-40B4-BE49-F238E27FC236}">
                  <a16:creationId xmlns:a16="http://schemas.microsoft.com/office/drawing/2014/main" id="{A509EF61-3795-4815-BD86-CAAE7A00A5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4076" y="1287463"/>
              <a:ext cx="271462" cy="42863"/>
            </a:xfrm>
            <a:prstGeom prst="rect">
              <a:avLst/>
            </a:prstGeom>
            <a:solidFill>
              <a:srgbClr val="D4D2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" name="Rectangle 16">
              <a:extLst>
                <a:ext uri="{FF2B5EF4-FFF2-40B4-BE49-F238E27FC236}">
                  <a16:creationId xmlns:a16="http://schemas.microsoft.com/office/drawing/2014/main" id="{396DC54D-F7D7-4400-BCE0-884547561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5538" y="1287463"/>
              <a:ext cx="269875" cy="42863"/>
            </a:xfrm>
            <a:prstGeom prst="rect">
              <a:avLst/>
            </a:prstGeom>
            <a:solidFill>
              <a:srgbClr val="24B6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3" name="Rectangle 17">
              <a:extLst>
                <a:ext uri="{FF2B5EF4-FFF2-40B4-BE49-F238E27FC236}">
                  <a16:creationId xmlns:a16="http://schemas.microsoft.com/office/drawing/2014/main" id="{DA1643E6-0B09-4293-9D3D-EDADC3974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5413" y="1287463"/>
              <a:ext cx="268287" cy="42863"/>
            </a:xfrm>
            <a:prstGeom prst="rect">
              <a:avLst/>
            </a:prstGeom>
            <a:solidFill>
              <a:srgbClr val="188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4" name="Rectangle 18">
              <a:extLst>
                <a:ext uri="{FF2B5EF4-FFF2-40B4-BE49-F238E27FC236}">
                  <a16:creationId xmlns:a16="http://schemas.microsoft.com/office/drawing/2014/main" id="{608D1933-B1F0-4B6A-BFB0-2AE0FA636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3701" y="1287463"/>
              <a:ext cx="271462" cy="42863"/>
            </a:xfrm>
            <a:prstGeom prst="rect">
              <a:avLst/>
            </a:prstGeom>
            <a:solidFill>
              <a:srgbClr val="0E5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5" name="Rectangle 19">
              <a:extLst>
                <a:ext uri="{FF2B5EF4-FFF2-40B4-BE49-F238E27FC236}">
                  <a16:creationId xmlns:a16="http://schemas.microsoft.com/office/drawing/2014/main" id="{7CF75A0A-78A6-4EEC-9CDD-9D2841267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5163" y="1287463"/>
              <a:ext cx="269875" cy="42863"/>
            </a:xfrm>
            <a:prstGeom prst="rect">
              <a:avLst/>
            </a:prstGeom>
            <a:solidFill>
              <a:srgbClr val="094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1D5D95F5-D3A3-494B-B51D-D5F1C0044A4F}"/>
              </a:ext>
            </a:extLst>
          </p:cNvPr>
          <p:cNvSpPr/>
          <p:nvPr/>
        </p:nvSpPr>
        <p:spPr>
          <a:xfrm>
            <a:off x="460731" y="3056191"/>
            <a:ext cx="1955798" cy="1397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221E1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и внедрение образовательных и нормативных документов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B005874C-A667-464A-A1A9-C1C765D8A8CF}"/>
              </a:ext>
            </a:extLst>
          </p:cNvPr>
          <p:cNvSpPr/>
          <p:nvPr/>
        </p:nvSpPr>
        <p:spPr>
          <a:xfrm>
            <a:off x="2803451" y="3056191"/>
            <a:ext cx="1955800" cy="1134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221E1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Повышение квалификации и переподготовка кадров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9084952E-A5FB-47A2-9ACB-9CFE4A29E3F5}"/>
              </a:ext>
            </a:extLst>
          </p:cNvPr>
          <p:cNvSpPr/>
          <p:nvPr/>
        </p:nvSpPr>
        <p:spPr>
          <a:xfrm>
            <a:off x="5146171" y="3056191"/>
            <a:ext cx="1955800" cy="1134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z-Cyrl-UZ" sz="1600" b="1" dirty="0">
                <a:solidFill>
                  <a:srgbClr val="221E1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Научно-исследовательская работа и докторантура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CC770A1E-E27D-4329-B540-C578E2257760}"/>
              </a:ext>
            </a:extLst>
          </p:cNvPr>
          <p:cNvSpPr/>
          <p:nvPr/>
        </p:nvSpPr>
        <p:spPr>
          <a:xfrm>
            <a:off x="7488808" y="3056191"/>
            <a:ext cx="1955801" cy="1134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z-Cyrl-UZ" sz="1600" b="1" dirty="0">
                <a:solidFill>
                  <a:srgbClr val="221E1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цифрового образовательного контента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C1F8884D-A840-49C6-92CB-E8B34B24A436}"/>
              </a:ext>
            </a:extLst>
          </p:cNvPr>
          <p:cNvSpPr/>
          <p:nvPr/>
        </p:nvSpPr>
        <p:spPr>
          <a:xfrm>
            <a:off x="9831282" y="3056191"/>
            <a:ext cx="1955798" cy="1134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221E1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Издание учебной литературы и нормативных документов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5" name="Рисунок 54">
            <a:extLst>
              <a:ext uri="{FF2B5EF4-FFF2-40B4-BE49-F238E27FC236}">
                <a16:creationId xmlns:a16="http://schemas.microsoft.com/office/drawing/2014/main" id="{7C3DF2F8-D6F7-4A07-91FB-18723A0F43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1097446" y="4998428"/>
            <a:ext cx="682371" cy="847135"/>
          </a:xfrm>
          <a:prstGeom prst="rect">
            <a:avLst/>
          </a:prstGeom>
        </p:spPr>
      </p:pic>
      <p:pic>
        <p:nvPicPr>
          <p:cNvPr id="56" name="Рисунок 55">
            <a:extLst>
              <a:ext uri="{FF2B5EF4-FFF2-40B4-BE49-F238E27FC236}">
                <a16:creationId xmlns:a16="http://schemas.microsoft.com/office/drawing/2014/main" id="{568FCCE9-E3BE-4716-8046-2DDAAE1DC1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tretch>
            <a:fillRect/>
          </a:stretch>
        </p:blipFill>
        <p:spPr>
          <a:xfrm>
            <a:off x="3309968" y="4949890"/>
            <a:ext cx="942930" cy="944210"/>
          </a:xfrm>
          <a:prstGeom prst="rect">
            <a:avLst/>
          </a:prstGeom>
        </p:spPr>
      </p:pic>
      <p:pic>
        <p:nvPicPr>
          <p:cNvPr id="7168" name="Рисунок 7167">
            <a:extLst>
              <a:ext uri="{FF2B5EF4-FFF2-40B4-BE49-F238E27FC236}">
                <a16:creationId xmlns:a16="http://schemas.microsoft.com/office/drawing/2014/main" id="{FC160710-7AC5-41D2-AF21-B3F7ECE73B0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tretch>
            <a:fillRect/>
          </a:stretch>
        </p:blipFill>
        <p:spPr>
          <a:xfrm>
            <a:off x="5762544" y="4994275"/>
            <a:ext cx="723382" cy="855440"/>
          </a:xfrm>
          <a:prstGeom prst="rect">
            <a:avLst/>
          </a:prstGeom>
        </p:spPr>
      </p:pic>
      <p:pic>
        <p:nvPicPr>
          <p:cNvPr id="7169" name="Рисунок 7168">
            <a:extLst>
              <a:ext uri="{FF2B5EF4-FFF2-40B4-BE49-F238E27FC236}">
                <a16:creationId xmlns:a16="http://schemas.microsoft.com/office/drawing/2014/main" id="{4CCC3E77-8983-4EF6-827B-B19D2C95386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 bright="70000" contrast="-70000"/>
          </a:blip>
          <a:stretch>
            <a:fillRect/>
          </a:stretch>
        </p:blipFill>
        <p:spPr>
          <a:xfrm>
            <a:off x="8000816" y="5030489"/>
            <a:ext cx="932443" cy="783013"/>
          </a:xfrm>
          <a:prstGeom prst="rect">
            <a:avLst/>
          </a:prstGeom>
        </p:spPr>
      </p:pic>
      <p:pic>
        <p:nvPicPr>
          <p:cNvPr id="7170" name="Рисунок 7169">
            <a:extLst>
              <a:ext uri="{FF2B5EF4-FFF2-40B4-BE49-F238E27FC236}">
                <a16:creationId xmlns:a16="http://schemas.microsoft.com/office/drawing/2014/main" id="{FFFA0E95-498C-44C3-B014-0B443E224FC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 bright="70000" contrast="-70000"/>
          </a:blip>
          <a:stretch>
            <a:fillRect/>
          </a:stretch>
        </p:blipFill>
        <p:spPr>
          <a:xfrm>
            <a:off x="10366454" y="4978042"/>
            <a:ext cx="886775" cy="88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641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C62F89-056E-44A3-95F5-52D91B6A7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ЗАДАЧИ ИНСТИТУТА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03A7266-E890-4628-A6C5-A53B90CE8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F932-8702-4ACD-98A2-05291D0E4BA3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07321EF-ED01-402C-AD30-E506C40A0193}"/>
              </a:ext>
            </a:extLst>
          </p:cNvPr>
          <p:cNvSpPr/>
          <p:nvPr/>
        </p:nvSpPr>
        <p:spPr>
          <a:xfrm flipH="1">
            <a:off x="219864" y="976462"/>
            <a:ext cx="5652000" cy="1598719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631768">
              <a:defRPr/>
            </a:pPr>
            <a:endParaRPr lang="uz-Cyrl-UZ" sz="5180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F17255B-0885-4EF6-8A95-A3B2662D847F}"/>
              </a:ext>
            </a:extLst>
          </p:cNvPr>
          <p:cNvSpPr/>
          <p:nvPr/>
        </p:nvSpPr>
        <p:spPr>
          <a:xfrm flipH="1">
            <a:off x="219864" y="2575182"/>
            <a:ext cx="5652000" cy="88757"/>
          </a:xfrm>
          <a:prstGeom prst="rect">
            <a:avLst/>
          </a:prstGeom>
          <a:solidFill>
            <a:srgbClr val="93C94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631768">
              <a:defRPr/>
            </a:pPr>
            <a:endParaRPr lang="uz-Cyrl-UZ" sz="518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F621A2-BDE7-43D8-BBE6-BF058007EEE9}"/>
              </a:ext>
            </a:extLst>
          </p:cNvPr>
          <p:cNvSpPr txBox="1"/>
          <p:nvPr/>
        </p:nvSpPr>
        <p:spPr>
          <a:xfrm flipH="1">
            <a:off x="990183" y="976462"/>
            <a:ext cx="4896000" cy="160043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400" dirty="0"/>
              <a:t>участие в координации деятельности профессиональных образовательных учреждений, учебно-педагогическое и научно-методическое обеспечение образовательного процесса, участие в обеспечении соответствия качества подготовки специалистов, содержания и уровня образования государственным образовательным стандартам и квалификационным требованиям;</a:t>
            </a:r>
            <a:endParaRPr lang="uz-Cyrl-UZ" sz="140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802DBB6-4E6F-4413-8431-1D3398B21520}"/>
              </a:ext>
            </a:extLst>
          </p:cNvPr>
          <p:cNvSpPr/>
          <p:nvPr/>
        </p:nvSpPr>
        <p:spPr>
          <a:xfrm flipH="1">
            <a:off x="219864" y="2865676"/>
            <a:ext cx="5652000" cy="1868249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631768">
              <a:defRPr/>
            </a:pPr>
            <a:endParaRPr lang="uz-Cyrl-UZ" sz="5180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4FB1933-F560-438F-A488-81ACB9746DF5}"/>
              </a:ext>
            </a:extLst>
          </p:cNvPr>
          <p:cNvSpPr/>
          <p:nvPr/>
        </p:nvSpPr>
        <p:spPr>
          <a:xfrm flipH="1">
            <a:off x="229389" y="4626321"/>
            <a:ext cx="5652000" cy="88757"/>
          </a:xfrm>
          <a:prstGeom prst="rect">
            <a:avLst/>
          </a:prstGeom>
          <a:solidFill>
            <a:srgbClr val="49BC9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631768">
              <a:defRPr/>
            </a:pPr>
            <a:endParaRPr lang="uz-Cyrl-UZ" sz="518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8C4395-9FD6-41EA-8DFC-6198C647388B}"/>
              </a:ext>
            </a:extLst>
          </p:cNvPr>
          <p:cNvSpPr txBox="1"/>
          <p:nvPr/>
        </p:nvSpPr>
        <p:spPr>
          <a:xfrm flipH="1">
            <a:off x="990183" y="3080260"/>
            <a:ext cx="4896000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400" dirty="0"/>
              <a:t>организация разработки и совершенствования учебных планов и программ по подготовке востребованных на рынке труда специалистов исходя из потребностей и предложений работодателей, передового зарубежного опыта, структурных изменений в реальном секторе экономики;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202862C-A36D-4434-8ED7-3303C19F0B8F}"/>
              </a:ext>
            </a:extLst>
          </p:cNvPr>
          <p:cNvSpPr/>
          <p:nvPr/>
        </p:nvSpPr>
        <p:spPr>
          <a:xfrm flipH="1">
            <a:off x="219864" y="4926423"/>
            <a:ext cx="5652000" cy="1598719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631768">
              <a:defRPr/>
            </a:pPr>
            <a:endParaRPr lang="uz-Cyrl-UZ" sz="5180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30B0B84-6092-4C76-94D6-E365F05CDA74}"/>
              </a:ext>
            </a:extLst>
          </p:cNvPr>
          <p:cNvSpPr/>
          <p:nvPr/>
        </p:nvSpPr>
        <p:spPr>
          <a:xfrm flipH="1">
            <a:off x="219864" y="6543289"/>
            <a:ext cx="5652000" cy="88757"/>
          </a:xfrm>
          <a:prstGeom prst="rect">
            <a:avLst/>
          </a:prstGeom>
          <a:solidFill>
            <a:srgbClr val="3EC0C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631768">
              <a:defRPr/>
            </a:pPr>
            <a:endParaRPr lang="uz-Cyrl-UZ" sz="518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2816AC-4211-4ED1-B338-057330ABBCE0}"/>
              </a:ext>
            </a:extLst>
          </p:cNvPr>
          <p:cNvSpPr txBox="1"/>
          <p:nvPr/>
        </p:nvSpPr>
        <p:spPr>
          <a:xfrm flipH="1">
            <a:off x="990182" y="5033285"/>
            <a:ext cx="48960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400" dirty="0"/>
              <a:t>организация и совершенствование системы непрерывной подготовки, переподготовки и повышения квалификации руководящих и педагогических кадров, создание условий для регулярного повышения качества и уровня их профессионального мастерства, организацию повышения квалификации и прохождения стажировок за рубежом;</a:t>
            </a:r>
            <a:endParaRPr lang="ru-RU" sz="1400" i="1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1EEC995-F17D-4DB3-91EC-BE89B7F449A0}"/>
              </a:ext>
            </a:extLst>
          </p:cNvPr>
          <p:cNvSpPr/>
          <p:nvPr/>
        </p:nvSpPr>
        <p:spPr>
          <a:xfrm flipH="1">
            <a:off x="6320136" y="977412"/>
            <a:ext cx="5652000" cy="1598719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631768">
              <a:defRPr/>
            </a:pPr>
            <a:endParaRPr lang="uz-Cyrl-UZ" sz="5180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9CCEEB4-1004-40B3-A3EA-A0B411208011}"/>
              </a:ext>
            </a:extLst>
          </p:cNvPr>
          <p:cNvSpPr/>
          <p:nvPr/>
        </p:nvSpPr>
        <p:spPr>
          <a:xfrm flipH="1">
            <a:off x="6320136" y="2575182"/>
            <a:ext cx="5652000" cy="88757"/>
          </a:xfrm>
          <a:prstGeom prst="rect">
            <a:avLst/>
          </a:prstGeom>
          <a:solidFill>
            <a:srgbClr val="3D99C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631768">
              <a:defRPr/>
            </a:pPr>
            <a:endParaRPr lang="uz-Cyrl-UZ" sz="518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E25CDF-2FF4-4B4A-9BCB-AF24BC1D8868}"/>
              </a:ext>
            </a:extLst>
          </p:cNvPr>
          <p:cNvSpPr txBox="1"/>
          <p:nvPr/>
        </p:nvSpPr>
        <p:spPr>
          <a:xfrm flipH="1">
            <a:off x="7099980" y="976552"/>
            <a:ext cx="4896000" cy="160043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400" dirty="0"/>
              <a:t>эффективная организация научно-исследовательских работ, широкое внедрение результатов научных исследований и разработок в практику, обеспечение тесной взаимной интеграции профессионального образования, науки и производства, широкое привлечение одаренных работников сферы к научно-исследовательской работе и их всесторонняя поддержка;</a:t>
            </a:r>
            <a:endParaRPr lang="ru-RU" sz="1400" i="1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5571702F-61F9-4BFA-B408-B5BBD3F362BB}"/>
              </a:ext>
            </a:extLst>
          </p:cNvPr>
          <p:cNvSpPr/>
          <p:nvPr/>
        </p:nvSpPr>
        <p:spPr>
          <a:xfrm flipH="1">
            <a:off x="6320136" y="2781300"/>
            <a:ext cx="5652000" cy="1952625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631768">
              <a:defRPr/>
            </a:pPr>
            <a:endParaRPr lang="uz-Cyrl-UZ" sz="5180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57094D51-8DAD-45F0-80C2-B486B35C5C42}"/>
              </a:ext>
            </a:extLst>
          </p:cNvPr>
          <p:cNvSpPr/>
          <p:nvPr/>
        </p:nvSpPr>
        <p:spPr>
          <a:xfrm flipH="1">
            <a:off x="6310611" y="4616796"/>
            <a:ext cx="5652000" cy="88757"/>
          </a:xfrm>
          <a:prstGeom prst="rect">
            <a:avLst/>
          </a:prstGeom>
          <a:solidFill>
            <a:srgbClr val="3F71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631768">
              <a:defRPr/>
            </a:pPr>
            <a:endParaRPr lang="uz-Cyrl-UZ" sz="518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74ABC17-C1A9-4493-990A-B97029B098E4}"/>
              </a:ext>
            </a:extLst>
          </p:cNvPr>
          <p:cNvSpPr txBox="1"/>
          <p:nvPr/>
        </p:nvSpPr>
        <p:spPr>
          <a:xfrm flipH="1">
            <a:off x="7099978" y="2779522"/>
            <a:ext cx="4966329" cy="18115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200" dirty="0"/>
              <a:t>организация образовательного процесса в соответствии с международной практикой внедрения новых педагогических технологий образования и методов обучения, совершенствования учебных планов и предметных программ, расширения возможностей использования студентами, преподавателями и исследователями мировых образовательных ресурсов, электронных каталогов научной литературы и баз данных, качественного обновления учебного процесса путем внедрения современных форм обучения и средств информационно-коммуникационных, цифровых технологий;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17A0BFE2-118A-424E-9769-DFFE2B213540}"/>
              </a:ext>
            </a:extLst>
          </p:cNvPr>
          <p:cNvSpPr/>
          <p:nvPr/>
        </p:nvSpPr>
        <p:spPr>
          <a:xfrm flipH="1">
            <a:off x="6320136" y="4944569"/>
            <a:ext cx="5652000" cy="1598719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631768">
              <a:defRPr/>
            </a:pPr>
            <a:endParaRPr lang="uz-Cyrl-UZ" sz="5180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9B437518-BC56-4EB6-9CA1-40770C571A0F}"/>
              </a:ext>
            </a:extLst>
          </p:cNvPr>
          <p:cNvSpPr/>
          <p:nvPr/>
        </p:nvSpPr>
        <p:spPr>
          <a:xfrm flipH="1">
            <a:off x="6320136" y="6543289"/>
            <a:ext cx="5652000" cy="88757"/>
          </a:xfrm>
          <a:prstGeom prst="rect">
            <a:avLst/>
          </a:prstGeom>
          <a:solidFill>
            <a:srgbClr val="09548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2631768">
              <a:defRPr/>
            </a:pPr>
            <a:endParaRPr lang="uz-Cyrl-UZ" sz="518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9F225C9-49D1-4838-AE52-049C00BD1EAF}"/>
              </a:ext>
            </a:extLst>
          </p:cNvPr>
          <p:cNvSpPr txBox="1"/>
          <p:nvPr/>
        </p:nvSpPr>
        <p:spPr>
          <a:xfrm flipH="1">
            <a:off x="7099980" y="5374596"/>
            <a:ext cx="4896000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400" dirty="0"/>
              <a:t>расширение и укрепление международных связей, широкое освещение достижений в сфере профессионального образования на международном уровне.</a:t>
            </a:r>
            <a:endParaRPr lang="ru-RU" sz="1400" i="1" dirty="0"/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C81E566A-E422-42CC-9F36-1F4ECEF50A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68" y="1325165"/>
            <a:ext cx="605368" cy="780724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60448617-D667-4A25-8667-3E9F9EDDEB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80" y="3257370"/>
            <a:ext cx="656662" cy="722952"/>
          </a:xfrm>
          <a:prstGeom prst="rect">
            <a:avLst/>
          </a:prstGeom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D56DB0E4-C2F5-4C06-B4BA-AAB85082E00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57" b="8657"/>
          <a:stretch/>
        </p:blipFill>
        <p:spPr>
          <a:xfrm>
            <a:off x="253850" y="5421357"/>
            <a:ext cx="712488" cy="589134"/>
          </a:xfrm>
          <a:prstGeom prst="rect">
            <a:avLst/>
          </a:prstGeom>
        </p:spPr>
      </p:pic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82944331-E8CB-4A8E-8C7E-0B0A8035AF8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21994" y="1268038"/>
            <a:ext cx="623784" cy="738473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6D6D1FBC-C3F0-40B9-9F21-41893BE8C32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90319" y="5421357"/>
            <a:ext cx="669995" cy="589134"/>
          </a:xfrm>
          <a:prstGeom prst="rect">
            <a:avLst/>
          </a:prstGeom>
        </p:spPr>
      </p:pic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C8FB6E07-26B8-42FF-9FFE-05A43FA4804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120" y="3361139"/>
            <a:ext cx="632730" cy="61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083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FADDCB-839E-4204-9FBB-268007F36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/>
              <a:t>ФАКТОРЫ УСПЕШНОГО ФОРМИРОВАНИЯ МОДЕЛЕЙ УСТОЙЧИВОГО РАЗВИТИЯ ОБРАЗОВАТЕЛЬНЫХ СИСТЕМ СПО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5039AB9-653C-4AC1-B9BD-BBB044F9D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F932-8702-4ACD-98A2-05291D0E4BA3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6" name="Пятиугольник 3">
            <a:extLst>
              <a:ext uri="{FF2B5EF4-FFF2-40B4-BE49-F238E27FC236}">
                <a16:creationId xmlns:a16="http://schemas.microsoft.com/office/drawing/2014/main" id="{100E6854-9FD8-432A-AA7D-0B8653E491FC}"/>
              </a:ext>
            </a:extLst>
          </p:cNvPr>
          <p:cNvSpPr/>
          <p:nvPr/>
        </p:nvSpPr>
        <p:spPr>
          <a:xfrm>
            <a:off x="379465" y="1012398"/>
            <a:ext cx="11672835" cy="978069"/>
          </a:xfrm>
          <a:prstGeom prst="homePlate">
            <a:avLst/>
          </a:prstGeom>
          <a:solidFill>
            <a:srgbClr val="F9F9F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57300" indent="-3175"/>
            <a:r>
              <a:rPr lang="ru-RU" dirty="0">
                <a:solidFill>
                  <a:schemeClr val="tx1"/>
                </a:solidFill>
              </a:rPr>
              <a:t>поддержание единого образовательного пространства и интеграционных тенденций, расширение стажировок и обмена обучающимися, аспирантами, докторантами и научно-педагогическими работниками;</a:t>
            </a:r>
            <a:endParaRPr lang="ru-RU" sz="16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Пятиугольник 4">
            <a:extLst>
              <a:ext uri="{FF2B5EF4-FFF2-40B4-BE49-F238E27FC236}">
                <a16:creationId xmlns:a16="http://schemas.microsoft.com/office/drawing/2014/main" id="{2837BD8D-039C-4D5B-9C33-F50A20724092}"/>
              </a:ext>
            </a:extLst>
          </p:cNvPr>
          <p:cNvSpPr/>
          <p:nvPr/>
        </p:nvSpPr>
        <p:spPr>
          <a:xfrm>
            <a:off x="379467" y="1012398"/>
            <a:ext cx="1163583" cy="978069"/>
          </a:xfrm>
          <a:prstGeom prst="homePlate">
            <a:avLst>
              <a:gd name="adj" fmla="val 33888"/>
            </a:avLst>
          </a:prstGeom>
          <a:solidFill>
            <a:srgbClr val="158BBD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8" name="Пятиугольник 5">
            <a:extLst>
              <a:ext uri="{FF2B5EF4-FFF2-40B4-BE49-F238E27FC236}">
                <a16:creationId xmlns:a16="http://schemas.microsoft.com/office/drawing/2014/main" id="{C8248640-E53A-4B03-9AD6-9763547BB646}"/>
              </a:ext>
            </a:extLst>
          </p:cNvPr>
          <p:cNvSpPr/>
          <p:nvPr/>
        </p:nvSpPr>
        <p:spPr>
          <a:xfrm>
            <a:off x="379465" y="2162734"/>
            <a:ext cx="11672835" cy="978069"/>
          </a:xfrm>
          <a:prstGeom prst="homePlate">
            <a:avLst/>
          </a:prstGeom>
          <a:solidFill>
            <a:srgbClr val="F9F9F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57300"/>
            <a:r>
              <a:rPr lang="ru-RU" dirty="0">
                <a:solidFill>
                  <a:schemeClr val="tx1"/>
                </a:solidFill>
              </a:rPr>
              <a:t>повышение квалификации и переподготовка руководящих и преподавательских кадров с целью развития прикладных компетенций (квалификаций), освоение инновационных образовательных и прикладных технологий на международных курсах повышения квалификации; </a:t>
            </a:r>
            <a:endParaRPr lang="ru-RU" sz="16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Пятиугольник 6">
            <a:extLst>
              <a:ext uri="{FF2B5EF4-FFF2-40B4-BE49-F238E27FC236}">
                <a16:creationId xmlns:a16="http://schemas.microsoft.com/office/drawing/2014/main" id="{2CF38170-BA8F-4AA2-B82B-490777147D9A}"/>
              </a:ext>
            </a:extLst>
          </p:cNvPr>
          <p:cNvSpPr/>
          <p:nvPr/>
        </p:nvSpPr>
        <p:spPr>
          <a:xfrm>
            <a:off x="379465" y="3313070"/>
            <a:ext cx="11672835" cy="978069"/>
          </a:xfrm>
          <a:prstGeom prst="homePlate">
            <a:avLst/>
          </a:prstGeom>
          <a:solidFill>
            <a:srgbClr val="F9F9F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57300"/>
            <a:r>
              <a:rPr lang="ru-RU" dirty="0">
                <a:solidFill>
                  <a:schemeClr val="tx1"/>
                </a:solidFill>
              </a:rPr>
              <a:t>разработка и внедрение совместных образовательных программ, которые могут осуществляться на уровне сотрудничества между учреждениями образования, увеличение в общем объеме реализуемых образовательных программ доли практико-ориентированных программ;</a:t>
            </a:r>
          </a:p>
        </p:txBody>
      </p:sp>
      <p:sp>
        <p:nvSpPr>
          <p:cNvPr id="10" name="Пятиугольник 7">
            <a:extLst>
              <a:ext uri="{FF2B5EF4-FFF2-40B4-BE49-F238E27FC236}">
                <a16:creationId xmlns:a16="http://schemas.microsoft.com/office/drawing/2014/main" id="{852F381D-BBC6-4FBE-9DDC-DD85B957BAC6}"/>
              </a:ext>
            </a:extLst>
          </p:cNvPr>
          <p:cNvSpPr/>
          <p:nvPr/>
        </p:nvSpPr>
        <p:spPr>
          <a:xfrm>
            <a:off x="379465" y="4463406"/>
            <a:ext cx="11672835" cy="978069"/>
          </a:xfrm>
          <a:prstGeom prst="homePlate">
            <a:avLst/>
          </a:prstGeom>
          <a:solidFill>
            <a:srgbClr val="F9F9F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57300"/>
            <a:r>
              <a:rPr lang="ru-RU" dirty="0">
                <a:solidFill>
                  <a:schemeClr val="tx1"/>
                </a:solidFill>
              </a:rPr>
              <a:t>расширение научно-академического сотрудничества, разработка и внедрение современных образовательных методик и технологий;</a:t>
            </a:r>
            <a:endParaRPr lang="ru-RU" sz="16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Пятиугольник 8">
            <a:extLst>
              <a:ext uri="{FF2B5EF4-FFF2-40B4-BE49-F238E27FC236}">
                <a16:creationId xmlns:a16="http://schemas.microsoft.com/office/drawing/2014/main" id="{EC61598C-CFBB-4A33-A03D-EE1D19373FCA}"/>
              </a:ext>
            </a:extLst>
          </p:cNvPr>
          <p:cNvSpPr/>
          <p:nvPr/>
        </p:nvSpPr>
        <p:spPr>
          <a:xfrm>
            <a:off x="379465" y="5613740"/>
            <a:ext cx="11672835" cy="978069"/>
          </a:xfrm>
          <a:prstGeom prst="homePlate">
            <a:avLst/>
          </a:prstGeom>
          <a:solidFill>
            <a:srgbClr val="F9F9F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57300"/>
            <a:r>
              <a:rPr lang="ru-RU" dirty="0">
                <a:solidFill>
                  <a:schemeClr val="tx1"/>
                </a:solidFill>
              </a:rPr>
              <a:t>регулярный обмен и внедрение в практику новых достижений в сфере применения информационных и коммуникационных технологий в образовании, «</a:t>
            </a:r>
            <a:r>
              <a:rPr lang="uz-Cyrl-UZ" dirty="0">
                <a:solidFill>
                  <a:schemeClr val="tx1"/>
                </a:solidFill>
              </a:rPr>
              <a:t>цифровизация</a:t>
            </a:r>
            <a:r>
              <a:rPr lang="ru-RU" dirty="0">
                <a:solidFill>
                  <a:schemeClr val="tx1"/>
                </a:solidFill>
              </a:rPr>
              <a:t>» образования.</a:t>
            </a:r>
          </a:p>
        </p:txBody>
      </p:sp>
      <p:sp>
        <p:nvSpPr>
          <p:cNvPr id="12" name="Пятиугольник 12">
            <a:extLst>
              <a:ext uri="{FF2B5EF4-FFF2-40B4-BE49-F238E27FC236}">
                <a16:creationId xmlns:a16="http://schemas.microsoft.com/office/drawing/2014/main" id="{2CC4F0CA-B1E5-4FE8-A6B9-93E749790FE5}"/>
              </a:ext>
            </a:extLst>
          </p:cNvPr>
          <p:cNvSpPr/>
          <p:nvPr/>
        </p:nvSpPr>
        <p:spPr>
          <a:xfrm>
            <a:off x="379467" y="2162734"/>
            <a:ext cx="1163583" cy="978069"/>
          </a:xfrm>
          <a:prstGeom prst="homePlate">
            <a:avLst>
              <a:gd name="adj" fmla="val 32424"/>
            </a:avLst>
          </a:prstGeom>
          <a:solidFill>
            <a:srgbClr val="158BBD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ятиугольник 13">
            <a:extLst>
              <a:ext uri="{FF2B5EF4-FFF2-40B4-BE49-F238E27FC236}">
                <a16:creationId xmlns:a16="http://schemas.microsoft.com/office/drawing/2014/main" id="{4F63F467-049A-40FB-AF84-E711BFD243D6}"/>
              </a:ext>
            </a:extLst>
          </p:cNvPr>
          <p:cNvSpPr/>
          <p:nvPr/>
        </p:nvSpPr>
        <p:spPr>
          <a:xfrm>
            <a:off x="379467" y="3313070"/>
            <a:ext cx="1163583" cy="978069"/>
          </a:xfrm>
          <a:prstGeom prst="homePlate">
            <a:avLst>
              <a:gd name="adj" fmla="val 30471"/>
            </a:avLst>
          </a:prstGeom>
          <a:solidFill>
            <a:srgbClr val="158BBD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4" name="Пятиугольник 14">
            <a:extLst>
              <a:ext uri="{FF2B5EF4-FFF2-40B4-BE49-F238E27FC236}">
                <a16:creationId xmlns:a16="http://schemas.microsoft.com/office/drawing/2014/main" id="{07642286-9ED2-4B7C-946B-866BE3E5F979}"/>
              </a:ext>
            </a:extLst>
          </p:cNvPr>
          <p:cNvSpPr/>
          <p:nvPr/>
        </p:nvSpPr>
        <p:spPr>
          <a:xfrm>
            <a:off x="379467" y="4463406"/>
            <a:ext cx="1163583" cy="978069"/>
          </a:xfrm>
          <a:prstGeom prst="homePlate">
            <a:avLst>
              <a:gd name="adj" fmla="val 29494"/>
            </a:avLst>
          </a:prstGeom>
          <a:solidFill>
            <a:srgbClr val="158BBD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5" name="Пятиугольник 15">
            <a:extLst>
              <a:ext uri="{FF2B5EF4-FFF2-40B4-BE49-F238E27FC236}">
                <a16:creationId xmlns:a16="http://schemas.microsoft.com/office/drawing/2014/main" id="{D508B54B-7C4A-400B-A4F1-447A1FDC8C64}"/>
              </a:ext>
            </a:extLst>
          </p:cNvPr>
          <p:cNvSpPr/>
          <p:nvPr/>
        </p:nvSpPr>
        <p:spPr>
          <a:xfrm>
            <a:off x="379467" y="5613740"/>
            <a:ext cx="1163583" cy="978069"/>
          </a:xfrm>
          <a:prstGeom prst="homePlate">
            <a:avLst>
              <a:gd name="adj" fmla="val 31447"/>
            </a:avLst>
          </a:prstGeom>
          <a:solidFill>
            <a:srgbClr val="158BBD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pic>
        <p:nvPicPr>
          <p:cNvPr id="16" name="Picture 2" descr="https://www.pinclipart.com/picdir/big/532-5323885_education-logo-clipart.png">
            <a:extLst>
              <a:ext uri="{FF2B5EF4-FFF2-40B4-BE49-F238E27FC236}">
                <a16:creationId xmlns:a16="http://schemas.microsoft.com/office/drawing/2014/main" id="{8D48913E-FC22-47BE-987C-6A06C409B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89" y="4670367"/>
            <a:ext cx="694879" cy="571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FEEA1987-33C8-414E-9CD8-841584D3E4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tretch>
            <a:fillRect/>
          </a:stretch>
        </p:blipFill>
        <p:spPr>
          <a:xfrm>
            <a:off x="526659" y="3495098"/>
            <a:ext cx="638139" cy="614013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6EA516A3-3064-4861-BA5E-CDE51630F17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tretch>
            <a:fillRect/>
          </a:stretch>
        </p:blipFill>
        <p:spPr>
          <a:xfrm>
            <a:off x="549723" y="1106197"/>
            <a:ext cx="592010" cy="734955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E023E993-6533-4BAF-809E-543C1282FBE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 bright="70000" contrast="-70000"/>
          </a:blip>
          <a:stretch>
            <a:fillRect/>
          </a:stretch>
        </p:blipFill>
        <p:spPr>
          <a:xfrm>
            <a:off x="436696" y="2252375"/>
            <a:ext cx="818065" cy="819175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B3E589FA-61C5-4115-AC11-3F668CD8A90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 bright="70000" contrast="-70000"/>
          </a:blip>
          <a:stretch>
            <a:fillRect/>
          </a:stretch>
        </p:blipFill>
        <p:spPr>
          <a:xfrm>
            <a:off x="441245" y="5751803"/>
            <a:ext cx="808966" cy="67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645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E79D07-E97C-4E20-B2D8-D92C22926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МЕЖДУНАРОДНОЕ СОТРУДНИЧЕСТВО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6B18382-2F1C-4A36-B9B7-C15D4106A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F932-8702-4ACD-98A2-05291D0E4BA3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67" name="Rectangle 4">
            <a:extLst>
              <a:ext uri="{FF2B5EF4-FFF2-40B4-BE49-F238E27FC236}">
                <a16:creationId xmlns:a16="http://schemas.microsoft.com/office/drawing/2014/main" id="{FEF933C3-9E25-4D43-9403-7CEEFC8FE1EF}"/>
              </a:ext>
            </a:extLst>
          </p:cNvPr>
          <p:cNvSpPr/>
          <p:nvPr/>
        </p:nvSpPr>
        <p:spPr>
          <a:xfrm>
            <a:off x="6306779" y="6028689"/>
            <a:ext cx="5760000" cy="72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/>
          </a:p>
        </p:txBody>
      </p:sp>
      <p:grpSp>
        <p:nvGrpSpPr>
          <p:cNvPr id="68" name="Group 6">
            <a:extLst>
              <a:ext uri="{FF2B5EF4-FFF2-40B4-BE49-F238E27FC236}">
                <a16:creationId xmlns:a16="http://schemas.microsoft.com/office/drawing/2014/main" id="{B6F9E381-C31B-4988-8898-2BE68554BEE1}"/>
              </a:ext>
            </a:extLst>
          </p:cNvPr>
          <p:cNvGrpSpPr/>
          <p:nvPr/>
        </p:nvGrpSpPr>
        <p:grpSpPr>
          <a:xfrm>
            <a:off x="5957138" y="6028689"/>
            <a:ext cx="720000" cy="720000"/>
            <a:chOff x="3925455" y="1191491"/>
            <a:chExt cx="1178646" cy="969818"/>
          </a:xfrm>
          <a:solidFill>
            <a:srgbClr val="4D52A6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69" name="Rectangle 3">
              <a:extLst>
                <a:ext uri="{FF2B5EF4-FFF2-40B4-BE49-F238E27FC236}">
                  <a16:creationId xmlns:a16="http://schemas.microsoft.com/office/drawing/2014/main" id="{6D3654BF-1CA8-4BC4-B09C-75107A66A121}"/>
                </a:ext>
              </a:extLst>
            </p:cNvPr>
            <p:cNvSpPr/>
            <p:nvPr/>
          </p:nvSpPr>
          <p:spPr>
            <a:xfrm>
              <a:off x="3925455" y="1191491"/>
              <a:ext cx="969818" cy="9698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uz-Cyrl-UZ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07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" name="Isosceles Triangle 5">
              <a:extLst>
                <a:ext uri="{FF2B5EF4-FFF2-40B4-BE49-F238E27FC236}">
                  <a16:creationId xmlns:a16="http://schemas.microsoft.com/office/drawing/2014/main" id="{A8E23A48-373F-48E5-B2BA-9D53EA08D470}"/>
                </a:ext>
              </a:extLst>
            </p:cNvPr>
            <p:cNvSpPr/>
            <p:nvPr/>
          </p:nvSpPr>
          <p:spPr>
            <a:xfrm rot="5400000">
              <a:off x="4803124" y="1537059"/>
              <a:ext cx="323272" cy="27868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83" name="Прямоугольник 82">
            <a:extLst>
              <a:ext uri="{FF2B5EF4-FFF2-40B4-BE49-F238E27FC236}">
                <a16:creationId xmlns:a16="http://schemas.microsoft.com/office/drawing/2014/main" id="{CF746431-B616-41CA-8973-7BB4101C60BD}"/>
              </a:ext>
            </a:extLst>
          </p:cNvPr>
          <p:cNvSpPr/>
          <p:nvPr/>
        </p:nvSpPr>
        <p:spPr>
          <a:xfrm>
            <a:off x="6690121" y="6065524"/>
            <a:ext cx="468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840480"/>
            <a:r>
              <a:rPr lang="ru-RU" sz="1200" dirty="0"/>
              <a:t>Филиала DVV «Содействие развитию системы повышения квалификации работников профессионального образования Республики Узбекистан»</a:t>
            </a:r>
          </a:p>
        </p:txBody>
      </p:sp>
      <p:sp>
        <p:nvSpPr>
          <p:cNvPr id="109" name="Rectangle 4">
            <a:extLst>
              <a:ext uri="{FF2B5EF4-FFF2-40B4-BE49-F238E27FC236}">
                <a16:creationId xmlns:a16="http://schemas.microsoft.com/office/drawing/2014/main" id="{CFF23570-AA69-492B-9E69-5D4E7A6A81BD}"/>
              </a:ext>
            </a:extLst>
          </p:cNvPr>
          <p:cNvSpPr/>
          <p:nvPr/>
        </p:nvSpPr>
        <p:spPr>
          <a:xfrm>
            <a:off x="6306779" y="1364703"/>
            <a:ext cx="5760000" cy="72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/>
          </a:p>
        </p:txBody>
      </p:sp>
      <p:grpSp>
        <p:nvGrpSpPr>
          <p:cNvPr id="110" name="Group 6">
            <a:extLst>
              <a:ext uri="{FF2B5EF4-FFF2-40B4-BE49-F238E27FC236}">
                <a16:creationId xmlns:a16="http://schemas.microsoft.com/office/drawing/2014/main" id="{015F8328-6D59-4CC9-A20F-DDD1DF8FF5C7}"/>
              </a:ext>
            </a:extLst>
          </p:cNvPr>
          <p:cNvGrpSpPr/>
          <p:nvPr/>
        </p:nvGrpSpPr>
        <p:grpSpPr>
          <a:xfrm>
            <a:off x="5957138" y="1364703"/>
            <a:ext cx="720000" cy="720000"/>
            <a:chOff x="3925455" y="1191491"/>
            <a:chExt cx="1178646" cy="969818"/>
          </a:xfrm>
          <a:solidFill>
            <a:srgbClr val="FF5D2E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11" name="Rectangle 3">
              <a:extLst>
                <a:ext uri="{FF2B5EF4-FFF2-40B4-BE49-F238E27FC236}">
                  <a16:creationId xmlns:a16="http://schemas.microsoft.com/office/drawing/2014/main" id="{255BC194-728F-4857-9E6A-6FB23959DFBA}"/>
                </a:ext>
              </a:extLst>
            </p:cNvPr>
            <p:cNvSpPr/>
            <p:nvPr/>
          </p:nvSpPr>
          <p:spPr>
            <a:xfrm>
              <a:off x="3925455" y="1191491"/>
              <a:ext cx="969818" cy="9698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uz-Cyrl-UZ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2" name="Isosceles Triangle 5">
              <a:extLst>
                <a:ext uri="{FF2B5EF4-FFF2-40B4-BE49-F238E27FC236}">
                  <a16:creationId xmlns:a16="http://schemas.microsoft.com/office/drawing/2014/main" id="{27656A13-DD6C-40D3-86C8-FD485022BBE9}"/>
                </a:ext>
              </a:extLst>
            </p:cNvPr>
            <p:cNvSpPr/>
            <p:nvPr/>
          </p:nvSpPr>
          <p:spPr>
            <a:xfrm rot="5400000">
              <a:off x="4803124" y="1537059"/>
              <a:ext cx="323272" cy="27868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13" name="Rectangle 9">
            <a:extLst>
              <a:ext uri="{FF2B5EF4-FFF2-40B4-BE49-F238E27FC236}">
                <a16:creationId xmlns:a16="http://schemas.microsoft.com/office/drawing/2014/main" id="{0EEFB608-AF55-4A1E-9550-CE215D758847}"/>
              </a:ext>
            </a:extLst>
          </p:cNvPr>
          <p:cNvSpPr/>
          <p:nvPr/>
        </p:nvSpPr>
        <p:spPr>
          <a:xfrm>
            <a:off x="6306779" y="2140447"/>
            <a:ext cx="5760000" cy="72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/>
          </a:p>
        </p:txBody>
      </p:sp>
      <p:grpSp>
        <p:nvGrpSpPr>
          <p:cNvPr id="114" name="Group 10">
            <a:extLst>
              <a:ext uri="{FF2B5EF4-FFF2-40B4-BE49-F238E27FC236}">
                <a16:creationId xmlns:a16="http://schemas.microsoft.com/office/drawing/2014/main" id="{293381FF-C062-4000-A2D3-6949728846BA}"/>
              </a:ext>
            </a:extLst>
          </p:cNvPr>
          <p:cNvGrpSpPr/>
          <p:nvPr/>
        </p:nvGrpSpPr>
        <p:grpSpPr>
          <a:xfrm>
            <a:off x="5957138" y="2140447"/>
            <a:ext cx="732983" cy="720000"/>
            <a:chOff x="3925455" y="1191491"/>
            <a:chExt cx="1178646" cy="969818"/>
          </a:xfrm>
          <a:solidFill>
            <a:srgbClr val="02AAB3"/>
          </a:solidFill>
        </p:grpSpPr>
        <p:sp>
          <p:nvSpPr>
            <p:cNvPr id="115" name="Rectangle 11">
              <a:extLst>
                <a:ext uri="{FF2B5EF4-FFF2-40B4-BE49-F238E27FC236}">
                  <a16:creationId xmlns:a16="http://schemas.microsoft.com/office/drawing/2014/main" id="{359D9140-027A-4729-8583-7853AFA902BC}"/>
                </a:ext>
              </a:extLst>
            </p:cNvPr>
            <p:cNvSpPr/>
            <p:nvPr/>
          </p:nvSpPr>
          <p:spPr>
            <a:xfrm>
              <a:off x="3925455" y="1191491"/>
              <a:ext cx="969818" cy="9698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uz-Cyrl-UZ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6" name="Isosceles Triangle 12">
              <a:extLst>
                <a:ext uri="{FF2B5EF4-FFF2-40B4-BE49-F238E27FC236}">
                  <a16:creationId xmlns:a16="http://schemas.microsoft.com/office/drawing/2014/main" id="{D2C69343-15B3-4486-A5DD-F854C2F3CACC}"/>
                </a:ext>
              </a:extLst>
            </p:cNvPr>
            <p:cNvSpPr/>
            <p:nvPr/>
          </p:nvSpPr>
          <p:spPr>
            <a:xfrm rot="5400000">
              <a:off x="4803124" y="1537059"/>
              <a:ext cx="323272" cy="27868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17" name="Rectangle 14">
            <a:extLst>
              <a:ext uri="{FF2B5EF4-FFF2-40B4-BE49-F238E27FC236}">
                <a16:creationId xmlns:a16="http://schemas.microsoft.com/office/drawing/2014/main" id="{6FF23533-F6D3-4F63-AA22-928A4FF5E67E}"/>
              </a:ext>
            </a:extLst>
          </p:cNvPr>
          <p:cNvSpPr/>
          <p:nvPr/>
        </p:nvSpPr>
        <p:spPr>
          <a:xfrm>
            <a:off x="6306779" y="2916191"/>
            <a:ext cx="5760000" cy="72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/>
          </a:p>
        </p:txBody>
      </p:sp>
      <p:grpSp>
        <p:nvGrpSpPr>
          <p:cNvPr id="118" name="Group 15">
            <a:extLst>
              <a:ext uri="{FF2B5EF4-FFF2-40B4-BE49-F238E27FC236}">
                <a16:creationId xmlns:a16="http://schemas.microsoft.com/office/drawing/2014/main" id="{0B250D58-873F-4FE5-A2EE-8112016A6D8B}"/>
              </a:ext>
            </a:extLst>
          </p:cNvPr>
          <p:cNvGrpSpPr/>
          <p:nvPr/>
        </p:nvGrpSpPr>
        <p:grpSpPr>
          <a:xfrm>
            <a:off x="5957138" y="2916191"/>
            <a:ext cx="720000" cy="720000"/>
            <a:chOff x="3925455" y="1191491"/>
            <a:chExt cx="1178646" cy="969818"/>
          </a:xfrm>
          <a:solidFill>
            <a:srgbClr val="FDB036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19" name="Rectangle 16">
              <a:extLst>
                <a:ext uri="{FF2B5EF4-FFF2-40B4-BE49-F238E27FC236}">
                  <a16:creationId xmlns:a16="http://schemas.microsoft.com/office/drawing/2014/main" id="{E17286E1-8C9C-4D4C-A752-C68C93CA428B}"/>
                </a:ext>
              </a:extLst>
            </p:cNvPr>
            <p:cNvSpPr/>
            <p:nvPr/>
          </p:nvSpPr>
          <p:spPr>
            <a:xfrm>
              <a:off x="3925455" y="1191491"/>
              <a:ext cx="969818" cy="9698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uz-Cyrl-UZ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0" name="Isosceles Triangle 17">
              <a:extLst>
                <a:ext uri="{FF2B5EF4-FFF2-40B4-BE49-F238E27FC236}">
                  <a16:creationId xmlns:a16="http://schemas.microsoft.com/office/drawing/2014/main" id="{A771D96F-8C35-4AD4-AA8C-61E906D23334}"/>
                </a:ext>
              </a:extLst>
            </p:cNvPr>
            <p:cNvSpPr/>
            <p:nvPr/>
          </p:nvSpPr>
          <p:spPr>
            <a:xfrm rot="5400000">
              <a:off x="4803124" y="1537059"/>
              <a:ext cx="323272" cy="27868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1" name="Rectangle 19">
            <a:extLst>
              <a:ext uri="{FF2B5EF4-FFF2-40B4-BE49-F238E27FC236}">
                <a16:creationId xmlns:a16="http://schemas.microsoft.com/office/drawing/2014/main" id="{0BF90731-3A1D-45DD-9D5E-B59803199633}"/>
              </a:ext>
            </a:extLst>
          </p:cNvPr>
          <p:cNvSpPr/>
          <p:nvPr/>
        </p:nvSpPr>
        <p:spPr>
          <a:xfrm>
            <a:off x="6306779" y="3691935"/>
            <a:ext cx="5760000" cy="72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 dirty="0"/>
          </a:p>
        </p:txBody>
      </p:sp>
      <p:grpSp>
        <p:nvGrpSpPr>
          <p:cNvPr id="122" name="Group 20">
            <a:extLst>
              <a:ext uri="{FF2B5EF4-FFF2-40B4-BE49-F238E27FC236}">
                <a16:creationId xmlns:a16="http://schemas.microsoft.com/office/drawing/2014/main" id="{4CD82734-D018-4B7E-9075-75CC96B0969B}"/>
              </a:ext>
            </a:extLst>
          </p:cNvPr>
          <p:cNvGrpSpPr/>
          <p:nvPr/>
        </p:nvGrpSpPr>
        <p:grpSpPr>
          <a:xfrm>
            <a:off x="5957138" y="3691935"/>
            <a:ext cx="720000" cy="720000"/>
            <a:chOff x="3925455" y="1191491"/>
            <a:chExt cx="1178646" cy="969818"/>
          </a:xfrm>
          <a:solidFill>
            <a:srgbClr val="8AC9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23" name="Rectangle 21">
              <a:extLst>
                <a:ext uri="{FF2B5EF4-FFF2-40B4-BE49-F238E27FC236}">
                  <a16:creationId xmlns:a16="http://schemas.microsoft.com/office/drawing/2014/main" id="{45033459-7B70-4C03-8654-3CB16CC474B4}"/>
                </a:ext>
              </a:extLst>
            </p:cNvPr>
            <p:cNvSpPr/>
            <p:nvPr/>
          </p:nvSpPr>
          <p:spPr>
            <a:xfrm>
              <a:off x="3925455" y="1191491"/>
              <a:ext cx="969818" cy="9698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uz-Cyrl-UZ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4" name="Isosceles Triangle 22">
              <a:extLst>
                <a:ext uri="{FF2B5EF4-FFF2-40B4-BE49-F238E27FC236}">
                  <a16:creationId xmlns:a16="http://schemas.microsoft.com/office/drawing/2014/main" id="{3511AF89-BB76-4067-A3C7-446DAE3DC458}"/>
                </a:ext>
              </a:extLst>
            </p:cNvPr>
            <p:cNvSpPr/>
            <p:nvPr/>
          </p:nvSpPr>
          <p:spPr>
            <a:xfrm rot="5400000">
              <a:off x="4803124" y="1537059"/>
              <a:ext cx="323272" cy="27868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5" name="Прямоугольник 124">
            <a:extLst>
              <a:ext uri="{FF2B5EF4-FFF2-40B4-BE49-F238E27FC236}">
                <a16:creationId xmlns:a16="http://schemas.microsoft.com/office/drawing/2014/main" id="{BF9FF690-AEFA-4CA2-86A6-289D5B04A8E6}"/>
              </a:ext>
            </a:extLst>
          </p:cNvPr>
          <p:cNvSpPr/>
          <p:nvPr/>
        </p:nvSpPr>
        <p:spPr>
          <a:xfrm>
            <a:off x="6690121" y="1401538"/>
            <a:ext cx="468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840480"/>
            <a:r>
              <a:rPr lang="ru-RU" sz="1200" dirty="0"/>
              <a:t>Европейского союза и Представительства ЮНЕСКО в Узбекистане</a:t>
            </a:r>
            <a:r>
              <a:rPr lang="ru-RU" sz="1200" b="1" dirty="0"/>
              <a:t> «</a:t>
            </a:r>
            <a:r>
              <a:rPr lang="ru-RU" sz="1200" dirty="0"/>
              <a:t>Развитие навыков для трудоустройства в сельских регионах Узбекистана»</a:t>
            </a:r>
            <a:endParaRPr lang="ru-RU" sz="1200" dirty="0">
              <a:cs typeface="Arial" panose="020B0604020202020204" pitchFamily="34" charset="0"/>
            </a:endParaRPr>
          </a:p>
        </p:txBody>
      </p:sp>
      <p:sp>
        <p:nvSpPr>
          <p:cNvPr id="126" name="Прямоугольник 125">
            <a:extLst>
              <a:ext uri="{FF2B5EF4-FFF2-40B4-BE49-F238E27FC236}">
                <a16:creationId xmlns:a16="http://schemas.microsoft.com/office/drawing/2014/main" id="{B0985299-40B3-412B-BCC3-380C759475E3}"/>
              </a:ext>
            </a:extLst>
          </p:cNvPr>
          <p:cNvSpPr/>
          <p:nvPr/>
        </p:nvSpPr>
        <p:spPr>
          <a:xfrm>
            <a:off x="6690121" y="2953026"/>
            <a:ext cx="468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Посольства Швейцарии в Узбекистане, Филиала «</a:t>
            </a:r>
            <a:r>
              <a:rPr lang="ru-RU" sz="1200" dirty="0" err="1"/>
              <a:t>Helvetas</a:t>
            </a:r>
            <a:r>
              <a:rPr lang="ru-RU" sz="1200" dirty="0"/>
              <a:t> </a:t>
            </a:r>
            <a:r>
              <a:rPr lang="ru-RU" sz="1200" dirty="0" err="1"/>
              <a:t>Swiss</a:t>
            </a:r>
            <a:r>
              <a:rPr lang="ru-RU" sz="1200" dirty="0"/>
              <a:t> </a:t>
            </a:r>
            <a:r>
              <a:rPr lang="ru-RU" sz="1200" dirty="0" err="1"/>
              <a:t>Intercooperation</a:t>
            </a:r>
            <a:r>
              <a:rPr lang="ru-RU" sz="1200" dirty="0"/>
              <a:t>» в городе Ташкенте «Поддержка реформ профессионального образования в Узбекистане»</a:t>
            </a:r>
          </a:p>
        </p:txBody>
      </p:sp>
      <p:sp>
        <p:nvSpPr>
          <p:cNvPr id="127" name="Прямоугольник 126">
            <a:extLst>
              <a:ext uri="{FF2B5EF4-FFF2-40B4-BE49-F238E27FC236}">
                <a16:creationId xmlns:a16="http://schemas.microsoft.com/office/drawing/2014/main" id="{A7A5BE3A-09AB-4F51-97A3-B4183CC88F19}"/>
              </a:ext>
            </a:extLst>
          </p:cNvPr>
          <p:cNvSpPr/>
          <p:nvPr/>
        </p:nvSpPr>
        <p:spPr>
          <a:xfrm>
            <a:off x="6690121" y="3636436"/>
            <a:ext cx="4852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Немецкого фонда международного сотрудничества </a:t>
            </a:r>
            <a:r>
              <a:rPr lang="ru-RU" sz="1200" dirty="0" err="1"/>
              <a:t>Sparkassenstiftung</a:t>
            </a:r>
            <a:r>
              <a:rPr lang="ru-RU" sz="1200" dirty="0"/>
              <a:t> «Обучение и повышение квалификации преподавателей и руководителей профессиональных образовательных учреждений в сфере финансового и предпринимательского образования»</a:t>
            </a:r>
          </a:p>
        </p:txBody>
      </p:sp>
      <p:sp>
        <p:nvSpPr>
          <p:cNvPr id="128" name="Прямоугольник 127">
            <a:extLst>
              <a:ext uri="{FF2B5EF4-FFF2-40B4-BE49-F238E27FC236}">
                <a16:creationId xmlns:a16="http://schemas.microsoft.com/office/drawing/2014/main" id="{6F31ACB4-EA0A-4A65-9112-C6838A06540D}"/>
              </a:ext>
            </a:extLst>
          </p:cNvPr>
          <p:cNvSpPr/>
          <p:nvPr/>
        </p:nvSpPr>
        <p:spPr>
          <a:xfrm>
            <a:off x="6690121" y="2100665"/>
            <a:ext cx="4852738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840480">
              <a:lnSpc>
                <a:spcPct val="95000"/>
              </a:lnSpc>
            </a:pPr>
            <a:r>
              <a:rPr lang="ru-RU" sz="1200" dirty="0"/>
              <a:t>GIZ (</a:t>
            </a:r>
            <a:r>
              <a:rPr lang="ru-RU" sz="1200" dirty="0" err="1"/>
              <a:t>Deutsche</a:t>
            </a:r>
            <a:r>
              <a:rPr lang="ru-RU" sz="1200" dirty="0"/>
              <a:t> </a:t>
            </a:r>
            <a:r>
              <a:rPr lang="ru-RU" sz="1200" dirty="0" err="1"/>
              <a:t>Gesellschaft</a:t>
            </a:r>
            <a:r>
              <a:rPr lang="ru-RU" sz="1200" dirty="0"/>
              <a:t> </a:t>
            </a:r>
            <a:r>
              <a:rPr lang="ru-RU" sz="1200" dirty="0" err="1"/>
              <a:t>für</a:t>
            </a:r>
            <a:r>
              <a:rPr lang="ru-RU" sz="1200" dirty="0"/>
              <a:t> </a:t>
            </a:r>
            <a:r>
              <a:rPr lang="ru-RU" sz="1200" dirty="0" err="1"/>
              <a:t>Internationale</a:t>
            </a:r>
            <a:r>
              <a:rPr lang="ru-RU" sz="1200" dirty="0"/>
              <a:t> </a:t>
            </a:r>
            <a:r>
              <a:rPr lang="ru-RU" sz="1200" dirty="0" err="1"/>
              <a:t>Zusammenarbeit</a:t>
            </a:r>
            <a:r>
              <a:rPr lang="ru-RU" sz="1200" dirty="0"/>
              <a:t>) «Поддержка процесса реформирования и модернизации в системе профессионального образования Узбекистана» и «Профессиональное образование для секторов экономического роста в Центральной Азии»</a:t>
            </a:r>
            <a:endParaRPr lang="ru-RU" sz="1200" dirty="0">
              <a:cs typeface="Arial" panose="020B0604020202020204" pitchFamily="34" charset="0"/>
            </a:endParaRPr>
          </a:p>
        </p:txBody>
      </p:sp>
      <p:sp>
        <p:nvSpPr>
          <p:cNvPr id="131" name="Rectangle 14">
            <a:extLst>
              <a:ext uri="{FF2B5EF4-FFF2-40B4-BE49-F238E27FC236}">
                <a16:creationId xmlns:a16="http://schemas.microsoft.com/office/drawing/2014/main" id="{2CBB8D3D-6E68-4B30-ADFC-CF418B8C1F20}"/>
              </a:ext>
            </a:extLst>
          </p:cNvPr>
          <p:cNvSpPr/>
          <p:nvPr/>
        </p:nvSpPr>
        <p:spPr>
          <a:xfrm>
            <a:off x="6306779" y="4467679"/>
            <a:ext cx="5760000" cy="72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/>
          </a:p>
        </p:txBody>
      </p:sp>
      <p:grpSp>
        <p:nvGrpSpPr>
          <p:cNvPr id="132" name="Group 15">
            <a:extLst>
              <a:ext uri="{FF2B5EF4-FFF2-40B4-BE49-F238E27FC236}">
                <a16:creationId xmlns:a16="http://schemas.microsoft.com/office/drawing/2014/main" id="{E0E8A787-E272-46F6-ACA7-1CCB6822647B}"/>
              </a:ext>
            </a:extLst>
          </p:cNvPr>
          <p:cNvGrpSpPr/>
          <p:nvPr/>
        </p:nvGrpSpPr>
        <p:grpSpPr>
          <a:xfrm>
            <a:off x="5957138" y="4467679"/>
            <a:ext cx="720000" cy="720000"/>
            <a:chOff x="3925455" y="1191491"/>
            <a:chExt cx="1178646" cy="969818"/>
          </a:xfrm>
          <a:solidFill>
            <a:srgbClr val="00B199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33" name="Rectangle 16">
              <a:extLst>
                <a:ext uri="{FF2B5EF4-FFF2-40B4-BE49-F238E27FC236}">
                  <a16:creationId xmlns:a16="http://schemas.microsoft.com/office/drawing/2014/main" id="{296D6A51-BCB4-4893-BF7B-50F5E96C2FD6}"/>
                </a:ext>
              </a:extLst>
            </p:cNvPr>
            <p:cNvSpPr/>
            <p:nvPr/>
          </p:nvSpPr>
          <p:spPr>
            <a:xfrm>
              <a:off x="3925455" y="1191491"/>
              <a:ext cx="969818" cy="9698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uz-Cyrl-UZ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05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4" name="Isosceles Triangle 17">
              <a:extLst>
                <a:ext uri="{FF2B5EF4-FFF2-40B4-BE49-F238E27FC236}">
                  <a16:creationId xmlns:a16="http://schemas.microsoft.com/office/drawing/2014/main" id="{C449C3E6-5262-44DB-AEA4-6EDE502AFF46}"/>
                </a:ext>
              </a:extLst>
            </p:cNvPr>
            <p:cNvSpPr/>
            <p:nvPr/>
          </p:nvSpPr>
          <p:spPr>
            <a:xfrm rot="5400000">
              <a:off x="4803124" y="1537059"/>
              <a:ext cx="323272" cy="27868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35" name="Rectangle 19">
            <a:extLst>
              <a:ext uri="{FF2B5EF4-FFF2-40B4-BE49-F238E27FC236}">
                <a16:creationId xmlns:a16="http://schemas.microsoft.com/office/drawing/2014/main" id="{762650CA-E0A0-46A2-AF9E-DA1B2A66A9E7}"/>
              </a:ext>
            </a:extLst>
          </p:cNvPr>
          <p:cNvSpPr/>
          <p:nvPr/>
        </p:nvSpPr>
        <p:spPr>
          <a:xfrm>
            <a:off x="6306779" y="5250691"/>
            <a:ext cx="5760000" cy="72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 dirty="0"/>
          </a:p>
        </p:txBody>
      </p:sp>
      <p:grpSp>
        <p:nvGrpSpPr>
          <p:cNvPr id="136" name="Group 20">
            <a:extLst>
              <a:ext uri="{FF2B5EF4-FFF2-40B4-BE49-F238E27FC236}">
                <a16:creationId xmlns:a16="http://schemas.microsoft.com/office/drawing/2014/main" id="{B6261F8E-1406-4A95-ABAA-4F6881AD87E6}"/>
              </a:ext>
            </a:extLst>
          </p:cNvPr>
          <p:cNvGrpSpPr/>
          <p:nvPr/>
        </p:nvGrpSpPr>
        <p:grpSpPr>
          <a:xfrm>
            <a:off x="5957138" y="5252947"/>
            <a:ext cx="720000" cy="720000"/>
            <a:chOff x="3925455" y="1191491"/>
            <a:chExt cx="1178646" cy="969818"/>
          </a:xfrm>
          <a:solidFill>
            <a:srgbClr val="007FB2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37" name="Rectangle 21">
              <a:extLst>
                <a:ext uri="{FF2B5EF4-FFF2-40B4-BE49-F238E27FC236}">
                  <a16:creationId xmlns:a16="http://schemas.microsoft.com/office/drawing/2014/main" id="{BF915CD4-C518-430F-8AFE-91ADEC4871E8}"/>
                </a:ext>
              </a:extLst>
            </p:cNvPr>
            <p:cNvSpPr/>
            <p:nvPr/>
          </p:nvSpPr>
          <p:spPr>
            <a:xfrm>
              <a:off x="3925455" y="1191491"/>
              <a:ext cx="969818" cy="9698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uz-Cyrl-UZ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06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" name="Isosceles Triangle 22">
              <a:extLst>
                <a:ext uri="{FF2B5EF4-FFF2-40B4-BE49-F238E27FC236}">
                  <a16:creationId xmlns:a16="http://schemas.microsoft.com/office/drawing/2014/main" id="{0081948D-F718-4E60-99D8-7DFA04C55748}"/>
                </a:ext>
              </a:extLst>
            </p:cNvPr>
            <p:cNvSpPr/>
            <p:nvPr/>
          </p:nvSpPr>
          <p:spPr>
            <a:xfrm rot="5400000">
              <a:off x="4803124" y="1537059"/>
              <a:ext cx="323272" cy="27868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39" name="Прямоугольник 138">
            <a:extLst>
              <a:ext uri="{FF2B5EF4-FFF2-40B4-BE49-F238E27FC236}">
                <a16:creationId xmlns:a16="http://schemas.microsoft.com/office/drawing/2014/main" id="{AD754ED6-3902-4619-9B5D-CCE86271971F}"/>
              </a:ext>
            </a:extLst>
          </p:cNvPr>
          <p:cNvSpPr/>
          <p:nvPr/>
        </p:nvSpPr>
        <p:spPr>
          <a:xfrm>
            <a:off x="6690121" y="4596847"/>
            <a:ext cx="468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dirty="0"/>
              <a:t>Европейского Союза «Диалог и действия для умелой молодежи в Центральной Азии»</a:t>
            </a:r>
          </a:p>
        </p:txBody>
      </p:sp>
      <p:sp>
        <p:nvSpPr>
          <p:cNvPr id="140" name="Прямоугольник 139">
            <a:extLst>
              <a:ext uri="{FF2B5EF4-FFF2-40B4-BE49-F238E27FC236}">
                <a16:creationId xmlns:a16="http://schemas.microsoft.com/office/drawing/2014/main" id="{7FF77632-9859-487C-B536-B479C5A7E4BF}"/>
              </a:ext>
            </a:extLst>
          </p:cNvPr>
          <p:cNvSpPr/>
          <p:nvPr/>
        </p:nvSpPr>
        <p:spPr>
          <a:xfrm>
            <a:off x="6690120" y="5379859"/>
            <a:ext cx="46202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dirty="0"/>
              <a:t>Южной Кореи «Модернизация материально-технической базы профессиональных образовательных учреждений»</a:t>
            </a:r>
            <a:endParaRPr lang="uz-Cyrl-UZ" sz="1200" dirty="0"/>
          </a:p>
        </p:txBody>
      </p:sp>
      <p:pic>
        <p:nvPicPr>
          <p:cNvPr id="141" name="Picture 6">
            <a:extLst>
              <a:ext uri="{FF2B5EF4-FFF2-40B4-BE49-F238E27FC236}">
                <a16:creationId xmlns:a16="http://schemas.microsoft.com/office/drawing/2014/main" id="{8E5964EA-2854-4ADC-9D4D-3C259DA170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6135" y="1540353"/>
            <a:ext cx="700644" cy="306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2" descr="Germany-giz | Roia">
            <a:extLst>
              <a:ext uri="{FF2B5EF4-FFF2-40B4-BE49-F238E27FC236}">
                <a16:creationId xmlns:a16="http://schemas.microsoft.com/office/drawing/2014/main" id="{EF5EE4D1-AFA7-4BAF-A3F4-A53071E378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66" t="15171" r="4791" b="17310"/>
          <a:stretch/>
        </p:blipFill>
        <p:spPr bwMode="auto">
          <a:xfrm>
            <a:off x="11445648" y="2322766"/>
            <a:ext cx="621131" cy="45756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4" name="Group 5">
            <a:extLst>
              <a:ext uri="{FF2B5EF4-FFF2-40B4-BE49-F238E27FC236}">
                <a16:creationId xmlns:a16="http://schemas.microsoft.com/office/drawing/2014/main" id="{418477E8-0DA1-45F8-9644-D20B9185189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690721" y="3784846"/>
            <a:ext cx="335936" cy="425168"/>
            <a:chOff x="5138" y="679"/>
            <a:chExt cx="512" cy="648"/>
          </a:xfrm>
        </p:grpSpPr>
        <p:sp>
          <p:nvSpPr>
            <p:cNvPr id="145" name="Freeform 6">
              <a:extLst>
                <a:ext uri="{FF2B5EF4-FFF2-40B4-BE49-F238E27FC236}">
                  <a16:creationId xmlns:a16="http://schemas.microsoft.com/office/drawing/2014/main" id="{F252A105-0FCD-46E7-B0B8-43BDFD3468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8" y="918"/>
              <a:ext cx="512" cy="409"/>
            </a:xfrm>
            <a:custGeom>
              <a:avLst/>
              <a:gdLst>
                <a:gd name="T0" fmla="*/ 46 w 214"/>
                <a:gd name="T1" fmla="*/ 44 h 170"/>
                <a:gd name="T2" fmla="*/ 214 w 214"/>
                <a:gd name="T3" fmla="*/ 44 h 170"/>
                <a:gd name="T4" fmla="*/ 214 w 214"/>
                <a:gd name="T5" fmla="*/ 34 h 170"/>
                <a:gd name="T6" fmla="*/ 180 w 214"/>
                <a:gd name="T7" fmla="*/ 0 h 170"/>
                <a:gd name="T8" fmla="*/ 35 w 214"/>
                <a:gd name="T9" fmla="*/ 0 h 170"/>
                <a:gd name="T10" fmla="*/ 0 w 214"/>
                <a:gd name="T11" fmla="*/ 34 h 170"/>
                <a:gd name="T12" fmla="*/ 0 w 214"/>
                <a:gd name="T13" fmla="*/ 106 h 170"/>
                <a:gd name="T14" fmla="*/ 168 w 214"/>
                <a:gd name="T15" fmla="*/ 106 h 170"/>
                <a:gd name="T16" fmla="*/ 168 w 214"/>
                <a:gd name="T17" fmla="*/ 126 h 170"/>
                <a:gd name="T18" fmla="*/ 0 w 214"/>
                <a:gd name="T19" fmla="*/ 126 h 170"/>
                <a:gd name="T20" fmla="*/ 0 w 214"/>
                <a:gd name="T21" fmla="*/ 136 h 170"/>
                <a:gd name="T22" fmla="*/ 35 w 214"/>
                <a:gd name="T23" fmla="*/ 170 h 170"/>
                <a:gd name="T24" fmla="*/ 180 w 214"/>
                <a:gd name="T25" fmla="*/ 170 h 170"/>
                <a:gd name="T26" fmla="*/ 214 w 214"/>
                <a:gd name="T27" fmla="*/ 136 h 170"/>
                <a:gd name="T28" fmla="*/ 214 w 214"/>
                <a:gd name="T29" fmla="*/ 64 h 170"/>
                <a:gd name="T30" fmla="*/ 46 w 214"/>
                <a:gd name="T31" fmla="*/ 64 h 170"/>
                <a:gd name="T32" fmla="*/ 46 w 214"/>
                <a:gd name="T33" fmla="*/ 4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4" h="170">
                  <a:moveTo>
                    <a:pt x="46" y="44"/>
                  </a:moveTo>
                  <a:cubicBezTo>
                    <a:pt x="214" y="44"/>
                    <a:pt x="214" y="44"/>
                    <a:pt x="214" y="44"/>
                  </a:cubicBezTo>
                  <a:cubicBezTo>
                    <a:pt x="214" y="34"/>
                    <a:pt x="214" y="34"/>
                    <a:pt x="214" y="34"/>
                  </a:cubicBezTo>
                  <a:cubicBezTo>
                    <a:pt x="214" y="15"/>
                    <a:pt x="199" y="0"/>
                    <a:pt x="180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16" y="0"/>
                    <a:pt x="0" y="15"/>
                    <a:pt x="0" y="34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168" y="106"/>
                    <a:pt x="168" y="106"/>
                    <a:pt x="168" y="106"/>
                  </a:cubicBezTo>
                  <a:cubicBezTo>
                    <a:pt x="168" y="126"/>
                    <a:pt x="168" y="126"/>
                    <a:pt x="168" y="12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55"/>
                    <a:pt x="16" y="170"/>
                    <a:pt x="35" y="170"/>
                  </a:cubicBezTo>
                  <a:cubicBezTo>
                    <a:pt x="180" y="170"/>
                    <a:pt x="180" y="170"/>
                    <a:pt x="180" y="170"/>
                  </a:cubicBezTo>
                  <a:cubicBezTo>
                    <a:pt x="199" y="170"/>
                    <a:pt x="214" y="155"/>
                    <a:pt x="214" y="136"/>
                  </a:cubicBezTo>
                  <a:cubicBezTo>
                    <a:pt x="214" y="64"/>
                    <a:pt x="214" y="64"/>
                    <a:pt x="214" y="64"/>
                  </a:cubicBezTo>
                  <a:cubicBezTo>
                    <a:pt x="46" y="64"/>
                    <a:pt x="46" y="64"/>
                    <a:pt x="46" y="64"/>
                  </a:cubicBezTo>
                  <a:lnTo>
                    <a:pt x="46" y="44"/>
                  </a:lnTo>
                  <a:close/>
                </a:path>
              </a:pathLst>
            </a:custGeom>
            <a:solidFill>
              <a:srgbClr val="E528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6" name="Oval 7">
              <a:extLst>
                <a:ext uri="{FF2B5EF4-FFF2-40B4-BE49-F238E27FC236}">
                  <a16:creationId xmlns:a16="http://schemas.microsoft.com/office/drawing/2014/main" id="{98BCC029-3AA5-4E01-9DE0-5B5908145E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8" y="679"/>
              <a:ext cx="174" cy="179"/>
            </a:xfrm>
            <a:prstGeom prst="ellipse">
              <a:avLst/>
            </a:prstGeom>
            <a:solidFill>
              <a:srgbClr val="E528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147" name="Picture 10">
            <a:extLst>
              <a:ext uri="{FF2B5EF4-FFF2-40B4-BE49-F238E27FC236}">
                <a16:creationId xmlns:a16="http://schemas.microsoft.com/office/drawing/2014/main" id="{F42674FD-F06A-4DD5-81CD-13F43F22B5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21" t="18158" r="20721" b="18158"/>
          <a:stretch/>
        </p:blipFill>
        <p:spPr bwMode="auto">
          <a:xfrm>
            <a:off x="11626140" y="3119700"/>
            <a:ext cx="349799" cy="380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Рисунок 156">
            <a:extLst>
              <a:ext uri="{FF2B5EF4-FFF2-40B4-BE49-F238E27FC236}">
                <a16:creationId xmlns:a16="http://schemas.microsoft.com/office/drawing/2014/main" id="{26482D6D-DC89-4EAB-A9B9-4A508466AD2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2617" b="12617"/>
          <a:stretch/>
        </p:blipFill>
        <p:spPr>
          <a:xfrm>
            <a:off x="11332023" y="6151059"/>
            <a:ext cx="717395" cy="536366"/>
          </a:xfrm>
          <a:prstGeom prst="rect">
            <a:avLst/>
          </a:prstGeom>
        </p:spPr>
      </p:pic>
      <p:pic>
        <p:nvPicPr>
          <p:cNvPr id="158" name="Picture 10">
            <a:extLst>
              <a:ext uri="{FF2B5EF4-FFF2-40B4-BE49-F238E27FC236}">
                <a16:creationId xmlns:a16="http://schemas.microsoft.com/office/drawing/2014/main" id="{502BDEF6-57F6-40D5-9BF3-5F705666CB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85711" y="4638526"/>
            <a:ext cx="740946" cy="418306"/>
          </a:xfrm>
          <a:prstGeom prst="rect">
            <a:avLst/>
          </a:prstGeom>
        </p:spPr>
      </p:pic>
      <p:pic>
        <p:nvPicPr>
          <p:cNvPr id="1028" name="Picture 4" descr="한국공학대학교">
            <a:extLst>
              <a:ext uri="{FF2B5EF4-FFF2-40B4-BE49-F238E27FC236}">
                <a16:creationId xmlns:a16="http://schemas.microsoft.com/office/drawing/2014/main" id="{70E769F3-7DC3-4AD5-BD35-D5763D093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1540" y="5500377"/>
            <a:ext cx="1108803" cy="220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0" name="Прямоугольник 159">
            <a:extLst>
              <a:ext uri="{FF2B5EF4-FFF2-40B4-BE49-F238E27FC236}">
                <a16:creationId xmlns:a16="http://schemas.microsoft.com/office/drawing/2014/main" id="{E9E0A1DF-B991-4E1E-AC3C-E0A3D33182F2}"/>
              </a:ext>
            </a:extLst>
          </p:cNvPr>
          <p:cNvSpPr/>
          <p:nvPr/>
        </p:nvSpPr>
        <p:spPr>
          <a:xfrm>
            <a:off x="5963574" y="867095"/>
            <a:ext cx="6103205" cy="432000"/>
          </a:xfrm>
          <a:prstGeom prst="rect">
            <a:avLst/>
          </a:prstGeom>
          <a:solidFill>
            <a:srgbClr val="0443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1400" b="1" dirty="0"/>
              <a:t>Институт как один из основных исполнителей участвует в реализации следующих проектов: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63" name="Rectangle 4">
            <a:extLst>
              <a:ext uri="{FF2B5EF4-FFF2-40B4-BE49-F238E27FC236}">
                <a16:creationId xmlns:a16="http://schemas.microsoft.com/office/drawing/2014/main" id="{74575B12-F6D0-4510-B33D-F6A1F64C3135}"/>
              </a:ext>
            </a:extLst>
          </p:cNvPr>
          <p:cNvSpPr/>
          <p:nvPr/>
        </p:nvSpPr>
        <p:spPr>
          <a:xfrm>
            <a:off x="444620" y="6028689"/>
            <a:ext cx="5305831" cy="72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z-Cyrl-UZ" sz="800" dirty="0"/>
              <a:t>—</a:t>
            </a:r>
            <a:endParaRPr lang="en-US" sz="800" dirty="0"/>
          </a:p>
        </p:txBody>
      </p:sp>
      <p:grpSp>
        <p:nvGrpSpPr>
          <p:cNvPr id="164" name="Group 6">
            <a:extLst>
              <a:ext uri="{FF2B5EF4-FFF2-40B4-BE49-F238E27FC236}">
                <a16:creationId xmlns:a16="http://schemas.microsoft.com/office/drawing/2014/main" id="{1BE09191-D8FB-421A-BD99-104FF0D802E1}"/>
              </a:ext>
            </a:extLst>
          </p:cNvPr>
          <p:cNvGrpSpPr/>
          <p:nvPr/>
        </p:nvGrpSpPr>
        <p:grpSpPr>
          <a:xfrm>
            <a:off x="94979" y="6028689"/>
            <a:ext cx="720000" cy="720000"/>
            <a:chOff x="3925455" y="1191491"/>
            <a:chExt cx="1178646" cy="969818"/>
          </a:xfrm>
          <a:solidFill>
            <a:srgbClr val="4D52A6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65" name="Rectangle 3">
              <a:extLst>
                <a:ext uri="{FF2B5EF4-FFF2-40B4-BE49-F238E27FC236}">
                  <a16:creationId xmlns:a16="http://schemas.microsoft.com/office/drawing/2014/main" id="{659C0F6F-126C-4854-8B0C-33D80D72F76D}"/>
                </a:ext>
              </a:extLst>
            </p:cNvPr>
            <p:cNvSpPr/>
            <p:nvPr/>
          </p:nvSpPr>
          <p:spPr>
            <a:xfrm>
              <a:off x="3925455" y="1191491"/>
              <a:ext cx="969818" cy="9698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uz-Cyrl-UZ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6" name="Isosceles Triangle 5">
              <a:extLst>
                <a:ext uri="{FF2B5EF4-FFF2-40B4-BE49-F238E27FC236}">
                  <a16:creationId xmlns:a16="http://schemas.microsoft.com/office/drawing/2014/main" id="{987EB768-446D-4C0B-B864-381342820AA5}"/>
                </a:ext>
              </a:extLst>
            </p:cNvPr>
            <p:cNvSpPr/>
            <p:nvPr/>
          </p:nvSpPr>
          <p:spPr>
            <a:xfrm rot="5400000">
              <a:off x="4803124" y="1537059"/>
              <a:ext cx="323272" cy="27868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67" name="Прямоугольник 166">
            <a:extLst>
              <a:ext uri="{FF2B5EF4-FFF2-40B4-BE49-F238E27FC236}">
                <a16:creationId xmlns:a16="http://schemas.microsoft.com/office/drawing/2014/main" id="{2B05BF7F-005A-45F7-8EDC-94BF835CE3C1}"/>
              </a:ext>
            </a:extLst>
          </p:cNvPr>
          <p:cNvSpPr/>
          <p:nvPr/>
        </p:nvSpPr>
        <p:spPr>
          <a:xfrm>
            <a:off x="827962" y="6127079"/>
            <a:ext cx="468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uz-Cyrl-UZ" sz="1400" dirty="0"/>
              <a:t>РУДН — </a:t>
            </a:r>
            <a:r>
              <a:rPr lang="ru-RU" sz="1400" dirty="0"/>
              <a:t>Российский университет дружбы народов (Российская Федерация)</a:t>
            </a:r>
            <a:endParaRPr lang="uz-Cyrl-UZ" sz="1400" dirty="0"/>
          </a:p>
        </p:txBody>
      </p:sp>
      <p:sp>
        <p:nvSpPr>
          <p:cNvPr id="168" name="Rectangle 14">
            <a:extLst>
              <a:ext uri="{FF2B5EF4-FFF2-40B4-BE49-F238E27FC236}">
                <a16:creationId xmlns:a16="http://schemas.microsoft.com/office/drawing/2014/main" id="{552E2667-357F-48FC-9469-77458475D9DB}"/>
              </a:ext>
            </a:extLst>
          </p:cNvPr>
          <p:cNvSpPr/>
          <p:nvPr/>
        </p:nvSpPr>
        <p:spPr>
          <a:xfrm>
            <a:off x="444620" y="4467679"/>
            <a:ext cx="5305831" cy="72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/>
          </a:p>
        </p:txBody>
      </p:sp>
      <p:grpSp>
        <p:nvGrpSpPr>
          <p:cNvPr id="169" name="Group 15">
            <a:extLst>
              <a:ext uri="{FF2B5EF4-FFF2-40B4-BE49-F238E27FC236}">
                <a16:creationId xmlns:a16="http://schemas.microsoft.com/office/drawing/2014/main" id="{965896E8-CD70-49EA-8B48-4D89359C3683}"/>
              </a:ext>
            </a:extLst>
          </p:cNvPr>
          <p:cNvGrpSpPr/>
          <p:nvPr/>
        </p:nvGrpSpPr>
        <p:grpSpPr>
          <a:xfrm>
            <a:off x="94979" y="4467679"/>
            <a:ext cx="720000" cy="720000"/>
            <a:chOff x="3925455" y="1191491"/>
            <a:chExt cx="1178646" cy="969818"/>
          </a:xfrm>
          <a:solidFill>
            <a:srgbClr val="00B199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70" name="Rectangle 16">
              <a:extLst>
                <a:ext uri="{FF2B5EF4-FFF2-40B4-BE49-F238E27FC236}">
                  <a16:creationId xmlns:a16="http://schemas.microsoft.com/office/drawing/2014/main" id="{E3533D1B-C571-4651-B7B8-35C6D7DAAC15}"/>
                </a:ext>
              </a:extLst>
            </p:cNvPr>
            <p:cNvSpPr/>
            <p:nvPr/>
          </p:nvSpPr>
          <p:spPr>
            <a:xfrm>
              <a:off x="3925455" y="1191491"/>
              <a:ext cx="969818" cy="9698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uz-Cyrl-UZ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1" name="Isosceles Triangle 17">
              <a:extLst>
                <a:ext uri="{FF2B5EF4-FFF2-40B4-BE49-F238E27FC236}">
                  <a16:creationId xmlns:a16="http://schemas.microsoft.com/office/drawing/2014/main" id="{1AB8F6EF-2359-43F9-B6C9-2210185D4708}"/>
                </a:ext>
              </a:extLst>
            </p:cNvPr>
            <p:cNvSpPr/>
            <p:nvPr/>
          </p:nvSpPr>
          <p:spPr>
            <a:xfrm rot="5400000">
              <a:off x="4803124" y="1537059"/>
              <a:ext cx="323272" cy="27868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72" name="Rectangle 19">
            <a:extLst>
              <a:ext uri="{FF2B5EF4-FFF2-40B4-BE49-F238E27FC236}">
                <a16:creationId xmlns:a16="http://schemas.microsoft.com/office/drawing/2014/main" id="{D0F2B5C3-5135-4C85-AF4E-BAFE5CA51B2E}"/>
              </a:ext>
            </a:extLst>
          </p:cNvPr>
          <p:cNvSpPr/>
          <p:nvPr/>
        </p:nvSpPr>
        <p:spPr>
          <a:xfrm>
            <a:off x="444620" y="5250691"/>
            <a:ext cx="5305831" cy="72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 dirty="0"/>
          </a:p>
        </p:txBody>
      </p:sp>
      <p:grpSp>
        <p:nvGrpSpPr>
          <p:cNvPr id="173" name="Group 20">
            <a:extLst>
              <a:ext uri="{FF2B5EF4-FFF2-40B4-BE49-F238E27FC236}">
                <a16:creationId xmlns:a16="http://schemas.microsoft.com/office/drawing/2014/main" id="{2957753D-708D-4087-AF53-F6EECEE5DE5C}"/>
              </a:ext>
            </a:extLst>
          </p:cNvPr>
          <p:cNvGrpSpPr/>
          <p:nvPr/>
        </p:nvGrpSpPr>
        <p:grpSpPr>
          <a:xfrm>
            <a:off x="94979" y="5252947"/>
            <a:ext cx="720000" cy="720000"/>
            <a:chOff x="3925455" y="1191491"/>
            <a:chExt cx="1178646" cy="969818"/>
          </a:xfrm>
          <a:solidFill>
            <a:srgbClr val="007FB2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74" name="Rectangle 21">
              <a:extLst>
                <a:ext uri="{FF2B5EF4-FFF2-40B4-BE49-F238E27FC236}">
                  <a16:creationId xmlns:a16="http://schemas.microsoft.com/office/drawing/2014/main" id="{C5E9D877-B763-4413-B359-D414A08E0C66}"/>
                </a:ext>
              </a:extLst>
            </p:cNvPr>
            <p:cNvSpPr/>
            <p:nvPr/>
          </p:nvSpPr>
          <p:spPr>
            <a:xfrm>
              <a:off x="3925455" y="1191491"/>
              <a:ext cx="969818" cy="9698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uz-Cyrl-UZ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" name="Isosceles Triangle 22">
              <a:extLst>
                <a:ext uri="{FF2B5EF4-FFF2-40B4-BE49-F238E27FC236}">
                  <a16:creationId xmlns:a16="http://schemas.microsoft.com/office/drawing/2014/main" id="{60662E7C-B199-4EBB-A03D-B975CD7480C5}"/>
                </a:ext>
              </a:extLst>
            </p:cNvPr>
            <p:cNvSpPr/>
            <p:nvPr/>
          </p:nvSpPr>
          <p:spPr>
            <a:xfrm rot="5400000">
              <a:off x="4803124" y="1537059"/>
              <a:ext cx="323272" cy="27868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76" name="Прямоугольник 175">
            <a:extLst>
              <a:ext uri="{FF2B5EF4-FFF2-40B4-BE49-F238E27FC236}">
                <a16:creationId xmlns:a16="http://schemas.microsoft.com/office/drawing/2014/main" id="{F185BB77-CC23-494F-A072-D95E8DEC5CBE}"/>
              </a:ext>
            </a:extLst>
          </p:cNvPr>
          <p:cNvSpPr/>
          <p:nvPr/>
        </p:nvSpPr>
        <p:spPr>
          <a:xfrm>
            <a:off x="827962" y="4566069"/>
            <a:ext cx="468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ИРПО — Институт развития профессионального образования (Российская Федерация)</a:t>
            </a:r>
          </a:p>
        </p:txBody>
      </p:sp>
      <p:sp>
        <p:nvSpPr>
          <p:cNvPr id="177" name="Прямоугольник 176">
            <a:extLst>
              <a:ext uri="{FF2B5EF4-FFF2-40B4-BE49-F238E27FC236}">
                <a16:creationId xmlns:a16="http://schemas.microsoft.com/office/drawing/2014/main" id="{764222B1-028B-467D-B193-93016EAE25FC}"/>
              </a:ext>
            </a:extLst>
          </p:cNvPr>
          <p:cNvSpPr/>
          <p:nvPr/>
        </p:nvSpPr>
        <p:spPr>
          <a:xfrm>
            <a:off x="827961" y="5349081"/>
            <a:ext cx="4449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РИПO — Республиканский институт профессионального образования (Республика Беларусь)</a:t>
            </a:r>
          </a:p>
        </p:txBody>
      </p:sp>
      <p:pic>
        <p:nvPicPr>
          <p:cNvPr id="100" name="Picture 6">
            <a:extLst>
              <a:ext uri="{FF2B5EF4-FFF2-40B4-BE49-F238E27FC236}">
                <a16:creationId xmlns:a16="http://schemas.microsoft.com/office/drawing/2014/main" id="{1A73BA23-45D2-4610-9AEE-E08CF63D7D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602" y="4599187"/>
            <a:ext cx="456984" cy="45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Рисунок 100">
            <a:extLst>
              <a:ext uri="{FF2B5EF4-FFF2-40B4-BE49-F238E27FC236}">
                <a16:creationId xmlns:a16="http://schemas.microsoft.com/office/drawing/2014/main" id="{20409A55-A5C9-451B-A1AB-92143C8EBEE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690" y="5421136"/>
            <a:ext cx="512016" cy="379111"/>
          </a:xfrm>
          <a:prstGeom prst="rect">
            <a:avLst/>
          </a:prstGeom>
          <a:effectLst/>
        </p:spPr>
      </p:pic>
      <p:pic>
        <p:nvPicPr>
          <p:cNvPr id="103" name="Picture 2" descr="https://vakademe.ru/images2/rudn.png">
            <a:extLst>
              <a:ext uri="{FF2B5EF4-FFF2-40B4-BE49-F238E27FC236}">
                <a16:creationId xmlns:a16="http://schemas.microsoft.com/office/drawing/2014/main" id="{A992B487-8A10-4A4D-A021-D1508A5CF1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578" y="6100272"/>
            <a:ext cx="521033" cy="521033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7" name="Прямоугольник 186">
            <a:extLst>
              <a:ext uri="{FF2B5EF4-FFF2-40B4-BE49-F238E27FC236}">
                <a16:creationId xmlns:a16="http://schemas.microsoft.com/office/drawing/2014/main" id="{2C64E979-41EB-445A-8F21-3473B10EF873}"/>
              </a:ext>
            </a:extLst>
          </p:cNvPr>
          <p:cNvSpPr/>
          <p:nvPr/>
        </p:nvSpPr>
        <p:spPr>
          <a:xfrm>
            <a:off x="94979" y="3889070"/>
            <a:ext cx="5655472" cy="338610"/>
          </a:xfrm>
          <a:prstGeom prst="rect">
            <a:avLst/>
          </a:prstGeom>
          <a:solidFill>
            <a:srgbClr val="0443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Успешно реализуются соглашения о сотрудничестве в сфере СПО 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191" name="Прямоугольник: скругленные углы 190">
            <a:extLst>
              <a:ext uri="{FF2B5EF4-FFF2-40B4-BE49-F238E27FC236}">
                <a16:creationId xmlns:a16="http://schemas.microsoft.com/office/drawing/2014/main" id="{482071CC-47E4-4F16-8582-D7FE68BA21C7}"/>
              </a:ext>
            </a:extLst>
          </p:cNvPr>
          <p:cNvSpPr/>
          <p:nvPr/>
        </p:nvSpPr>
        <p:spPr>
          <a:xfrm>
            <a:off x="190706" y="1005945"/>
            <a:ext cx="5559745" cy="1508655"/>
          </a:xfrm>
          <a:prstGeom prst="roundRect">
            <a:avLst>
              <a:gd name="adj" fmla="val 8614"/>
            </a:avLst>
          </a:prstGeom>
          <a:solidFill>
            <a:schemeClr val="bg1"/>
          </a:solidFill>
          <a:ln w="19050">
            <a:solidFill>
              <a:srgbClr val="006F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ea typeface="Times New Roman" panose="02020603050405020304" pitchFamily="18" charset="0"/>
              </a:rPr>
              <a:t>Институт развития профессионального образования активно сотрудничает в сфере развития СПО с соответствующими ведущими институтами профессионального образования Российской Федерации, Республики Беларусь, Республики Казахстан и другими институтами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92" name="Прямоугольник: скругленные углы 191">
            <a:extLst>
              <a:ext uri="{FF2B5EF4-FFF2-40B4-BE49-F238E27FC236}">
                <a16:creationId xmlns:a16="http://schemas.microsoft.com/office/drawing/2014/main" id="{C4E5E1E1-C2AF-437F-BBF3-60B47415A4C0}"/>
              </a:ext>
            </a:extLst>
          </p:cNvPr>
          <p:cNvSpPr/>
          <p:nvPr/>
        </p:nvSpPr>
        <p:spPr>
          <a:xfrm>
            <a:off x="114506" y="1180547"/>
            <a:ext cx="152400" cy="1159451"/>
          </a:xfrm>
          <a:prstGeom prst="roundRect">
            <a:avLst/>
          </a:prstGeom>
          <a:solidFill>
            <a:srgbClr val="006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C6B05A7C-B1BB-433E-85D9-7488E82B97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85" y="2669566"/>
            <a:ext cx="1486059" cy="92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CEF6C71A-D063-4626-AA1B-3C7B57B146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662" y="2669566"/>
            <a:ext cx="1592698" cy="92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E4855843-4B98-476C-9C88-E09307BD5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078" y="2675459"/>
            <a:ext cx="1651200" cy="9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277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2155301" y="0"/>
            <a:ext cx="7881199" cy="5026400"/>
          </a:xfrm>
          <a:prstGeom prst="rect">
            <a:avLst/>
          </a:prstGeom>
        </p:spPr>
        <p:txBody>
          <a:bodyPr vert="horz" lIns="121900" tIns="121900" rIns="121900" bIns="121900" rtlCol="0" anchor="ctr" anchorCtr="0">
            <a:noAutofit/>
          </a:bodyPr>
          <a:lstStyle/>
          <a:p>
            <a:pPr lvl="0">
              <a:buNone/>
            </a:pPr>
            <a:r>
              <a:rPr lang="ru-RU" sz="8000" b="1" i="0" dirty="0"/>
              <a:t>СПАСИБО ЗА ВНИМАНИЕ!</a:t>
            </a:r>
            <a:endParaRPr lang="en" sz="8000" i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CD1AA32-204F-435E-BFE3-458080C858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7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9744128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11095</TotalTime>
  <Words>843</Words>
  <Application>Microsoft Office PowerPoint</Application>
  <PresentationFormat>Широкоэкранный</PresentationFormat>
  <Paragraphs>142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a_EmpirialNr</vt:lpstr>
      <vt:lpstr>Arial</vt:lpstr>
      <vt:lpstr>Calibri</vt:lpstr>
      <vt:lpstr>Calibri Light</vt:lpstr>
      <vt:lpstr>Segoe UI</vt:lpstr>
      <vt:lpstr>Тема Office</vt:lpstr>
      <vt:lpstr>Сотрудничество стран в сфере среднего профессионального образования: перспективы и возможности</vt:lpstr>
      <vt:lpstr>НОВАЯ СИСТЕМА ПРОФЕССИОНАЛЬНОГО ОБРАЗОВАНИЯ</vt:lpstr>
      <vt:lpstr>НАПРАВЛЕНИЕ ДЕЯТЕЛЬНОСТИ</vt:lpstr>
      <vt:lpstr>ОСНОВНЫЕ ЗАДАЧИ ИНСТИТУТА</vt:lpstr>
      <vt:lpstr>ФАКТОРЫ УСПЕШНОГО ФОРМИРОВАНИЯ МОДЕЛЕЙ УСТОЙЧИВОГО РАЗВИТИЯ ОБРАЗОВАТЕЛЬНЫХ СИСТЕМ СПО</vt:lpstr>
      <vt:lpstr>МЕЖДУНАРОДНОЕ СОТРУДНИЧЕСТВО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Педагогик инновациялар, профессионал таълим бошқарув ҳамда педагог кадрларни қайта тайёрлаш ва уларнинг малакасини ошириш институти</dc:title>
  <dc:creator>Abdul</dc:creator>
  <cp:lastModifiedBy>User</cp:lastModifiedBy>
  <cp:revision>226</cp:revision>
  <cp:lastPrinted>2023-07-18T10:05:48Z</cp:lastPrinted>
  <dcterms:created xsi:type="dcterms:W3CDTF">2023-01-04T13:51:57Z</dcterms:created>
  <dcterms:modified xsi:type="dcterms:W3CDTF">2023-08-16T06:49:43Z</dcterms:modified>
</cp:coreProperties>
</file>