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</p:sldMasterIdLst>
  <p:notesMasterIdLst>
    <p:notesMasterId r:id="rId21"/>
  </p:notesMasterIdLst>
  <p:sldIdLst>
    <p:sldId id="256" r:id="rId6"/>
    <p:sldId id="258" r:id="rId7"/>
    <p:sldId id="275" r:id="rId8"/>
    <p:sldId id="257" r:id="rId9"/>
    <p:sldId id="262" r:id="rId10"/>
    <p:sldId id="384" r:id="rId11"/>
    <p:sldId id="386" r:id="rId12"/>
    <p:sldId id="387" r:id="rId13"/>
    <p:sldId id="388" r:id="rId14"/>
    <p:sldId id="375" r:id="rId15"/>
    <p:sldId id="273" r:id="rId16"/>
    <p:sldId id="385" r:id="rId17"/>
    <p:sldId id="374" r:id="rId18"/>
    <p:sldId id="381" r:id="rId19"/>
    <p:sldId id="382" r:id="rId20"/>
  </p:sldIdLst>
  <p:sldSz cx="18288000" cy="10287000"/>
  <p:notesSz cx="6858000" cy="9144000"/>
  <p:embeddedFontLst>
    <p:embeddedFont>
      <p:font typeface="Fira Sans Medium" panose="020B0603050000020004" pitchFamily="34" charset="0"/>
      <p:regular r:id="rId22"/>
      <p:italic r:id="rId23"/>
    </p:embeddedFon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Fira Sans Medium Bold" panose="020B0604020202020204" charset="0"/>
      <p:regular r:id="rId28"/>
      <p:bold r:id="rId29"/>
    </p:embeddedFont>
    <p:embeddedFont>
      <p:font typeface="Arial Black" panose="020B0A04020102020204" pitchFamily="34" charset="0"/>
      <p:bold r:id="rId30"/>
    </p:embeddedFont>
    <p:embeddedFont>
      <p:font typeface="Trebuchet MS" panose="020B0603020202020204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Fira Sans Light Bold" panose="020B0604020202020204" charset="0"/>
      <p:regular r:id="rId37"/>
    </p:embeddedFont>
    <p:embeddedFont>
      <p:font typeface="Fira Sans Light" panose="020B0403050000020004" pitchFamily="34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46" autoAdjust="0"/>
    <p:restoredTop sz="91758" autoAdjust="0"/>
  </p:normalViewPr>
  <p:slideViewPr>
    <p:cSldViewPr>
      <p:cViewPr varScale="1">
        <p:scale>
          <a:sx n="55" d="100"/>
          <a:sy n="55" d="100"/>
        </p:scale>
        <p:origin x="864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8.fntdata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8DF10D-E5AC-4A41-88E1-83780846766B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</dgm:pt>
    <dgm:pt modelId="{E5EE33E9-A9E0-49B8-8A6A-00DB41683EDF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Совместные проекты, сравнительные исследования, образовательные программы, конкурсное движение профессионального мастерства</a:t>
          </a:r>
          <a:endParaRPr lang="ru-RU" dirty="0">
            <a:solidFill>
              <a:schemeClr val="bg1"/>
            </a:solidFill>
          </a:endParaRPr>
        </a:p>
      </dgm:t>
    </dgm:pt>
    <dgm:pt modelId="{AEF17F23-3187-488E-8D9C-D20AA4BD135F}" type="parTrans" cxnId="{3CF4D45D-F651-4851-A03E-09FAC71759A6}">
      <dgm:prSet/>
      <dgm:spPr/>
      <dgm:t>
        <a:bodyPr/>
        <a:lstStyle/>
        <a:p>
          <a:endParaRPr lang="ru-RU"/>
        </a:p>
      </dgm:t>
    </dgm:pt>
    <dgm:pt modelId="{E16248CB-2A05-4326-B9C9-BDBF147A4709}" type="sibTrans" cxnId="{3CF4D45D-F651-4851-A03E-09FAC71759A6}">
      <dgm:prSet/>
      <dgm:spPr/>
      <dgm:t>
        <a:bodyPr/>
        <a:lstStyle/>
        <a:p>
          <a:endParaRPr lang="ru-RU"/>
        </a:p>
      </dgm:t>
    </dgm:pt>
    <dgm:pt modelId="{E9989BBA-DD85-44C0-AA2F-97A93DED354C}">
      <dgm:prSet phldrT="[Текст]"/>
      <dgm:spPr/>
      <dgm:t>
        <a:bodyPr/>
        <a:lstStyle/>
        <a:p>
          <a:r>
            <a:rPr lang="ru-RU" dirty="0" smtClean="0"/>
            <a:t>Конкурсы профессионального мастерства, семинары, стажировки мастеров п/о, сертификация центров компетенций</a:t>
          </a:r>
          <a:endParaRPr lang="ru-RU" dirty="0"/>
        </a:p>
      </dgm:t>
    </dgm:pt>
    <dgm:pt modelId="{D6586DD4-5468-4925-807C-AA13E95BAEE5}" type="parTrans" cxnId="{76BD2B85-9C69-4FA2-A7A7-E060D0C43EAC}">
      <dgm:prSet/>
      <dgm:spPr/>
      <dgm:t>
        <a:bodyPr/>
        <a:lstStyle/>
        <a:p>
          <a:endParaRPr lang="ru-RU"/>
        </a:p>
      </dgm:t>
    </dgm:pt>
    <dgm:pt modelId="{EEC50139-5D4A-481A-83BB-80700188831E}" type="sibTrans" cxnId="{76BD2B85-9C69-4FA2-A7A7-E060D0C43EAC}">
      <dgm:prSet/>
      <dgm:spPr/>
      <dgm:t>
        <a:bodyPr/>
        <a:lstStyle/>
        <a:p>
          <a:endParaRPr lang="ru-RU"/>
        </a:p>
      </dgm:t>
    </dgm:pt>
    <dgm:pt modelId="{2E082B42-361D-4B38-ABEE-9D802DCFEB9A}">
      <dgm:prSet phldrT="[Текст]"/>
      <dgm:spPr/>
      <dgm:t>
        <a:bodyPr/>
        <a:lstStyle/>
        <a:p>
          <a:r>
            <a:rPr lang="ru-RU" dirty="0" smtClean="0"/>
            <a:t>Конференции, семинары, публикации в научных изданиях, </a:t>
          </a:r>
          <a:endParaRPr lang="ru-RU" dirty="0"/>
        </a:p>
      </dgm:t>
    </dgm:pt>
    <dgm:pt modelId="{CC68A5F5-7349-47DA-9C2D-AB1EC329DFE6}" type="parTrans" cxnId="{9114605C-E4A3-4138-B06F-03D935084B39}">
      <dgm:prSet/>
      <dgm:spPr/>
      <dgm:t>
        <a:bodyPr/>
        <a:lstStyle/>
        <a:p>
          <a:endParaRPr lang="ru-RU"/>
        </a:p>
      </dgm:t>
    </dgm:pt>
    <dgm:pt modelId="{C03651E8-DB92-4C28-A961-747511DC8549}" type="sibTrans" cxnId="{9114605C-E4A3-4138-B06F-03D935084B39}">
      <dgm:prSet/>
      <dgm:spPr/>
      <dgm:t>
        <a:bodyPr/>
        <a:lstStyle/>
        <a:p>
          <a:endParaRPr lang="ru-RU"/>
        </a:p>
      </dgm:t>
    </dgm:pt>
    <dgm:pt modelId="{8BACDE5F-C107-4961-BEEC-6CD0FD2407FF}">
      <dgm:prSet phldrT="[Текст]"/>
      <dgm:spPr/>
      <dgm:t>
        <a:bodyPr/>
        <a:lstStyle/>
        <a:p>
          <a:r>
            <a:rPr lang="ru-RU" dirty="0" smtClean="0"/>
            <a:t>Семинары, конкурсы профессионального мастерства, стажировки, программы обучения мастеров  п/о</a:t>
          </a:r>
          <a:endParaRPr lang="ru-RU" dirty="0"/>
        </a:p>
      </dgm:t>
    </dgm:pt>
    <dgm:pt modelId="{7123F269-5E9D-4A7C-9244-2ABE28680E67}" type="sibTrans" cxnId="{20B803B1-BD6D-4889-A2A3-F44CD0DA4F81}">
      <dgm:prSet/>
      <dgm:spPr/>
      <dgm:t>
        <a:bodyPr/>
        <a:lstStyle/>
        <a:p>
          <a:endParaRPr lang="ru-RU"/>
        </a:p>
      </dgm:t>
    </dgm:pt>
    <dgm:pt modelId="{EA85E95A-50C0-4288-9A9C-1542B183EA75}" type="parTrans" cxnId="{20B803B1-BD6D-4889-A2A3-F44CD0DA4F81}">
      <dgm:prSet/>
      <dgm:spPr/>
      <dgm:t>
        <a:bodyPr/>
        <a:lstStyle/>
        <a:p>
          <a:endParaRPr lang="ru-RU"/>
        </a:p>
      </dgm:t>
    </dgm:pt>
    <dgm:pt modelId="{31043C80-5D33-4A8D-AEA3-18F2E01C045A}" type="pres">
      <dgm:prSet presAssocID="{268DF10D-E5AC-4A41-88E1-83780846766B}" presName="linearFlow" presStyleCnt="0">
        <dgm:presLayoutVars>
          <dgm:dir/>
          <dgm:resizeHandles val="exact"/>
        </dgm:presLayoutVars>
      </dgm:prSet>
      <dgm:spPr/>
    </dgm:pt>
    <dgm:pt modelId="{C56D4B78-5CE7-426B-8AC4-D2CB91979824}" type="pres">
      <dgm:prSet presAssocID="{E5EE33E9-A9E0-49B8-8A6A-00DB41683EDF}" presName="composite" presStyleCnt="0"/>
      <dgm:spPr/>
    </dgm:pt>
    <dgm:pt modelId="{D39B3199-5379-4FCB-B9A3-60E3FC4C251E}" type="pres">
      <dgm:prSet presAssocID="{E5EE33E9-A9E0-49B8-8A6A-00DB41683EDF}" presName="imgShp" presStyleLbl="fgImgPlace1" presStyleIdx="0" presStyleCnt="4" custLinFactNeighborX="-86334" custLinFactNeighborY="-150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21AB835-8F81-4273-B4AC-64406608D7A3}" type="pres">
      <dgm:prSet presAssocID="{E5EE33E9-A9E0-49B8-8A6A-00DB41683EDF}" presName="txShp" presStyleLbl="node1" presStyleIdx="0" presStyleCnt="4" custScaleX="123696" custLinFactNeighborX="6003" custLinFactNeighborY="-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E9124A-A14E-4EF2-985A-0CE98EC5E918}" type="pres">
      <dgm:prSet presAssocID="{E16248CB-2A05-4326-B9C9-BDBF147A4709}" presName="spacing" presStyleCnt="0"/>
      <dgm:spPr/>
    </dgm:pt>
    <dgm:pt modelId="{3787B646-B073-47F4-8A90-1DE5ED9575D5}" type="pres">
      <dgm:prSet presAssocID="{8BACDE5F-C107-4961-BEEC-6CD0FD2407FF}" presName="composite" presStyleCnt="0"/>
      <dgm:spPr/>
    </dgm:pt>
    <dgm:pt modelId="{3080B454-D94F-47BF-A663-120C4E82032A}" type="pres">
      <dgm:prSet presAssocID="{8BACDE5F-C107-4961-BEEC-6CD0FD2407FF}" presName="imgShp" presStyleLbl="fgImgPlace1" presStyleIdx="1" presStyleCnt="4" custLinFactNeighborX="-77051" custLinFactNeighborY="-54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2C8419E-800E-431D-AC94-F0D32303D48F}" type="pres">
      <dgm:prSet presAssocID="{8BACDE5F-C107-4961-BEEC-6CD0FD2407FF}" presName="txShp" presStyleLbl="node1" presStyleIdx="1" presStyleCnt="4" custScaleX="124902" custLinFactNeighborX="5358" custLinFactNeighborY="-11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077453-4D7C-4348-B2A1-44F4D469928C}" type="pres">
      <dgm:prSet presAssocID="{7123F269-5E9D-4A7C-9244-2ABE28680E67}" presName="spacing" presStyleCnt="0"/>
      <dgm:spPr/>
    </dgm:pt>
    <dgm:pt modelId="{3F0CB5A7-6AC2-433E-B15A-A22D6C99CDFB}" type="pres">
      <dgm:prSet presAssocID="{E9989BBA-DD85-44C0-AA2F-97A93DED354C}" presName="composite" presStyleCnt="0"/>
      <dgm:spPr/>
    </dgm:pt>
    <dgm:pt modelId="{936A51A2-3B20-453F-B494-BBCEB5BE986D}" type="pres">
      <dgm:prSet presAssocID="{E9989BBA-DD85-44C0-AA2F-97A93DED354C}" presName="imgShp" presStyleLbl="fgImgPlace1" presStyleIdx="2" presStyleCnt="4" custScaleX="89955" custScaleY="76256" custLinFactNeighborX="-83304" custLinFactNeighborY="-2246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F7823BD-7158-4401-A4A7-E04CB38117FE}" type="pres">
      <dgm:prSet presAssocID="{E9989BBA-DD85-44C0-AA2F-97A93DED354C}" presName="txShp" presStyleLbl="node1" presStyleIdx="2" presStyleCnt="4" custScaleX="124960" custLinFactNeighborX="5387" custLinFactNeighborY="-20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905C1D-FADF-47BC-9559-EEEE351A97BC}" type="pres">
      <dgm:prSet presAssocID="{EEC50139-5D4A-481A-83BB-80700188831E}" presName="spacing" presStyleCnt="0"/>
      <dgm:spPr/>
    </dgm:pt>
    <dgm:pt modelId="{0E980533-E2D7-4464-BA47-79207041834E}" type="pres">
      <dgm:prSet presAssocID="{2E082B42-361D-4B38-ABEE-9D802DCFEB9A}" presName="composite" presStyleCnt="0"/>
      <dgm:spPr/>
    </dgm:pt>
    <dgm:pt modelId="{A1CEDA77-A138-4A0B-AFDF-204993F3BC90}" type="pres">
      <dgm:prSet presAssocID="{2E082B42-361D-4B38-ABEE-9D802DCFEB9A}" presName="imgShp" presStyleLbl="fgImgPlace1" presStyleIdx="3" presStyleCnt="4" custLinFactNeighborX="-76074" custLinFactNeighborY="-906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B7A1538-FD68-455D-8BCE-903DEC4749FF}" type="pres">
      <dgm:prSet presAssocID="{2E082B42-361D-4B38-ABEE-9D802DCFEB9A}" presName="txShp" presStyleLbl="node1" presStyleIdx="3" presStyleCnt="4" custScaleX="122922" custLinFactNeighborX="6240" custLinFactNeighborY="-23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7C2FA2-75A6-4338-8403-324B859969C5}" type="presOf" srcId="{8BACDE5F-C107-4961-BEEC-6CD0FD2407FF}" destId="{B2C8419E-800E-431D-AC94-F0D32303D48F}" srcOrd="0" destOrd="0" presId="urn:microsoft.com/office/officeart/2005/8/layout/vList3"/>
    <dgm:cxn modelId="{C6665F37-8FBE-4DD5-B6BA-778DD5CA9C0A}" type="presOf" srcId="{2E082B42-361D-4B38-ABEE-9D802DCFEB9A}" destId="{9B7A1538-FD68-455D-8BCE-903DEC4749FF}" srcOrd="0" destOrd="0" presId="urn:microsoft.com/office/officeart/2005/8/layout/vList3"/>
    <dgm:cxn modelId="{A2CBBFB3-D31B-4158-9379-6C6A4B3A354C}" type="presOf" srcId="{E9989BBA-DD85-44C0-AA2F-97A93DED354C}" destId="{0F7823BD-7158-4401-A4A7-E04CB38117FE}" srcOrd="0" destOrd="0" presId="urn:microsoft.com/office/officeart/2005/8/layout/vList3"/>
    <dgm:cxn modelId="{B4885231-2DFC-4070-95D5-6C8342F44908}" type="presOf" srcId="{E5EE33E9-A9E0-49B8-8A6A-00DB41683EDF}" destId="{B21AB835-8F81-4273-B4AC-64406608D7A3}" srcOrd="0" destOrd="0" presId="urn:microsoft.com/office/officeart/2005/8/layout/vList3"/>
    <dgm:cxn modelId="{9114605C-E4A3-4138-B06F-03D935084B39}" srcId="{268DF10D-E5AC-4A41-88E1-83780846766B}" destId="{2E082B42-361D-4B38-ABEE-9D802DCFEB9A}" srcOrd="3" destOrd="0" parTransId="{CC68A5F5-7349-47DA-9C2D-AB1EC329DFE6}" sibTransId="{C03651E8-DB92-4C28-A961-747511DC8549}"/>
    <dgm:cxn modelId="{3CF4D45D-F651-4851-A03E-09FAC71759A6}" srcId="{268DF10D-E5AC-4A41-88E1-83780846766B}" destId="{E5EE33E9-A9E0-49B8-8A6A-00DB41683EDF}" srcOrd="0" destOrd="0" parTransId="{AEF17F23-3187-488E-8D9C-D20AA4BD135F}" sibTransId="{E16248CB-2A05-4326-B9C9-BDBF147A4709}"/>
    <dgm:cxn modelId="{8C457F6D-685A-4275-B5F2-2452F88398DA}" type="presOf" srcId="{268DF10D-E5AC-4A41-88E1-83780846766B}" destId="{31043C80-5D33-4A8D-AEA3-18F2E01C045A}" srcOrd="0" destOrd="0" presId="urn:microsoft.com/office/officeart/2005/8/layout/vList3"/>
    <dgm:cxn modelId="{20B803B1-BD6D-4889-A2A3-F44CD0DA4F81}" srcId="{268DF10D-E5AC-4A41-88E1-83780846766B}" destId="{8BACDE5F-C107-4961-BEEC-6CD0FD2407FF}" srcOrd="1" destOrd="0" parTransId="{EA85E95A-50C0-4288-9A9C-1542B183EA75}" sibTransId="{7123F269-5E9D-4A7C-9244-2ABE28680E67}"/>
    <dgm:cxn modelId="{76BD2B85-9C69-4FA2-A7A7-E060D0C43EAC}" srcId="{268DF10D-E5AC-4A41-88E1-83780846766B}" destId="{E9989BBA-DD85-44C0-AA2F-97A93DED354C}" srcOrd="2" destOrd="0" parTransId="{D6586DD4-5468-4925-807C-AA13E95BAEE5}" sibTransId="{EEC50139-5D4A-481A-83BB-80700188831E}"/>
    <dgm:cxn modelId="{F2103BBB-3D34-4C4C-A45E-F632CECD3E7F}" type="presParOf" srcId="{31043C80-5D33-4A8D-AEA3-18F2E01C045A}" destId="{C56D4B78-5CE7-426B-8AC4-D2CB91979824}" srcOrd="0" destOrd="0" presId="urn:microsoft.com/office/officeart/2005/8/layout/vList3"/>
    <dgm:cxn modelId="{BF67459A-1D7A-47A8-BDC5-5FD0F4D3B0FB}" type="presParOf" srcId="{C56D4B78-5CE7-426B-8AC4-D2CB91979824}" destId="{D39B3199-5379-4FCB-B9A3-60E3FC4C251E}" srcOrd="0" destOrd="0" presId="urn:microsoft.com/office/officeart/2005/8/layout/vList3"/>
    <dgm:cxn modelId="{5CD9824D-5584-4F0C-A057-C34B0C4ACB4E}" type="presParOf" srcId="{C56D4B78-5CE7-426B-8AC4-D2CB91979824}" destId="{B21AB835-8F81-4273-B4AC-64406608D7A3}" srcOrd="1" destOrd="0" presId="urn:microsoft.com/office/officeart/2005/8/layout/vList3"/>
    <dgm:cxn modelId="{78A59B49-C715-4F28-90CF-838FEE971ECB}" type="presParOf" srcId="{31043C80-5D33-4A8D-AEA3-18F2E01C045A}" destId="{AAE9124A-A14E-4EF2-985A-0CE98EC5E918}" srcOrd="1" destOrd="0" presId="urn:microsoft.com/office/officeart/2005/8/layout/vList3"/>
    <dgm:cxn modelId="{E9935376-59B9-4352-916E-D9389CC8CE06}" type="presParOf" srcId="{31043C80-5D33-4A8D-AEA3-18F2E01C045A}" destId="{3787B646-B073-47F4-8A90-1DE5ED9575D5}" srcOrd="2" destOrd="0" presId="urn:microsoft.com/office/officeart/2005/8/layout/vList3"/>
    <dgm:cxn modelId="{2CF102F8-0158-453B-82B2-8043420CEACA}" type="presParOf" srcId="{3787B646-B073-47F4-8A90-1DE5ED9575D5}" destId="{3080B454-D94F-47BF-A663-120C4E82032A}" srcOrd="0" destOrd="0" presId="urn:microsoft.com/office/officeart/2005/8/layout/vList3"/>
    <dgm:cxn modelId="{FE933D75-2BF2-48F4-95D7-9DDF77CF0FBF}" type="presParOf" srcId="{3787B646-B073-47F4-8A90-1DE5ED9575D5}" destId="{B2C8419E-800E-431D-AC94-F0D32303D48F}" srcOrd="1" destOrd="0" presId="urn:microsoft.com/office/officeart/2005/8/layout/vList3"/>
    <dgm:cxn modelId="{F144B2E4-0D8B-46E4-9166-0BFA436B11DF}" type="presParOf" srcId="{31043C80-5D33-4A8D-AEA3-18F2E01C045A}" destId="{EA077453-4D7C-4348-B2A1-44F4D469928C}" srcOrd="3" destOrd="0" presId="urn:microsoft.com/office/officeart/2005/8/layout/vList3"/>
    <dgm:cxn modelId="{E851A662-F990-4477-8561-E96E1BC9317A}" type="presParOf" srcId="{31043C80-5D33-4A8D-AEA3-18F2E01C045A}" destId="{3F0CB5A7-6AC2-433E-B15A-A22D6C99CDFB}" srcOrd="4" destOrd="0" presId="urn:microsoft.com/office/officeart/2005/8/layout/vList3"/>
    <dgm:cxn modelId="{8E51846C-F21B-4DAF-AA0F-D79125793F21}" type="presParOf" srcId="{3F0CB5A7-6AC2-433E-B15A-A22D6C99CDFB}" destId="{936A51A2-3B20-453F-B494-BBCEB5BE986D}" srcOrd="0" destOrd="0" presId="urn:microsoft.com/office/officeart/2005/8/layout/vList3"/>
    <dgm:cxn modelId="{8C927417-B10F-4899-BB0E-40F09E37F1BA}" type="presParOf" srcId="{3F0CB5A7-6AC2-433E-B15A-A22D6C99CDFB}" destId="{0F7823BD-7158-4401-A4A7-E04CB38117FE}" srcOrd="1" destOrd="0" presId="urn:microsoft.com/office/officeart/2005/8/layout/vList3"/>
    <dgm:cxn modelId="{7514B78F-3CA8-4EE7-B1CC-97DC98D44BF4}" type="presParOf" srcId="{31043C80-5D33-4A8D-AEA3-18F2E01C045A}" destId="{95905C1D-FADF-47BC-9559-EEEE351A97BC}" srcOrd="5" destOrd="0" presId="urn:microsoft.com/office/officeart/2005/8/layout/vList3"/>
    <dgm:cxn modelId="{19D206EB-6FB5-4B94-85A7-3624C2635B47}" type="presParOf" srcId="{31043C80-5D33-4A8D-AEA3-18F2E01C045A}" destId="{0E980533-E2D7-4464-BA47-79207041834E}" srcOrd="6" destOrd="0" presId="urn:microsoft.com/office/officeart/2005/8/layout/vList3"/>
    <dgm:cxn modelId="{6D545351-5BBE-46FF-AD97-8617838FE5D6}" type="presParOf" srcId="{0E980533-E2D7-4464-BA47-79207041834E}" destId="{A1CEDA77-A138-4A0B-AFDF-204993F3BC90}" srcOrd="0" destOrd="0" presId="urn:microsoft.com/office/officeart/2005/8/layout/vList3"/>
    <dgm:cxn modelId="{7B2D6D1F-9E20-4BB5-8A20-83234957D613}" type="presParOf" srcId="{0E980533-E2D7-4464-BA47-79207041834E}" destId="{9B7A1538-FD68-455D-8BCE-903DEC4749F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2C089C-9D89-4F1A-A15F-A16AAE4271D2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3C95312-2596-406D-BCAE-5AF6459BEF2A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2400" b="1" dirty="0" smtClean="0">
              <a:solidFill>
                <a:srgbClr val="002060"/>
              </a:solidFill>
            </a:rPr>
            <a:t>Международный отраслевой чемпионат в сфере цифровых технологий </a:t>
          </a:r>
          <a:r>
            <a:rPr lang="en-US" sz="2400" b="1" dirty="0" err="1" smtClean="0">
              <a:solidFill>
                <a:srgbClr val="002060"/>
              </a:solidFill>
            </a:rPr>
            <a:t>DigitalSkills</a:t>
          </a:r>
          <a:r>
            <a:rPr lang="ru-RU" sz="2400" b="1" dirty="0" smtClean="0">
              <a:solidFill>
                <a:srgbClr val="002060"/>
              </a:solidFill>
            </a:rPr>
            <a:t>-2023</a:t>
          </a:r>
        </a:p>
        <a:p>
          <a:pPr algn="ctr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2400" b="1" dirty="0" smtClean="0">
            <a:solidFill>
              <a:srgbClr val="002060"/>
            </a:solidFill>
          </a:endParaRPr>
        </a:p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2400" b="1" dirty="0" err="1" smtClean="0">
              <a:solidFill>
                <a:srgbClr val="C00000"/>
              </a:solidFill>
            </a:rPr>
            <a:t>г.Казань</a:t>
          </a:r>
          <a:r>
            <a:rPr lang="ru-RU" sz="2400" b="1" dirty="0" smtClean="0">
              <a:solidFill>
                <a:srgbClr val="C00000"/>
              </a:solidFill>
            </a:rPr>
            <a:t>, РФ</a:t>
          </a:r>
        </a:p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2400" b="1" dirty="0" smtClean="0">
              <a:solidFill>
                <a:srgbClr val="C00000"/>
              </a:solidFill>
            </a:rPr>
            <a:t>18-24 сентября</a:t>
          </a:r>
          <a:endParaRPr lang="ru-RU" sz="2400" dirty="0">
            <a:solidFill>
              <a:srgbClr val="C00000"/>
            </a:solidFill>
          </a:endParaRPr>
        </a:p>
      </dgm:t>
    </dgm:pt>
    <dgm:pt modelId="{27AE9F69-0A9D-4C40-BB33-C500E390A7D6}" type="parTrans" cxnId="{BFB8244D-E999-488C-919B-DB4567322EB9}">
      <dgm:prSet/>
      <dgm:spPr/>
      <dgm:t>
        <a:bodyPr/>
        <a:lstStyle/>
        <a:p>
          <a:endParaRPr lang="ru-RU"/>
        </a:p>
      </dgm:t>
    </dgm:pt>
    <dgm:pt modelId="{9011DB67-0508-45C5-8C17-C3E115148227}" type="sibTrans" cxnId="{BFB8244D-E999-488C-919B-DB4567322EB9}">
      <dgm:prSet/>
      <dgm:spPr/>
      <dgm:t>
        <a:bodyPr/>
        <a:lstStyle/>
        <a:p>
          <a:endParaRPr lang="ru-RU"/>
        </a:p>
      </dgm:t>
    </dgm:pt>
    <dgm:pt modelId="{5155D3D8-CAC0-437F-9CB6-6631075A6AF2}">
      <dgm:prSet phldrT="[Текст]" custT="1"/>
      <dgm:spPr>
        <a:solidFill>
          <a:srgbClr val="FFFFFF">
            <a:alpha val="89804"/>
          </a:srgbClr>
        </a:solidFill>
        <a:ln w="28575">
          <a:solidFill>
            <a:srgbClr val="C00000"/>
          </a:solidFill>
          <a:prstDash val="sysDot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pPr marL="216000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400" b="1" dirty="0" smtClean="0">
              <a:solidFill>
                <a:srgbClr val="0070C0"/>
              </a:solidFill>
            </a:rPr>
            <a:t>7 компетенций (дистанционно):</a:t>
          </a:r>
          <a:endParaRPr lang="ru-RU" sz="2400" b="1" dirty="0">
            <a:solidFill>
              <a:srgbClr val="0070C0"/>
            </a:solidFill>
          </a:endParaRPr>
        </a:p>
      </dgm:t>
    </dgm:pt>
    <dgm:pt modelId="{DDDA0F2C-DEAC-48A5-A394-EDC077A16C5B}" type="parTrans" cxnId="{0D71AF85-777C-4DD5-8286-8417D93C22F5}">
      <dgm:prSet/>
      <dgm:spPr/>
      <dgm:t>
        <a:bodyPr/>
        <a:lstStyle/>
        <a:p>
          <a:endParaRPr lang="ru-RU"/>
        </a:p>
      </dgm:t>
    </dgm:pt>
    <dgm:pt modelId="{0121D094-B3FC-4525-8938-00E44E6C386A}" type="sibTrans" cxnId="{0D71AF85-777C-4DD5-8286-8417D93C22F5}">
      <dgm:prSet/>
      <dgm:spPr/>
      <dgm:t>
        <a:bodyPr/>
        <a:lstStyle/>
        <a:p>
          <a:endParaRPr lang="ru-RU"/>
        </a:p>
      </dgm:t>
    </dgm:pt>
    <dgm:pt modelId="{374DD40D-854B-4375-8A31-DB2810832AE6}">
      <dgm:prSet phldrT="[Текст]" custT="1"/>
      <dgm:spPr>
        <a:solidFill>
          <a:srgbClr val="FFFFFF">
            <a:alpha val="89804"/>
          </a:srgbClr>
        </a:solidFill>
        <a:ln w="28575">
          <a:solidFill>
            <a:srgbClr val="C00000"/>
          </a:solidFill>
          <a:prstDash val="sysDot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pPr marL="21600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/>
            <a:t>«Разработка мобильных приложений», «Летающая робототехника», «Графический дизайн»,  «Мобильная робототехника», </a:t>
          </a:r>
          <a:r>
            <a:rPr lang="ru-RU" sz="2400" dirty="0" smtClean="0"/>
            <a:t> </a:t>
          </a:r>
          <a:r>
            <a:rPr lang="ru-RU" sz="2400" b="1" dirty="0" smtClean="0"/>
            <a:t>«Веб-технологии», «Технологии информационного моделирования </a:t>
          </a:r>
          <a:r>
            <a:rPr lang="en-US" sz="2400" b="1" dirty="0" smtClean="0"/>
            <a:t>BIM</a:t>
          </a:r>
          <a:r>
            <a:rPr lang="ru-RU" sz="2400" b="1" dirty="0" smtClean="0"/>
            <a:t>», </a:t>
          </a:r>
          <a:r>
            <a:rPr lang="ru-RU" sz="2400" dirty="0" smtClean="0"/>
            <a:t>«</a:t>
          </a:r>
          <a:r>
            <a:rPr lang="ru-RU" sz="2400" b="1" dirty="0" smtClean="0"/>
            <a:t>Инженерный дизайн CAD»  </a:t>
          </a:r>
          <a:endParaRPr lang="ru-RU" sz="2400" dirty="0"/>
        </a:p>
      </dgm:t>
    </dgm:pt>
    <dgm:pt modelId="{1E5FBDA8-2743-491B-A9C9-6DB81A9D21D5}" type="parTrans" cxnId="{3886F31A-59B1-4DFE-9906-54468BF0826E}">
      <dgm:prSet/>
      <dgm:spPr/>
      <dgm:t>
        <a:bodyPr/>
        <a:lstStyle/>
        <a:p>
          <a:endParaRPr lang="ru-RU"/>
        </a:p>
      </dgm:t>
    </dgm:pt>
    <dgm:pt modelId="{F40DB636-26EE-40B0-BD14-B5C63DF80EAE}" type="sibTrans" cxnId="{3886F31A-59B1-4DFE-9906-54468BF0826E}">
      <dgm:prSet/>
      <dgm:spPr/>
      <dgm:t>
        <a:bodyPr/>
        <a:lstStyle/>
        <a:p>
          <a:endParaRPr lang="ru-RU"/>
        </a:p>
      </dgm:t>
    </dgm:pt>
    <dgm:pt modelId="{B527F25B-BEA5-419A-B758-C119E444C5F3}">
      <dgm:prSet phldrT="[Текст]" custT="1"/>
      <dgm:spPr>
        <a:solidFill>
          <a:srgbClr val="B2F4BF"/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2400" b="1" dirty="0" smtClean="0">
              <a:solidFill>
                <a:srgbClr val="002060"/>
              </a:solidFill>
            </a:rPr>
            <a:t>Чемпионат высоких технологий</a:t>
          </a:r>
        </a:p>
        <a:p>
          <a:pPr algn="ctr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2400" b="1" dirty="0" smtClean="0">
            <a:solidFill>
              <a:srgbClr val="002060"/>
            </a:solidFill>
          </a:endParaRPr>
        </a:p>
        <a:p>
          <a:pPr algn="ctr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2400" b="1" dirty="0" err="1" smtClean="0">
              <a:solidFill>
                <a:srgbClr val="C00000"/>
              </a:solidFill>
            </a:rPr>
            <a:t>г.Великий</a:t>
          </a:r>
          <a:r>
            <a:rPr lang="ru-RU" sz="2400" b="1" dirty="0" smtClean="0">
              <a:solidFill>
                <a:srgbClr val="C00000"/>
              </a:solidFill>
            </a:rPr>
            <a:t> Новгород, РФ</a:t>
          </a:r>
        </a:p>
        <a:p>
          <a:pPr algn="ctr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2400" b="1" dirty="0" smtClean="0">
              <a:solidFill>
                <a:srgbClr val="C00000"/>
              </a:solidFill>
            </a:rPr>
            <a:t> 18-22 сентября</a:t>
          </a:r>
          <a:endParaRPr lang="ru-RU" sz="2400" dirty="0">
            <a:solidFill>
              <a:srgbClr val="C00000"/>
            </a:solidFill>
          </a:endParaRPr>
        </a:p>
      </dgm:t>
    </dgm:pt>
    <dgm:pt modelId="{8E5FE8CC-D822-4C8F-A8CF-8BAFA164AA74}" type="parTrans" cxnId="{FD463DEE-DEDE-4150-AC11-F088F80714FA}">
      <dgm:prSet/>
      <dgm:spPr/>
      <dgm:t>
        <a:bodyPr/>
        <a:lstStyle/>
        <a:p>
          <a:endParaRPr lang="ru-RU"/>
        </a:p>
      </dgm:t>
    </dgm:pt>
    <dgm:pt modelId="{2E52B3FD-C819-493C-B541-3ECB66D081B8}" type="sibTrans" cxnId="{FD463DEE-DEDE-4150-AC11-F088F80714FA}">
      <dgm:prSet/>
      <dgm:spPr/>
      <dgm:t>
        <a:bodyPr/>
        <a:lstStyle/>
        <a:p>
          <a:endParaRPr lang="ru-RU"/>
        </a:p>
      </dgm:t>
    </dgm:pt>
    <dgm:pt modelId="{83FAEE77-93B9-4C37-B442-40EE362AE97E}">
      <dgm:prSet phldrT="[Текст]" custT="1"/>
      <dgm:spPr>
        <a:solidFill>
          <a:srgbClr val="F5FDF6">
            <a:alpha val="89804"/>
          </a:srgbClr>
        </a:solidFill>
        <a:ln w="28575">
          <a:solidFill>
            <a:srgbClr val="C00000"/>
          </a:solidFill>
          <a:prstDash val="sysDot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pPr marL="216000"/>
          <a:r>
            <a:rPr lang="en-US" sz="2400" b="1" dirty="0" smtClean="0">
              <a:solidFill>
                <a:srgbClr val="0070C0"/>
              </a:solidFill>
            </a:rPr>
            <a:t>3</a:t>
          </a:r>
          <a:r>
            <a:rPr lang="ru-RU" sz="2400" b="1" dirty="0" smtClean="0">
              <a:solidFill>
                <a:srgbClr val="0070C0"/>
              </a:solidFill>
            </a:rPr>
            <a:t> компетенции (14 очно, 10 дистанционно)</a:t>
          </a:r>
          <a:endParaRPr lang="ru-RU" sz="2400" b="1" dirty="0">
            <a:solidFill>
              <a:srgbClr val="0070C0"/>
            </a:solidFill>
          </a:endParaRPr>
        </a:p>
      </dgm:t>
    </dgm:pt>
    <dgm:pt modelId="{240E88EF-9D33-454E-971D-9CC614BAAF1F}" type="parTrans" cxnId="{89A0940E-057B-4289-BF71-CE2FD5A78249}">
      <dgm:prSet/>
      <dgm:spPr/>
      <dgm:t>
        <a:bodyPr/>
        <a:lstStyle/>
        <a:p>
          <a:endParaRPr lang="ru-RU"/>
        </a:p>
      </dgm:t>
    </dgm:pt>
    <dgm:pt modelId="{A48AE8C0-EDB2-48FA-85F9-DB0786F7E2C7}" type="sibTrans" cxnId="{89A0940E-057B-4289-BF71-CE2FD5A78249}">
      <dgm:prSet/>
      <dgm:spPr/>
      <dgm:t>
        <a:bodyPr/>
        <a:lstStyle/>
        <a:p>
          <a:endParaRPr lang="ru-RU"/>
        </a:p>
      </dgm:t>
    </dgm:pt>
    <dgm:pt modelId="{D3098530-AE2B-4B13-AB39-3CB2A2ADEC94}">
      <dgm:prSet phldrT="[Текст]" custT="1"/>
      <dgm:spPr>
        <a:solidFill>
          <a:srgbClr val="F5FDF6">
            <a:alpha val="89804"/>
          </a:srgbClr>
        </a:solidFill>
        <a:ln w="28575">
          <a:solidFill>
            <a:srgbClr val="C00000"/>
          </a:solidFill>
          <a:prstDash val="sysDot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pPr marL="216000"/>
          <a:r>
            <a:rPr lang="ru-RU" sz="2400" b="1" dirty="0" smtClean="0"/>
            <a:t>«</a:t>
          </a:r>
          <a:r>
            <a:rPr lang="ru-RU" sz="2400" b="1" dirty="0" err="1" smtClean="0"/>
            <a:t>Геопространственная</a:t>
          </a:r>
          <a:r>
            <a:rPr lang="ru-RU" sz="2400" b="1" dirty="0" smtClean="0"/>
            <a:t> цифровая инженерия», «Технологии развития городов и территорий», «Летающая робототехника»</a:t>
          </a:r>
          <a:endParaRPr lang="ru-RU" sz="2400" b="1" dirty="0"/>
        </a:p>
      </dgm:t>
    </dgm:pt>
    <dgm:pt modelId="{270073A3-A18C-424B-946F-4231329F9BDC}" type="parTrans" cxnId="{B34D28E6-C349-42E1-BEC9-5BCB75D340C2}">
      <dgm:prSet/>
      <dgm:spPr/>
      <dgm:t>
        <a:bodyPr/>
        <a:lstStyle/>
        <a:p>
          <a:endParaRPr lang="ru-RU"/>
        </a:p>
      </dgm:t>
    </dgm:pt>
    <dgm:pt modelId="{7AF42F6A-2863-4A91-877A-403AEFEF1EF6}" type="sibTrans" cxnId="{B34D28E6-C349-42E1-BEC9-5BCB75D340C2}">
      <dgm:prSet/>
      <dgm:spPr/>
      <dgm:t>
        <a:bodyPr/>
        <a:lstStyle/>
        <a:p>
          <a:endParaRPr lang="ru-RU"/>
        </a:p>
      </dgm:t>
    </dgm:pt>
    <dgm:pt modelId="{407B03D4-7690-4670-A950-DB2EF334674A}">
      <dgm:prSet phldrT="[Текст]" custT="1"/>
      <dgm:spPr>
        <a:solidFill>
          <a:srgbClr val="8BE1FF"/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>
            <a:lnSpc>
              <a:spcPct val="85000"/>
            </a:lnSpc>
            <a:spcAft>
              <a:spcPts val="0"/>
            </a:spcAft>
          </a:pPr>
          <a:r>
            <a:rPr lang="ru-RU" sz="2400" b="1" dirty="0" smtClean="0">
              <a:solidFill>
                <a:srgbClr val="002060"/>
              </a:solidFill>
            </a:rPr>
            <a:t>Чемпионат по профессиональному мастерству «Профессионалы»</a:t>
          </a:r>
        </a:p>
        <a:p>
          <a:pPr>
            <a:lnSpc>
              <a:spcPct val="85000"/>
            </a:lnSpc>
            <a:spcAft>
              <a:spcPts val="0"/>
            </a:spcAft>
          </a:pPr>
          <a:endParaRPr lang="ru-RU" sz="2400" b="1" dirty="0" smtClean="0">
            <a:solidFill>
              <a:srgbClr val="002060"/>
            </a:solidFill>
          </a:endParaRPr>
        </a:p>
        <a:p>
          <a:pPr>
            <a:lnSpc>
              <a:spcPct val="85000"/>
            </a:lnSpc>
            <a:spcAft>
              <a:spcPts val="0"/>
            </a:spcAft>
          </a:pPr>
          <a:r>
            <a:rPr lang="ru-RU" sz="2400" b="1" dirty="0" err="1" smtClean="0">
              <a:solidFill>
                <a:srgbClr val="C00000"/>
              </a:solidFill>
            </a:rPr>
            <a:t>г.Санкт</a:t>
          </a:r>
          <a:r>
            <a:rPr lang="ru-RU" sz="2400" b="1" dirty="0" smtClean="0">
              <a:solidFill>
                <a:srgbClr val="C00000"/>
              </a:solidFill>
            </a:rPr>
            <a:t>-Петербург, РФ</a:t>
          </a:r>
        </a:p>
        <a:p>
          <a:pPr>
            <a:lnSpc>
              <a:spcPct val="85000"/>
            </a:lnSpc>
            <a:spcAft>
              <a:spcPts val="0"/>
            </a:spcAft>
          </a:pPr>
          <a:r>
            <a:rPr lang="ru-RU" sz="2400" b="1" dirty="0" smtClean="0">
              <a:solidFill>
                <a:srgbClr val="C00000"/>
              </a:solidFill>
            </a:rPr>
            <a:t>25-29 ноября</a:t>
          </a:r>
          <a:endParaRPr lang="ru-RU" sz="2400" dirty="0">
            <a:solidFill>
              <a:srgbClr val="C00000"/>
            </a:solidFill>
          </a:endParaRPr>
        </a:p>
      </dgm:t>
    </dgm:pt>
    <dgm:pt modelId="{1CBF466C-27FE-4D60-BCF4-E2B393D5F28D}" type="parTrans" cxnId="{6A7B2518-439C-483D-926A-F40679F89ED3}">
      <dgm:prSet/>
      <dgm:spPr/>
      <dgm:t>
        <a:bodyPr/>
        <a:lstStyle/>
        <a:p>
          <a:endParaRPr lang="ru-RU"/>
        </a:p>
      </dgm:t>
    </dgm:pt>
    <dgm:pt modelId="{07BE4104-06CF-4664-A8AB-6BC6C730DC65}" type="sibTrans" cxnId="{6A7B2518-439C-483D-926A-F40679F89ED3}">
      <dgm:prSet/>
      <dgm:spPr/>
      <dgm:t>
        <a:bodyPr/>
        <a:lstStyle/>
        <a:p>
          <a:endParaRPr lang="ru-RU"/>
        </a:p>
      </dgm:t>
    </dgm:pt>
    <dgm:pt modelId="{E72D7FDE-A40B-4047-8F83-06554A6EA5E7}">
      <dgm:prSet phldrT="[Текст]" custT="1"/>
      <dgm:spPr>
        <a:solidFill>
          <a:srgbClr val="FCFDFE">
            <a:alpha val="89804"/>
          </a:srgbClr>
        </a:solidFill>
        <a:ln w="28575">
          <a:solidFill>
            <a:srgbClr val="C00000"/>
          </a:solidFill>
          <a:prstDash val="sysDot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pPr marL="216000" algn="l"/>
          <a:r>
            <a:rPr lang="ru-RU" sz="2200" b="1" dirty="0" smtClean="0">
              <a:solidFill>
                <a:srgbClr val="0070C0"/>
              </a:solidFill>
            </a:rPr>
            <a:t>13 компетенций </a:t>
          </a:r>
          <a:endParaRPr lang="ru-RU" sz="2200" b="1" dirty="0">
            <a:solidFill>
              <a:srgbClr val="0070C0"/>
            </a:solidFill>
          </a:endParaRPr>
        </a:p>
      </dgm:t>
    </dgm:pt>
    <dgm:pt modelId="{2E9CEB39-6E29-4CFF-A0FD-56287EE8D530}" type="parTrans" cxnId="{057D1866-1C0F-478A-B541-36DA25120B06}">
      <dgm:prSet/>
      <dgm:spPr/>
      <dgm:t>
        <a:bodyPr/>
        <a:lstStyle/>
        <a:p>
          <a:endParaRPr lang="ru-RU"/>
        </a:p>
      </dgm:t>
    </dgm:pt>
    <dgm:pt modelId="{77C9909E-6FB4-41DB-99BD-DB0249F369BB}" type="sibTrans" cxnId="{057D1866-1C0F-478A-B541-36DA25120B06}">
      <dgm:prSet/>
      <dgm:spPr/>
      <dgm:t>
        <a:bodyPr/>
        <a:lstStyle/>
        <a:p>
          <a:endParaRPr lang="ru-RU"/>
        </a:p>
      </dgm:t>
    </dgm:pt>
    <dgm:pt modelId="{42280249-9B38-4769-B290-5213E7B7DFFE}">
      <dgm:prSet phldrT="[Текст]" custT="1"/>
      <dgm:spPr>
        <a:solidFill>
          <a:srgbClr val="FCFDFE">
            <a:alpha val="89804"/>
          </a:srgbClr>
        </a:solidFill>
        <a:ln w="28575">
          <a:solidFill>
            <a:srgbClr val="C00000"/>
          </a:solidFill>
          <a:prstDash val="sysDot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pPr marL="216000" algn="l"/>
          <a:r>
            <a:rPr lang="ru-RU" altLang="zh-CN" sz="2200" b="1" noProof="0" dirty="0" smtClean="0"/>
            <a:t>«Инженерный дизайн САПР», «</a:t>
          </a:r>
          <a:r>
            <a:rPr lang="ru-RU" altLang="zh-CN" sz="2200" b="1" noProof="0" dirty="0" err="1" smtClean="0"/>
            <a:t>Мехатроника</a:t>
          </a:r>
          <a:r>
            <a:rPr lang="ru-RU" altLang="zh-CN" sz="2200" b="1" noProof="0" dirty="0" smtClean="0"/>
            <a:t>», «Токарные работы на станках с ПУ», «Фрезерные работы на станках с ПУ», «</a:t>
          </a:r>
          <a:r>
            <a:rPr lang="ru-RU" altLang="zh-CN" sz="2200" b="1" dirty="0" smtClean="0"/>
            <a:t>Электромонтаж», «Сварочные технологии», «Кузовной ремонт», «Ремонт и обслуживание автомобилей», «Лабораторный химический анализ», </a:t>
          </a:r>
          <a:r>
            <a:rPr lang="ru-RU" sz="2200" b="1" dirty="0" smtClean="0"/>
            <a:t>«Мобильная робототехника», «Электроника», «Сетевое и системное администрирование», «Программные решения для бизнеса»</a:t>
          </a:r>
          <a:endParaRPr lang="ru-RU" sz="2200" b="1" dirty="0"/>
        </a:p>
      </dgm:t>
    </dgm:pt>
    <dgm:pt modelId="{A36EF635-177E-4917-B408-EFF16B17CCD9}" type="parTrans" cxnId="{489A53EE-8D74-40B2-A677-01755544C63A}">
      <dgm:prSet/>
      <dgm:spPr/>
      <dgm:t>
        <a:bodyPr/>
        <a:lstStyle/>
        <a:p>
          <a:endParaRPr lang="ru-RU"/>
        </a:p>
      </dgm:t>
    </dgm:pt>
    <dgm:pt modelId="{0213E2A5-0094-43E4-A861-987F8DB5680B}" type="sibTrans" cxnId="{489A53EE-8D74-40B2-A677-01755544C63A}">
      <dgm:prSet/>
      <dgm:spPr/>
      <dgm:t>
        <a:bodyPr/>
        <a:lstStyle/>
        <a:p>
          <a:endParaRPr lang="ru-RU"/>
        </a:p>
      </dgm:t>
    </dgm:pt>
    <dgm:pt modelId="{B5319AEC-30F7-4E7C-B1F9-3D82FDDBFD2E}" type="pres">
      <dgm:prSet presAssocID="{8E2C089C-9D89-4F1A-A15F-A16AAE4271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53CCE6-443E-415B-8F6A-0D14217A550C}" type="pres">
      <dgm:prSet presAssocID="{03C95312-2596-406D-BCAE-5AF6459BEF2A}" presName="linNode" presStyleCnt="0"/>
      <dgm:spPr/>
    </dgm:pt>
    <dgm:pt modelId="{3C29121D-8047-49A3-B52F-C32DAB091C47}" type="pres">
      <dgm:prSet presAssocID="{03C95312-2596-406D-BCAE-5AF6459BEF2A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1F4044-F801-4247-99EA-3FF208BDC6CD}" type="pres">
      <dgm:prSet presAssocID="{03C95312-2596-406D-BCAE-5AF6459BEF2A}" presName="descendantText" presStyleLbl="alignAccFollowNode1" presStyleIdx="0" presStyleCnt="3" custLinFactNeighborX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55702E-3B08-447B-A987-BFD8C31ECBA6}" type="pres">
      <dgm:prSet presAssocID="{9011DB67-0508-45C5-8C17-C3E115148227}" presName="sp" presStyleCnt="0"/>
      <dgm:spPr/>
    </dgm:pt>
    <dgm:pt modelId="{AD567A5E-3D5E-411B-B248-FAB71E14174A}" type="pres">
      <dgm:prSet presAssocID="{B527F25B-BEA5-419A-B758-C119E444C5F3}" presName="linNode" presStyleCnt="0"/>
      <dgm:spPr/>
    </dgm:pt>
    <dgm:pt modelId="{ADF19BEC-96AE-438E-A8EF-931786F95486}" type="pres">
      <dgm:prSet presAssocID="{B527F25B-BEA5-419A-B758-C119E444C5F3}" presName="parentText" presStyleLbl="node1" presStyleIdx="1" presStyleCnt="3" custScaleY="62320" custLinFactNeighborX="-147" custLinFactNeighborY="13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A173E6-955B-4B1E-AE88-D481717B4C07}" type="pres">
      <dgm:prSet presAssocID="{B527F25B-BEA5-419A-B758-C119E444C5F3}" presName="descendantText" presStyleLbl="alignAccFollowNode1" presStyleIdx="1" presStyleCnt="3" custScaleY="66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A47B7D-37C0-4875-B338-C754AA986F7A}" type="pres">
      <dgm:prSet presAssocID="{2E52B3FD-C819-493C-B541-3ECB66D081B8}" presName="sp" presStyleCnt="0"/>
      <dgm:spPr/>
    </dgm:pt>
    <dgm:pt modelId="{7AFB8CE4-DCAC-421F-8884-26574E6D07C1}" type="pres">
      <dgm:prSet presAssocID="{407B03D4-7690-4670-A950-DB2EF334674A}" presName="linNode" presStyleCnt="0"/>
      <dgm:spPr/>
    </dgm:pt>
    <dgm:pt modelId="{5E28E7BD-8850-4CA6-BA76-E260111F52FE}" type="pres">
      <dgm:prSet presAssocID="{407B03D4-7690-4670-A950-DB2EF334674A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443336-BE8F-43A1-AA39-319A8F2E7619}" type="pres">
      <dgm:prSet presAssocID="{407B03D4-7690-4670-A950-DB2EF334674A}" presName="descendantText" presStyleLbl="alignAccFollowNode1" presStyleIdx="2" presStyleCnt="3" custScaleY="1155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71AF85-777C-4DD5-8286-8417D93C22F5}" srcId="{03C95312-2596-406D-BCAE-5AF6459BEF2A}" destId="{5155D3D8-CAC0-437F-9CB6-6631075A6AF2}" srcOrd="0" destOrd="0" parTransId="{DDDA0F2C-DEAC-48A5-A394-EDC077A16C5B}" sibTransId="{0121D094-B3FC-4525-8938-00E44E6C386A}"/>
    <dgm:cxn modelId="{5F42569D-DA02-40C9-B0FC-909646C5DDC7}" type="presOf" srcId="{5155D3D8-CAC0-437F-9CB6-6631075A6AF2}" destId="{271F4044-F801-4247-99EA-3FF208BDC6CD}" srcOrd="0" destOrd="0" presId="urn:microsoft.com/office/officeart/2005/8/layout/vList5"/>
    <dgm:cxn modelId="{FD463DEE-DEDE-4150-AC11-F088F80714FA}" srcId="{8E2C089C-9D89-4F1A-A15F-A16AAE4271D2}" destId="{B527F25B-BEA5-419A-B758-C119E444C5F3}" srcOrd="1" destOrd="0" parTransId="{8E5FE8CC-D822-4C8F-A8CF-8BAFA164AA74}" sibTransId="{2E52B3FD-C819-493C-B541-3ECB66D081B8}"/>
    <dgm:cxn modelId="{68AE7B85-CFCE-426E-86DC-5B0FC1034B85}" type="presOf" srcId="{03C95312-2596-406D-BCAE-5AF6459BEF2A}" destId="{3C29121D-8047-49A3-B52F-C32DAB091C47}" srcOrd="0" destOrd="0" presId="urn:microsoft.com/office/officeart/2005/8/layout/vList5"/>
    <dgm:cxn modelId="{DCC9B24B-FEE5-4933-9F49-536E7A5CE15B}" type="presOf" srcId="{83FAEE77-93B9-4C37-B442-40EE362AE97E}" destId="{9DA173E6-955B-4B1E-AE88-D481717B4C07}" srcOrd="0" destOrd="0" presId="urn:microsoft.com/office/officeart/2005/8/layout/vList5"/>
    <dgm:cxn modelId="{CE409ACE-7D16-4F53-ACFF-57854D184F9A}" type="presOf" srcId="{8E2C089C-9D89-4F1A-A15F-A16AAE4271D2}" destId="{B5319AEC-30F7-4E7C-B1F9-3D82FDDBFD2E}" srcOrd="0" destOrd="0" presId="urn:microsoft.com/office/officeart/2005/8/layout/vList5"/>
    <dgm:cxn modelId="{3886F31A-59B1-4DFE-9906-54468BF0826E}" srcId="{03C95312-2596-406D-BCAE-5AF6459BEF2A}" destId="{374DD40D-854B-4375-8A31-DB2810832AE6}" srcOrd="1" destOrd="0" parTransId="{1E5FBDA8-2743-491B-A9C9-6DB81A9D21D5}" sibTransId="{F40DB636-26EE-40B0-BD14-B5C63DF80EAE}"/>
    <dgm:cxn modelId="{B34D28E6-C349-42E1-BEC9-5BCB75D340C2}" srcId="{B527F25B-BEA5-419A-B758-C119E444C5F3}" destId="{D3098530-AE2B-4B13-AB39-3CB2A2ADEC94}" srcOrd="1" destOrd="0" parTransId="{270073A3-A18C-424B-946F-4231329F9BDC}" sibTransId="{7AF42F6A-2863-4A91-877A-403AEFEF1EF6}"/>
    <dgm:cxn modelId="{6A7B2518-439C-483D-926A-F40679F89ED3}" srcId="{8E2C089C-9D89-4F1A-A15F-A16AAE4271D2}" destId="{407B03D4-7690-4670-A950-DB2EF334674A}" srcOrd="2" destOrd="0" parTransId="{1CBF466C-27FE-4D60-BCF4-E2B393D5F28D}" sibTransId="{07BE4104-06CF-4664-A8AB-6BC6C730DC65}"/>
    <dgm:cxn modelId="{489A53EE-8D74-40B2-A677-01755544C63A}" srcId="{407B03D4-7690-4670-A950-DB2EF334674A}" destId="{42280249-9B38-4769-B290-5213E7B7DFFE}" srcOrd="1" destOrd="0" parTransId="{A36EF635-177E-4917-B408-EFF16B17CCD9}" sibTransId="{0213E2A5-0094-43E4-A861-987F8DB5680B}"/>
    <dgm:cxn modelId="{11C14DBE-BBD8-47B3-A779-3C9347BC01FD}" type="presOf" srcId="{407B03D4-7690-4670-A950-DB2EF334674A}" destId="{5E28E7BD-8850-4CA6-BA76-E260111F52FE}" srcOrd="0" destOrd="0" presId="urn:microsoft.com/office/officeart/2005/8/layout/vList5"/>
    <dgm:cxn modelId="{BFB8244D-E999-488C-919B-DB4567322EB9}" srcId="{8E2C089C-9D89-4F1A-A15F-A16AAE4271D2}" destId="{03C95312-2596-406D-BCAE-5AF6459BEF2A}" srcOrd="0" destOrd="0" parTransId="{27AE9F69-0A9D-4C40-BB33-C500E390A7D6}" sibTransId="{9011DB67-0508-45C5-8C17-C3E115148227}"/>
    <dgm:cxn modelId="{5945B308-815E-404C-A5ED-7082F74C434C}" type="presOf" srcId="{E72D7FDE-A40B-4047-8F83-06554A6EA5E7}" destId="{E7443336-BE8F-43A1-AA39-319A8F2E7619}" srcOrd="0" destOrd="0" presId="urn:microsoft.com/office/officeart/2005/8/layout/vList5"/>
    <dgm:cxn modelId="{01E54857-2ACA-46BC-960E-873D62C8C8D7}" type="presOf" srcId="{374DD40D-854B-4375-8A31-DB2810832AE6}" destId="{271F4044-F801-4247-99EA-3FF208BDC6CD}" srcOrd="0" destOrd="1" presId="urn:microsoft.com/office/officeart/2005/8/layout/vList5"/>
    <dgm:cxn modelId="{89A0940E-057B-4289-BF71-CE2FD5A78249}" srcId="{B527F25B-BEA5-419A-B758-C119E444C5F3}" destId="{83FAEE77-93B9-4C37-B442-40EE362AE97E}" srcOrd="0" destOrd="0" parTransId="{240E88EF-9D33-454E-971D-9CC614BAAF1F}" sibTransId="{A48AE8C0-EDB2-48FA-85F9-DB0786F7E2C7}"/>
    <dgm:cxn modelId="{BCEB753E-1136-4742-9E96-88C75C4C4DAA}" type="presOf" srcId="{D3098530-AE2B-4B13-AB39-3CB2A2ADEC94}" destId="{9DA173E6-955B-4B1E-AE88-D481717B4C07}" srcOrd="0" destOrd="1" presId="urn:microsoft.com/office/officeart/2005/8/layout/vList5"/>
    <dgm:cxn modelId="{E3BDFA89-DA65-4A39-8459-71C764DEAC4C}" type="presOf" srcId="{B527F25B-BEA5-419A-B758-C119E444C5F3}" destId="{ADF19BEC-96AE-438E-A8EF-931786F95486}" srcOrd="0" destOrd="0" presId="urn:microsoft.com/office/officeart/2005/8/layout/vList5"/>
    <dgm:cxn modelId="{057D1866-1C0F-478A-B541-36DA25120B06}" srcId="{407B03D4-7690-4670-A950-DB2EF334674A}" destId="{E72D7FDE-A40B-4047-8F83-06554A6EA5E7}" srcOrd="0" destOrd="0" parTransId="{2E9CEB39-6E29-4CFF-A0FD-56287EE8D530}" sibTransId="{77C9909E-6FB4-41DB-99BD-DB0249F369BB}"/>
    <dgm:cxn modelId="{E556C850-BA9C-40DA-97F3-CE6AEEC7F4B5}" type="presOf" srcId="{42280249-9B38-4769-B290-5213E7B7DFFE}" destId="{E7443336-BE8F-43A1-AA39-319A8F2E7619}" srcOrd="0" destOrd="1" presId="urn:microsoft.com/office/officeart/2005/8/layout/vList5"/>
    <dgm:cxn modelId="{0599B922-8B78-4A2B-8D1F-4BBD09418CF5}" type="presParOf" srcId="{B5319AEC-30F7-4E7C-B1F9-3D82FDDBFD2E}" destId="{E753CCE6-443E-415B-8F6A-0D14217A550C}" srcOrd="0" destOrd="0" presId="urn:microsoft.com/office/officeart/2005/8/layout/vList5"/>
    <dgm:cxn modelId="{5BA2382B-6F2C-4A0D-B07C-8F676CBE6E87}" type="presParOf" srcId="{E753CCE6-443E-415B-8F6A-0D14217A550C}" destId="{3C29121D-8047-49A3-B52F-C32DAB091C47}" srcOrd="0" destOrd="0" presId="urn:microsoft.com/office/officeart/2005/8/layout/vList5"/>
    <dgm:cxn modelId="{A3EEBAB0-8100-487B-8403-017E890BB2F4}" type="presParOf" srcId="{E753CCE6-443E-415B-8F6A-0D14217A550C}" destId="{271F4044-F801-4247-99EA-3FF208BDC6CD}" srcOrd="1" destOrd="0" presId="urn:microsoft.com/office/officeart/2005/8/layout/vList5"/>
    <dgm:cxn modelId="{6A37ACD9-BF35-4B30-A9C0-8EB30AB0276C}" type="presParOf" srcId="{B5319AEC-30F7-4E7C-B1F9-3D82FDDBFD2E}" destId="{3855702E-3B08-447B-A987-BFD8C31ECBA6}" srcOrd="1" destOrd="0" presId="urn:microsoft.com/office/officeart/2005/8/layout/vList5"/>
    <dgm:cxn modelId="{286F8132-26C5-4CBD-9914-A1C78012B23D}" type="presParOf" srcId="{B5319AEC-30F7-4E7C-B1F9-3D82FDDBFD2E}" destId="{AD567A5E-3D5E-411B-B248-FAB71E14174A}" srcOrd="2" destOrd="0" presId="urn:microsoft.com/office/officeart/2005/8/layout/vList5"/>
    <dgm:cxn modelId="{74E7954D-0D70-446C-B88E-3088D6D917E5}" type="presParOf" srcId="{AD567A5E-3D5E-411B-B248-FAB71E14174A}" destId="{ADF19BEC-96AE-438E-A8EF-931786F95486}" srcOrd="0" destOrd="0" presId="urn:microsoft.com/office/officeart/2005/8/layout/vList5"/>
    <dgm:cxn modelId="{ADC0F9F0-D743-4121-BEB2-DE47310765AB}" type="presParOf" srcId="{AD567A5E-3D5E-411B-B248-FAB71E14174A}" destId="{9DA173E6-955B-4B1E-AE88-D481717B4C07}" srcOrd="1" destOrd="0" presId="urn:microsoft.com/office/officeart/2005/8/layout/vList5"/>
    <dgm:cxn modelId="{6A710E0D-1420-4387-8CFD-5EDDA7E4DA6C}" type="presParOf" srcId="{B5319AEC-30F7-4E7C-B1F9-3D82FDDBFD2E}" destId="{F3A47B7D-37C0-4875-B338-C754AA986F7A}" srcOrd="3" destOrd="0" presId="urn:microsoft.com/office/officeart/2005/8/layout/vList5"/>
    <dgm:cxn modelId="{F5B369C2-DE74-420D-97AF-C2DBEAEE1DB2}" type="presParOf" srcId="{B5319AEC-30F7-4E7C-B1F9-3D82FDDBFD2E}" destId="{7AFB8CE4-DCAC-421F-8884-26574E6D07C1}" srcOrd="4" destOrd="0" presId="urn:microsoft.com/office/officeart/2005/8/layout/vList5"/>
    <dgm:cxn modelId="{CD1571FB-B21E-4A64-B74B-3BBE90171E18}" type="presParOf" srcId="{7AFB8CE4-DCAC-421F-8884-26574E6D07C1}" destId="{5E28E7BD-8850-4CA6-BA76-E260111F52FE}" srcOrd="0" destOrd="0" presId="urn:microsoft.com/office/officeart/2005/8/layout/vList5"/>
    <dgm:cxn modelId="{B3A3B6BE-9A97-4619-83F8-BFB74CB5F21A}" type="presParOf" srcId="{7AFB8CE4-DCAC-421F-8884-26574E6D07C1}" destId="{E7443336-BE8F-43A1-AA39-319A8F2E761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AB835-8F81-4273-B4AC-64406608D7A3}">
      <dsp:nvSpPr>
        <dsp:cNvPr id="0" name=""/>
        <dsp:cNvSpPr/>
      </dsp:nvSpPr>
      <dsp:spPr>
        <a:xfrm rot="10800000">
          <a:off x="2362200" y="0"/>
          <a:ext cx="15105994" cy="141784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5230" tIns="129540" rIns="241808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bg1"/>
              </a:solidFill>
            </a:rPr>
            <a:t>Совместные проекты, сравнительные исследования, образовательные программы, конкурсное движение профессионального мастерства</a:t>
          </a:r>
          <a:endParaRPr lang="ru-RU" sz="3400" kern="1200" dirty="0">
            <a:solidFill>
              <a:schemeClr val="bg1"/>
            </a:solidFill>
          </a:endParaRPr>
        </a:p>
      </dsp:txBody>
      <dsp:txXfrm rot="10800000">
        <a:off x="2716661" y="0"/>
        <a:ext cx="14751533" cy="1417845"/>
      </dsp:txXfrm>
    </dsp:sp>
    <dsp:sp modelId="{D39B3199-5379-4FCB-B9A3-60E3FC4C251E}">
      <dsp:nvSpPr>
        <dsp:cNvPr id="0" name=""/>
        <dsp:cNvSpPr/>
      </dsp:nvSpPr>
      <dsp:spPr>
        <a:xfrm>
          <a:off x="1142998" y="0"/>
          <a:ext cx="1417845" cy="141784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C8419E-800E-431D-AC94-F0D32303D48F}">
      <dsp:nvSpPr>
        <dsp:cNvPr id="0" name=""/>
        <dsp:cNvSpPr/>
      </dsp:nvSpPr>
      <dsp:spPr>
        <a:xfrm rot="10800000">
          <a:off x="2209792" y="1653468"/>
          <a:ext cx="15253273" cy="141784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5230" tIns="129540" rIns="241808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Семинары, конкурсы профессионального мастерства, стажировки, программы обучения мастеров  п/о</a:t>
          </a:r>
          <a:endParaRPr lang="ru-RU" sz="3400" kern="1200" dirty="0"/>
        </a:p>
      </dsp:txBody>
      <dsp:txXfrm rot="10800000">
        <a:off x="2564253" y="1653468"/>
        <a:ext cx="14898812" cy="1417845"/>
      </dsp:txXfrm>
    </dsp:sp>
    <dsp:sp modelId="{3080B454-D94F-47BF-A663-120C4E82032A}">
      <dsp:nvSpPr>
        <dsp:cNvPr id="0" name=""/>
        <dsp:cNvSpPr/>
      </dsp:nvSpPr>
      <dsp:spPr>
        <a:xfrm>
          <a:off x="1274616" y="1805872"/>
          <a:ext cx="1417845" cy="141784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7823BD-7158-4401-A4A7-E04CB38117FE}">
      <dsp:nvSpPr>
        <dsp:cNvPr id="0" name=""/>
        <dsp:cNvSpPr/>
      </dsp:nvSpPr>
      <dsp:spPr>
        <a:xfrm rot="10800000">
          <a:off x="2209792" y="3329871"/>
          <a:ext cx="15260356" cy="141784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5230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Конкурсы профессионального мастерства, семинары, стажировки мастеров п/о, сертификация центров компетенций</a:t>
          </a:r>
          <a:endParaRPr lang="ru-RU" sz="3300" kern="1200" dirty="0"/>
        </a:p>
      </dsp:txBody>
      <dsp:txXfrm rot="10800000">
        <a:off x="2564253" y="3329871"/>
        <a:ext cx="14905895" cy="1417845"/>
      </dsp:txXfrm>
    </dsp:sp>
    <dsp:sp modelId="{936A51A2-3B20-453F-B494-BBCEB5BE986D}">
      <dsp:nvSpPr>
        <dsp:cNvPr id="0" name=""/>
        <dsp:cNvSpPr/>
      </dsp:nvSpPr>
      <dsp:spPr>
        <a:xfrm>
          <a:off x="1257170" y="3476376"/>
          <a:ext cx="1275422" cy="108119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A1538-FD68-455D-8BCE-903DEC4749FF}">
      <dsp:nvSpPr>
        <dsp:cNvPr id="0" name=""/>
        <dsp:cNvSpPr/>
      </dsp:nvSpPr>
      <dsp:spPr>
        <a:xfrm rot="10800000">
          <a:off x="2438404" y="5105395"/>
          <a:ext cx="15011471" cy="141784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5230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Конференции, семинары, публикации в научных изданиях, </a:t>
          </a:r>
          <a:endParaRPr lang="ru-RU" sz="3300" kern="1200" dirty="0"/>
        </a:p>
      </dsp:txBody>
      <dsp:txXfrm rot="10800000">
        <a:off x="2792865" y="5105395"/>
        <a:ext cx="14657010" cy="1417845"/>
      </dsp:txXfrm>
    </dsp:sp>
    <dsp:sp modelId="{A1CEDA77-A138-4A0B-AFDF-204993F3BC90}">
      <dsp:nvSpPr>
        <dsp:cNvPr id="0" name=""/>
        <dsp:cNvSpPr/>
      </dsp:nvSpPr>
      <dsp:spPr>
        <a:xfrm>
          <a:off x="1288469" y="5311068"/>
          <a:ext cx="1417845" cy="141784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1F4044-F801-4247-99EA-3FF208BDC6CD}">
      <dsp:nvSpPr>
        <dsp:cNvPr id="0" name=""/>
        <dsp:cNvSpPr/>
      </dsp:nvSpPr>
      <dsp:spPr>
        <a:xfrm rot="5400000">
          <a:off x="9669224" y="-3752051"/>
          <a:ext cx="2047467" cy="10063960"/>
        </a:xfrm>
        <a:prstGeom prst="round2SameRect">
          <a:avLst/>
        </a:prstGeom>
        <a:solidFill>
          <a:srgbClr val="FFFFFF">
            <a:alpha val="89804"/>
          </a:srgbClr>
        </a:solidFill>
        <a:ln w="28575" cap="flat" cmpd="sng" algn="ctr">
          <a:solidFill>
            <a:srgbClr val="C00000"/>
          </a:solidFill>
          <a:prstDash val="sysDot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160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70C0"/>
              </a:solidFill>
            </a:rPr>
            <a:t>7 компетенций (дистанционно):</a:t>
          </a:r>
          <a:endParaRPr lang="ru-RU" sz="2400" b="1" kern="1200" dirty="0">
            <a:solidFill>
              <a:srgbClr val="0070C0"/>
            </a:solidFill>
          </a:endParaRPr>
        </a:p>
        <a:p>
          <a:pPr marL="21600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400" b="1" kern="1200" dirty="0" smtClean="0"/>
            <a:t>«Разработка мобильных приложений», «Летающая робототехника», «Графический дизайн»,  «Мобильная робототехника», </a:t>
          </a:r>
          <a:r>
            <a:rPr lang="ru-RU" sz="2400" kern="1200" dirty="0" smtClean="0"/>
            <a:t> </a:t>
          </a:r>
          <a:r>
            <a:rPr lang="ru-RU" sz="2400" b="1" kern="1200" dirty="0" smtClean="0"/>
            <a:t>«Веб-технологии», «Технологии информационного моделирования </a:t>
          </a:r>
          <a:r>
            <a:rPr lang="en-US" sz="2400" b="1" kern="1200" dirty="0" smtClean="0"/>
            <a:t>BIM</a:t>
          </a:r>
          <a:r>
            <a:rPr lang="ru-RU" sz="2400" b="1" kern="1200" dirty="0" smtClean="0"/>
            <a:t>», </a:t>
          </a:r>
          <a:r>
            <a:rPr lang="ru-RU" sz="2400" kern="1200" dirty="0" smtClean="0"/>
            <a:t>«</a:t>
          </a:r>
          <a:r>
            <a:rPr lang="ru-RU" sz="2400" b="1" kern="1200" dirty="0" smtClean="0"/>
            <a:t>Инженерный дизайн CAD»  </a:t>
          </a:r>
          <a:endParaRPr lang="ru-RU" sz="2400" kern="1200" dirty="0"/>
        </a:p>
      </dsp:txBody>
      <dsp:txXfrm rot="-5400000">
        <a:off x="5660978" y="356144"/>
        <a:ext cx="9964011" cy="1847569"/>
      </dsp:txXfrm>
    </dsp:sp>
    <dsp:sp modelId="{3C29121D-8047-49A3-B52F-C32DAB091C47}">
      <dsp:nvSpPr>
        <dsp:cNvPr id="0" name=""/>
        <dsp:cNvSpPr/>
      </dsp:nvSpPr>
      <dsp:spPr>
        <a:xfrm>
          <a:off x="0" y="261"/>
          <a:ext cx="5660977" cy="2559333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rgbClr val="002060"/>
              </a:solidFill>
            </a:rPr>
            <a:t>Международный отраслевой чемпионат в сфере цифровых технологий </a:t>
          </a:r>
          <a:r>
            <a:rPr lang="en-US" sz="2400" b="1" kern="1200" dirty="0" err="1" smtClean="0">
              <a:solidFill>
                <a:srgbClr val="002060"/>
              </a:solidFill>
            </a:rPr>
            <a:t>DigitalSkills</a:t>
          </a:r>
          <a:r>
            <a:rPr lang="ru-RU" sz="2400" b="1" kern="1200" dirty="0" smtClean="0">
              <a:solidFill>
                <a:srgbClr val="002060"/>
              </a:solidFill>
            </a:rPr>
            <a:t>-2023</a:t>
          </a:r>
        </a:p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endParaRPr lang="ru-RU" sz="2400" b="1" kern="1200" dirty="0" smtClean="0">
            <a:solidFill>
              <a:srgbClr val="002060"/>
            </a:solidFill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err="1" smtClean="0">
              <a:solidFill>
                <a:srgbClr val="C00000"/>
              </a:solidFill>
            </a:rPr>
            <a:t>г.Казань</a:t>
          </a:r>
          <a:r>
            <a:rPr lang="ru-RU" sz="2400" b="1" kern="1200" dirty="0" smtClean="0">
              <a:solidFill>
                <a:srgbClr val="C00000"/>
              </a:solidFill>
            </a:rPr>
            <a:t>, РФ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rgbClr val="C00000"/>
              </a:solidFill>
            </a:rPr>
            <a:t>18-24 сентября</a:t>
          </a:r>
          <a:endParaRPr lang="ru-RU" sz="2400" kern="1200" dirty="0">
            <a:solidFill>
              <a:srgbClr val="C00000"/>
            </a:solidFill>
          </a:endParaRPr>
        </a:p>
      </dsp:txBody>
      <dsp:txXfrm>
        <a:off x="124936" y="125197"/>
        <a:ext cx="5411105" cy="2309461"/>
      </dsp:txXfrm>
    </dsp:sp>
    <dsp:sp modelId="{9DA173E6-955B-4B1E-AE88-D481717B4C07}">
      <dsp:nvSpPr>
        <dsp:cNvPr id="0" name=""/>
        <dsp:cNvSpPr/>
      </dsp:nvSpPr>
      <dsp:spPr>
        <a:xfrm rot="5400000">
          <a:off x="10013454" y="-1546929"/>
          <a:ext cx="1359006" cy="10063960"/>
        </a:xfrm>
        <a:prstGeom prst="round2SameRect">
          <a:avLst/>
        </a:prstGeom>
        <a:solidFill>
          <a:srgbClr val="F5FDF6">
            <a:alpha val="89804"/>
          </a:srgbClr>
        </a:solidFill>
        <a:ln w="28575" cap="flat" cmpd="sng" algn="ctr">
          <a:solidFill>
            <a:srgbClr val="C00000"/>
          </a:solidFill>
          <a:prstDash val="sysDot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160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solidFill>
                <a:srgbClr val="0070C0"/>
              </a:solidFill>
            </a:rPr>
            <a:t>3</a:t>
          </a:r>
          <a:r>
            <a:rPr lang="ru-RU" sz="2400" b="1" kern="1200" dirty="0" smtClean="0">
              <a:solidFill>
                <a:srgbClr val="0070C0"/>
              </a:solidFill>
            </a:rPr>
            <a:t> компетенции (14 очно, 10 дистанционно)</a:t>
          </a:r>
          <a:endParaRPr lang="ru-RU" sz="2400" b="1" kern="1200" dirty="0">
            <a:solidFill>
              <a:srgbClr val="0070C0"/>
            </a:solidFill>
          </a:endParaRPr>
        </a:p>
        <a:p>
          <a:pPr marL="2160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/>
            <a:t>«</a:t>
          </a:r>
          <a:r>
            <a:rPr lang="ru-RU" sz="2400" b="1" kern="1200" dirty="0" err="1" smtClean="0"/>
            <a:t>Геопространственная</a:t>
          </a:r>
          <a:r>
            <a:rPr lang="ru-RU" sz="2400" b="1" kern="1200" dirty="0" smtClean="0"/>
            <a:t> цифровая инженерия», «Технологии развития городов и территорий», «Летающая робототехника»</a:t>
          </a:r>
          <a:endParaRPr lang="ru-RU" sz="2400" b="1" kern="1200" dirty="0"/>
        </a:p>
      </dsp:txBody>
      <dsp:txXfrm rot="-5400000">
        <a:off x="5660978" y="2871888"/>
        <a:ext cx="9997619" cy="1226324"/>
      </dsp:txXfrm>
    </dsp:sp>
    <dsp:sp modelId="{ADF19BEC-96AE-438E-A8EF-931786F95486}">
      <dsp:nvSpPr>
        <dsp:cNvPr id="0" name=""/>
        <dsp:cNvSpPr/>
      </dsp:nvSpPr>
      <dsp:spPr>
        <a:xfrm>
          <a:off x="0" y="2722368"/>
          <a:ext cx="5660977" cy="1594976"/>
        </a:xfrm>
        <a:prstGeom prst="roundRect">
          <a:avLst/>
        </a:prstGeom>
        <a:solidFill>
          <a:srgbClr val="B2F4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rgbClr val="002060"/>
              </a:solidFill>
            </a:rPr>
            <a:t>Чемпионат высоких технологий</a:t>
          </a:r>
        </a:p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endParaRPr lang="ru-RU" sz="2400" b="1" kern="1200" dirty="0" smtClean="0">
            <a:solidFill>
              <a:srgbClr val="002060"/>
            </a:solidFill>
          </a:endParaRPr>
        </a:p>
        <a:p>
          <a:pPr lvl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err="1" smtClean="0">
              <a:solidFill>
                <a:srgbClr val="C00000"/>
              </a:solidFill>
            </a:rPr>
            <a:t>г.Великий</a:t>
          </a:r>
          <a:r>
            <a:rPr lang="ru-RU" sz="2400" b="1" kern="1200" dirty="0" smtClean="0">
              <a:solidFill>
                <a:srgbClr val="C00000"/>
              </a:solidFill>
            </a:rPr>
            <a:t> Новгород, РФ</a:t>
          </a:r>
        </a:p>
        <a:p>
          <a:pPr lvl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rgbClr val="C00000"/>
              </a:solidFill>
            </a:rPr>
            <a:t> 18-22 сентября</a:t>
          </a:r>
          <a:endParaRPr lang="ru-RU" sz="2400" kern="1200" dirty="0">
            <a:solidFill>
              <a:srgbClr val="C00000"/>
            </a:solidFill>
          </a:endParaRPr>
        </a:p>
      </dsp:txBody>
      <dsp:txXfrm>
        <a:off x="77860" y="2800228"/>
        <a:ext cx="5505257" cy="1439256"/>
      </dsp:txXfrm>
    </dsp:sp>
    <dsp:sp modelId="{E7443336-BE8F-43A1-AA39-319A8F2E7619}">
      <dsp:nvSpPr>
        <dsp:cNvPr id="0" name=""/>
        <dsp:cNvSpPr/>
      </dsp:nvSpPr>
      <dsp:spPr>
        <a:xfrm rot="5400000">
          <a:off x="9510535" y="658192"/>
          <a:ext cx="2364845" cy="10063960"/>
        </a:xfrm>
        <a:prstGeom prst="round2SameRect">
          <a:avLst/>
        </a:prstGeom>
        <a:solidFill>
          <a:srgbClr val="FCFDFE">
            <a:alpha val="89804"/>
          </a:srgbClr>
        </a:solidFill>
        <a:ln w="28575" cap="flat" cmpd="sng" algn="ctr">
          <a:solidFill>
            <a:srgbClr val="C00000"/>
          </a:solidFill>
          <a:prstDash val="sysDot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160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rgbClr val="0070C0"/>
              </a:solidFill>
            </a:rPr>
            <a:t>13 компетенций </a:t>
          </a:r>
          <a:endParaRPr lang="ru-RU" sz="2200" b="1" kern="1200" dirty="0">
            <a:solidFill>
              <a:srgbClr val="0070C0"/>
            </a:solidFill>
          </a:endParaRPr>
        </a:p>
        <a:p>
          <a:pPr marL="2160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zh-CN" sz="2200" b="1" kern="1200" noProof="0" dirty="0" smtClean="0"/>
            <a:t>«Инженерный дизайн САПР», «</a:t>
          </a:r>
          <a:r>
            <a:rPr lang="ru-RU" altLang="zh-CN" sz="2200" b="1" kern="1200" noProof="0" dirty="0" err="1" smtClean="0"/>
            <a:t>Мехатроника</a:t>
          </a:r>
          <a:r>
            <a:rPr lang="ru-RU" altLang="zh-CN" sz="2200" b="1" kern="1200" noProof="0" dirty="0" smtClean="0"/>
            <a:t>», «Токарные работы на станках с ПУ», «Фрезерные работы на станках с ПУ», «</a:t>
          </a:r>
          <a:r>
            <a:rPr lang="ru-RU" altLang="zh-CN" sz="2200" b="1" kern="1200" dirty="0" smtClean="0"/>
            <a:t>Электромонтаж», «Сварочные технологии», «Кузовной ремонт», «Ремонт и обслуживание автомобилей», «Лабораторный химический анализ», </a:t>
          </a:r>
          <a:r>
            <a:rPr lang="ru-RU" sz="2200" b="1" kern="1200" dirty="0" smtClean="0"/>
            <a:t>«Мобильная робототехника», «Электроника», «Сетевое и системное администрирование», «Программные решения для бизнеса»</a:t>
          </a:r>
          <a:endParaRPr lang="ru-RU" sz="2200" b="1" kern="1200" dirty="0"/>
        </a:p>
      </dsp:txBody>
      <dsp:txXfrm rot="-5400000">
        <a:off x="5660978" y="4623191"/>
        <a:ext cx="9948518" cy="2133961"/>
      </dsp:txXfrm>
    </dsp:sp>
    <dsp:sp modelId="{5E28E7BD-8850-4CA6-BA76-E260111F52FE}">
      <dsp:nvSpPr>
        <dsp:cNvPr id="0" name=""/>
        <dsp:cNvSpPr/>
      </dsp:nvSpPr>
      <dsp:spPr>
        <a:xfrm>
          <a:off x="0" y="4410505"/>
          <a:ext cx="5660977" cy="2559333"/>
        </a:xfrm>
        <a:prstGeom prst="roundRect">
          <a:avLst/>
        </a:prstGeom>
        <a:solidFill>
          <a:srgbClr val="8BE1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rgbClr val="002060"/>
              </a:solidFill>
            </a:rPr>
            <a:t>Чемпионат по профессиональному мастерству «Профессионалы»</a:t>
          </a:r>
        </a:p>
        <a:p>
          <a:pPr lvl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endParaRPr lang="ru-RU" sz="2400" b="1" kern="1200" dirty="0" smtClean="0">
            <a:solidFill>
              <a:srgbClr val="002060"/>
            </a:solidFill>
          </a:endParaRPr>
        </a:p>
        <a:p>
          <a:pPr lvl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err="1" smtClean="0">
              <a:solidFill>
                <a:srgbClr val="C00000"/>
              </a:solidFill>
            </a:rPr>
            <a:t>г.Санкт</a:t>
          </a:r>
          <a:r>
            <a:rPr lang="ru-RU" sz="2400" b="1" kern="1200" dirty="0" smtClean="0">
              <a:solidFill>
                <a:srgbClr val="C00000"/>
              </a:solidFill>
            </a:rPr>
            <a:t>-Петербург, РФ</a:t>
          </a:r>
        </a:p>
        <a:p>
          <a:pPr lvl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rgbClr val="C00000"/>
              </a:solidFill>
            </a:rPr>
            <a:t>25-29 ноября</a:t>
          </a:r>
          <a:endParaRPr lang="ru-RU" sz="2400" kern="1200" dirty="0">
            <a:solidFill>
              <a:srgbClr val="C00000"/>
            </a:solidFill>
          </a:endParaRPr>
        </a:p>
      </dsp:txBody>
      <dsp:txXfrm>
        <a:off x="124936" y="4535441"/>
        <a:ext cx="5411105" cy="2309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53F9A-D16E-E144-B192-843C39C33278}" type="datetimeFigureOut">
              <a:rPr lang="aa-ET" smtClean="0"/>
              <a:t>15/08/2023</a:t>
            </a:fld>
            <a:endParaRPr lang="aa-ET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D8832-DFFD-5242-AEC8-7FEFD7C1ED3F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366905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8832-DFFD-5242-AEC8-7FEFD7C1ED3F}" type="slidenum">
              <a:rPr lang="aa-ET" smtClean="0"/>
              <a:t>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527693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8832-DFFD-5242-AEC8-7FEFD7C1ED3F}" type="slidenum">
              <a:rPr lang="aa-ET" smtClean="0"/>
              <a:t>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754704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8832-DFFD-5242-AEC8-7FEFD7C1ED3F}" type="slidenum">
              <a:rPr lang="aa-ET" smtClean="0"/>
              <a:t>5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430595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19388" y="508000"/>
            <a:ext cx="4503737" cy="25336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76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666E48-9959-4E96-84BC-263D10956292}" type="slidenum">
              <a:rPr lang="ru-RU" smtClean="0">
                <a:solidFill>
                  <a:srgbClr val="000000"/>
                </a:solidFill>
              </a:rPr>
              <a:pPr/>
              <a:t>14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04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83BFB7-AD9E-4B17-8C07-30311A61C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7165" y="1683545"/>
            <a:ext cx="10994835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43FC502-3C58-4FB7-A240-20F2F601E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7166" y="5403057"/>
            <a:ext cx="10994834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2668DC9-1C80-4FD5-B117-BAF6A7C3C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6564D-B3DE-433A-B267-AF4BF9632E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1F56CD4-56BE-4958-8E38-F4174689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B579147-E44E-4D40-A112-17CBCE4D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BF9F4-2E53-4261-8058-DAE5FC6626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http://edu.gov.by/about-ministry/emblema-ministerstva-obrazovaniya-respubliki-belarus/%D0%AD%D0%BC%D0%B1%D0%BB%D0%B5%D0%BC%D0%B0%20%D0%B2%D0%B5%D0%BA%D1%82%D0%BE%D1%80.png">
            <a:extLst>
              <a:ext uri="{FF2B5EF4-FFF2-40B4-BE49-F238E27FC236}">
                <a16:creationId xmlns="" xmlns:a16="http://schemas.microsoft.com/office/drawing/2014/main" id="{A177EC38-1BF7-4787-95EE-0D9F0A1C2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33" y="921736"/>
            <a:ext cx="3116180" cy="311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50" y="6415076"/>
            <a:ext cx="3054096" cy="184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1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5BD6CA1E-DF2E-4B57-BD82-BF5E25E6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6" y="547688"/>
            <a:ext cx="15461969" cy="1988345"/>
          </a:xfrm>
        </p:spPr>
        <p:txBody>
          <a:bodyPr/>
          <a:lstStyle/>
          <a:p>
            <a:r>
              <a:rPr lang="ru-RU" smtClean="0">
                <a:latin typeface="Arial Black" panose="020B0A04020102020204" pitchFamily="34" charset="0"/>
              </a:rPr>
              <a:t>Образец заголовка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168B4771-B6E3-4FC9-A042-6582AB365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24" y="2738438"/>
            <a:ext cx="15461969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6E2BDD9-CE7E-40C2-885B-7DFD36ADE561}"/>
              </a:ext>
            </a:extLst>
          </p:cNvPr>
          <p:cNvSpPr/>
          <p:nvPr/>
        </p:nvSpPr>
        <p:spPr>
          <a:xfrm>
            <a:off x="288383" y="1541859"/>
            <a:ext cx="1620000" cy="81000"/>
          </a:xfrm>
          <a:prstGeom prst="rect">
            <a:avLst/>
          </a:prstGeom>
          <a:gradFill>
            <a:gsLst>
              <a:gs pos="0">
                <a:srgbClr val="00519E"/>
              </a:gs>
              <a:gs pos="43000">
                <a:srgbClr val="0071B9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3A45162-63DF-4BE6-8F3D-4C49271D02B0}"/>
              </a:ext>
            </a:extLst>
          </p:cNvPr>
          <p:cNvSpPr/>
          <p:nvPr/>
        </p:nvSpPr>
        <p:spPr>
          <a:xfrm>
            <a:off x="288383" y="1751684"/>
            <a:ext cx="1350000" cy="81000"/>
          </a:xfrm>
          <a:prstGeom prst="rect">
            <a:avLst/>
          </a:prstGeom>
          <a:gradFill>
            <a:gsLst>
              <a:gs pos="0">
                <a:srgbClr val="00519E"/>
              </a:gs>
              <a:gs pos="43000">
                <a:srgbClr val="0071B9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1AC1060-1391-441F-ADD3-62B57C68ED71}"/>
              </a:ext>
            </a:extLst>
          </p:cNvPr>
          <p:cNvSpPr/>
          <p:nvPr/>
        </p:nvSpPr>
        <p:spPr>
          <a:xfrm>
            <a:off x="288383" y="1961508"/>
            <a:ext cx="1080000" cy="81000"/>
          </a:xfrm>
          <a:prstGeom prst="rect">
            <a:avLst/>
          </a:prstGeom>
          <a:gradFill>
            <a:gsLst>
              <a:gs pos="0">
                <a:srgbClr val="00519E"/>
              </a:gs>
              <a:gs pos="43000">
                <a:srgbClr val="0071B9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270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3" y="447871"/>
            <a:ext cx="1599827" cy="9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0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9D2C73-165A-41CF-BF49-E1496744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2272739-BF1F-498D-954A-0A3C7DD5A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50631E1-2300-4A18-A44C-107067772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6564D-B3DE-433A-B267-AF4BF9632E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DF6B1D5-20B2-4B59-9045-9259AB547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62E938-3399-4DBB-BAAB-AB809AAE4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BF9F4-2E53-4261-8058-DAE5FC6626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4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1D9824-8EE3-4B6C-A290-1CFF13FF3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F6A7F11-17B9-4A26-9F38-508DF9E62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7278B47-3EB9-4CF4-A6AF-165C4E97F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3032350-AF32-4E63-AD4C-A08B9CBF2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6564D-B3DE-433A-B267-AF4BF9632E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1F2D9C4-D5C4-44D6-B662-D71BAD293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AD7C163-E92A-4A1A-B0B9-89A9D4A2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BF9F4-2E53-4261-8058-DAE5FC6626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7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DEACCB-6D4B-4499-A02F-E9592127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BCC771D-633F-4050-8158-95278D5B1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606E5CD-E283-4A8D-93EA-48A999DB7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CE1E3A6-B609-48D6-9393-D10564B512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AE2668D-FD26-4C93-BB48-EA28937C59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2E59B63-62C6-4361-95A1-746D5932E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6564D-B3DE-433A-B267-AF4BF9632E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DF6D695-D007-4ACE-8D61-EA7CED277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8C7C74C-DE27-43AD-B239-2597647F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BF9F4-2E53-4261-8058-DAE5FC6626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3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73AC30-F158-45A6-B768-6ED7EE88F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FF72D0A-4510-4623-ACEA-A4ADAA4C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6564D-B3DE-433A-B267-AF4BF9632E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84616EF-2FD3-4849-AE92-35811C86B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C117331-D9F9-42AF-BDC5-50AA55B3F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BF9F4-2E53-4261-8058-DAE5FC6626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0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1AF3D49-838C-425F-A195-A2E025AE9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6564D-B3DE-433A-B267-AF4BF9632E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751C586-E54B-4FF0-A6BD-717322689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9861633-9E46-4E81-A716-87E5FCE96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BF9F4-2E53-4261-8058-DAE5FC6626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200E61-D9A7-4338-9162-654C1E654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F99B5DB-0053-4121-84A2-06D67549D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9C09E7F-69EB-4745-BA96-39F9C5987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B629B54-13F4-48A5-866B-39879A9BA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6564D-B3DE-433A-B267-AF4BF9632E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10F693F-B0EC-437B-A960-605D9B32D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733B003-A8ED-419F-AF84-E74EA681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BF9F4-2E53-4261-8058-DAE5FC6626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3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D2E7B3-93B3-4E5A-9322-852A85272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1D3E6DAD-8CFC-4BCB-87F0-625655CC5E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B7073B0-4775-471D-A164-35C8ED650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299ECE5-5AC3-4492-841D-7A8835CD9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6564D-B3DE-433A-B267-AF4BF9632E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2E56536-3A13-412E-8895-6A7207855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B4483C8-8EA6-4655-98E8-3A2BA5987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BF9F4-2E53-4261-8058-DAE5FC6626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9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FECCC8-0E98-4428-B868-9BC9FF638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367070B-DA33-4001-9B41-52CED8DED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A88C42-CB66-4D1D-A02D-C61016ED8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6564D-B3DE-433A-B267-AF4BF9632E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5EAEA95-16CE-43D5-821C-E2D56C6A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80C722B-0FC9-4E46-A129-6C736B1A3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BF9F4-2E53-4261-8058-DAE5FC6626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60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C416FBA-30DE-4559-9B43-FF350A2AF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27EC9D8-EFA0-479B-91F3-130CE5F4E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6037B74-3EBD-42F1-92DA-9D01D3A53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6564D-B3DE-433A-B267-AF4BF9632E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025E09B-AF7A-42C3-A2FC-3DAA2D61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816FE83-4044-4FDA-87AC-A5A072DBE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BF9F4-2E53-4261-8058-DAE5FC6626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3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4C1BC-F4F8-483E-B1AF-B2C4121BEC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33849-C6A3-45E3-AC94-3FFDAAC7C2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Google Shape;21;p2"/>
          <p:cNvSpPr/>
          <p:nvPr userDrawn="1"/>
        </p:nvSpPr>
        <p:spPr>
          <a:xfrm>
            <a:off x="11487151" y="0"/>
            <a:ext cx="6791828" cy="10376637"/>
          </a:xfrm>
          <a:custGeom>
            <a:avLst/>
            <a:gdLst/>
            <a:ahLst/>
            <a:cxnLst/>
            <a:rect l="l" t="t" r="r" b="b"/>
            <a:pathLst>
              <a:path w="3976437" h="7026674" extrusionOk="0">
                <a:moveTo>
                  <a:pt x="1227221" y="0"/>
                </a:moveTo>
                <a:lnTo>
                  <a:pt x="3966411" y="24063"/>
                </a:lnTo>
                <a:lnTo>
                  <a:pt x="3976437" y="7007624"/>
                </a:lnTo>
                <a:lnTo>
                  <a:pt x="0" y="7026674"/>
                </a:lnTo>
                <a:lnTo>
                  <a:pt x="1227221" y="0"/>
                </a:lnTo>
                <a:close/>
              </a:path>
            </a:pathLst>
          </a:custGeom>
          <a:solidFill>
            <a:srgbClr val="F5831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defRPr/>
            </a:pPr>
            <a:endParaRPr sz="27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/>
          <p:cNvSpPr/>
          <p:nvPr userDrawn="1"/>
        </p:nvSpPr>
        <p:spPr>
          <a:xfrm>
            <a:off x="12429970" y="2963351"/>
            <a:ext cx="4126437" cy="7413287"/>
          </a:xfrm>
          <a:custGeom>
            <a:avLst/>
            <a:gdLst/>
            <a:ahLst/>
            <a:cxnLst/>
            <a:rect l="l" t="t" r="r" b="b"/>
            <a:pathLst>
              <a:path w="2755565" h="5094303" extrusionOk="0">
                <a:moveTo>
                  <a:pt x="0" y="1795980"/>
                </a:moveTo>
                <a:lnTo>
                  <a:pt x="355120" y="0"/>
                </a:lnTo>
                <a:lnTo>
                  <a:pt x="2755565" y="5094303"/>
                </a:lnTo>
                <a:lnTo>
                  <a:pt x="0" y="1795980"/>
                </a:lnTo>
                <a:close/>
              </a:path>
            </a:pathLst>
          </a:custGeom>
          <a:solidFill>
            <a:srgbClr val="A85408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defRPr/>
            </a:pPr>
            <a:endParaRPr sz="27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3;p2"/>
          <p:cNvSpPr/>
          <p:nvPr userDrawn="1"/>
        </p:nvSpPr>
        <p:spPr>
          <a:xfrm rot="10800000">
            <a:off x="11394043" y="-66675"/>
            <a:ext cx="6989207" cy="10487055"/>
          </a:xfrm>
          <a:custGeom>
            <a:avLst/>
            <a:gdLst/>
            <a:ahLst/>
            <a:cxnLst/>
            <a:rect l="l" t="t" r="r" b="b"/>
            <a:pathLst>
              <a:path w="4595966" h="6978547" extrusionOk="0">
                <a:moveTo>
                  <a:pt x="34412" y="0"/>
                </a:moveTo>
                <a:lnTo>
                  <a:pt x="1347941" y="7374"/>
                </a:lnTo>
                <a:lnTo>
                  <a:pt x="4595966" y="5047687"/>
                </a:lnTo>
                <a:lnTo>
                  <a:pt x="3324225" y="6961341"/>
                </a:lnTo>
                <a:lnTo>
                  <a:pt x="0" y="6978547"/>
                </a:lnTo>
                <a:lnTo>
                  <a:pt x="34412" y="0"/>
                </a:lnTo>
                <a:close/>
              </a:path>
            </a:pathLst>
          </a:custGeom>
          <a:solidFill>
            <a:srgbClr val="1D70B8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defRPr/>
            </a:pPr>
            <a:r>
              <a:rPr lang="ru-RU" sz="270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            </a:t>
            </a:r>
            <a:endParaRPr sz="2700">
              <a:solidFill>
                <a:prstClr val="black"/>
              </a:solidFill>
            </a:endParaRPr>
          </a:p>
        </p:txBody>
      </p:sp>
      <p:pic>
        <p:nvPicPr>
          <p:cNvPr id="11" name="Google Shape;24;p2"/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86310" y="1651825"/>
            <a:ext cx="3806006" cy="38060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2" name="Google Shape;16;p2"/>
          <p:cNvSpPr txBox="1">
            <a:spLocks noGrp="1"/>
          </p:cNvSpPr>
          <p:nvPr>
            <p:ph type="ctrTitle"/>
          </p:nvPr>
        </p:nvSpPr>
        <p:spPr>
          <a:xfrm>
            <a:off x="724831" y="2745611"/>
            <a:ext cx="10211876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 Light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24831" y="7073602"/>
            <a:ext cx="10211876" cy="1714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 dirty="0"/>
          </a:p>
        </p:txBody>
      </p:sp>
      <p:sp>
        <p:nvSpPr>
          <p:cNvPr id="14" name="Рисунок 4" descr="логотип">
            <a:extLst>
              <a:ext uri="{FF2B5EF4-FFF2-40B4-BE49-F238E27FC236}">
                <a16:creationId xmlns="" xmlns:a16="http://schemas.microsoft.com/office/drawing/2014/main" id="{357DCB0D-CBF2-4954-8D8A-4681FCBE0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2557" y="205882"/>
            <a:ext cx="3463619" cy="2426495"/>
          </a:xfr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76200" indent="0">
              <a:buNone/>
              <a:defRPr/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4632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01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46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655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02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83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5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48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98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35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82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049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565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95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78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60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05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3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50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05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093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253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06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687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560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3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633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23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85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936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648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983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86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94095C-F415-4AF5-A89B-24EC0CDC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53A12A-547C-4288-A77D-F546DD2EC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253F555-C973-4950-A747-E73BF1B2B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A6564D-B3DE-433A-B267-AF4BF9632E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BB2A4C1-EEFB-4E02-ACEF-3B81CB644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C224762-710A-4CEE-84BA-80DDF50AB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BF9F4-2E53-4261-8058-DAE5FC6626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7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6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70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7D798-C880-4B57-8050-9CF5F5CE24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A664F-64E5-446B-AE5F-04342F5369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31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5" Type="http://schemas.openxmlformats.org/officeDocument/2006/relationships/image" Target="../media/image6.png"/><Relationship Id="rId10" Type="http://schemas.openxmlformats.org/officeDocument/2006/relationships/image" Target="../media/image50.jpg"/><Relationship Id="rId4" Type="http://schemas.openxmlformats.org/officeDocument/2006/relationships/image" Target="../media/image44.png"/><Relationship Id="rId9" Type="http://schemas.openxmlformats.org/officeDocument/2006/relationships/image" Target="../media/image49.jpeg"/><Relationship Id="rId1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2" Type="http://schemas.openxmlformats.org/officeDocument/2006/relationships/image" Target="../media/image55.png"/><Relationship Id="rId2" Type="http://schemas.openxmlformats.org/officeDocument/2006/relationships/image" Target="../media/image53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4.png"/><Relationship Id="rId15" Type="http://schemas.openxmlformats.org/officeDocument/2006/relationships/image" Target="../media/image58.png"/><Relationship Id="rId10" Type="http://schemas.openxmlformats.org/officeDocument/2006/relationships/image" Target="../media/image6.png"/><Relationship Id="rId9" Type="http://schemas.openxmlformats.org/officeDocument/2006/relationships/image" Target="../media/image24.svg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jpeg"/><Relationship Id="rId7" Type="http://schemas.openxmlformats.org/officeDocument/2006/relationships/image" Target="../media/image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jpeg"/><Relationship Id="rId3" Type="http://schemas.openxmlformats.org/officeDocument/2006/relationships/image" Target="../media/image67.png"/><Relationship Id="rId21" Type="http://schemas.openxmlformats.org/officeDocument/2006/relationships/image" Target="../media/image85.jpe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0.jpeg"/><Relationship Id="rId20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jpeg"/><Relationship Id="rId24" Type="http://schemas.openxmlformats.org/officeDocument/2006/relationships/image" Target="../media/image88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10" Type="http://schemas.openxmlformats.org/officeDocument/2006/relationships/image" Target="../media/image74.png"/><Relationship Id="rId19" Type="http://schemas.openxmlformats.org/officeDocument/2006/relationships/image" Target="../media/image83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Relationship Id="rId14" Type="http://schemas.openxmlformats.org/officeDocument/2006/relationships/image" Target="../media/image78.png"/><Relationship Id="rId22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2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microsoft.com/office/2007/relationships/hdphoto" Target="../media/hdphoto3.wdp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jpeg"/><Relationship Id="rId5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hdphoto" Target="../media/hdphoto5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0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9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8229600" y="-9622769"/>
            <a:ext cx="13539959" cy="11726869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-3860609" y="-4590474"/>
            <a:ext cx="15443715" cy="13375700"/>
            <a:chOff x="0" y="0"/>
            <a:chExt cx="6202680" cy="5372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34026"/>
          <a:stretch>
            <a:fillRect/>
          </a:stretch>
        </p:blipFill>
        <p:spPr>
          <a:xfrm>
            <a:off x="1028700" y="1028700"/>
            <a:ext cx="1000805" cy="57142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8600" y="2980372"/>
            <a:ext cx="9220199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/>
              <a:t>Сотрудничество в СПО как одно из условий формирования общего экономического пространства Союзного государства</a:t>
            </a:r>
            <a:endParaRPr lang="ru-RU" sz="4800" dirty="0"/>
          </a:p>
        </p:txBody>
      </p:sp>
      <p:sp>
        <p:nvSpPr>
          <p:cNvPr id="10" name="TextBox 10"/>
          <p:cNvSpPr txBox="1"/>
          <p:nvPr/>
        </p:nvSpPr>
        <p:spPr>
          <a:xfrm>
            <a:off x="12039600" y="7355913"/>
            <a:ext cx="5616293" cy="1038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ru-RU" sz="3000" b="1" spc="89" dirty="0">
                <a:solidFill>
                  <a:srgbClr val="000000"/>
                </a:solidFill>
                <a:latin typeface="Fira Sans Light Bold"/>
              </a:rPr>
              <a:t>ГОЛУБОВСКИЙ В.Н.,</a:t>
            </a:r>
          </a:p>
          <a:p>
            <a:pPr>
              <a:lnSpc>
                <a:spcPts val="2800"/>
              </a:lnSpc>
            </a:pPr>
            <a:r>
              <a:rPr lang="ru-RU" sz="3000" spc="89" dirty="0">
                <a:solidFill>
                  <a:srgbClr val="000000"/>
                </a:solidFill>
                <a:latin typeface="Fira Sans Light Bold"/>
              </a:rPr>
              <a:t>ректор, руководитель Базовой организации</a:t>
            </a:r>
            <a:endParaRPr lang="en-US" sz="3000" spc="89" dirty="0">
              <a:solidFill>
                <a:srgbClr val="000000"/>
              </a:solidFill>
              <a:latin typeface="Fira Sans Light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69B14E2-9419-844B-AA3B-A2ED43CB221D}"/>
              </a:ext>
            </a:extLst>
          </p:cNvPr>
          <p:cNvSpPr txBox="1"/>
          <p:nvPr/>
        </p:nvSpPr>
        <p:spPr>
          <a:xfrm>
            <a:off x="13301382" y="336202"/>
            <a:ext cx="49776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a-ET" sz="2800" dirty="0">
                <a:solidFill>
                  <a:schemeClr val="bg1"/>
                </a:solidFill>
              </a:rPr>
              <a:t>Республиканский институт профессионального образования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16E5C8D-D63E-E347-9BF4-850C775768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900" y="641168"/>
            <a:ext cx="1301185" cy="95895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D9943D0-273B-8C45-A6D8-7F5F12687227}"/>
              </a:ext>
            </a:extLst>
          </p:cNvPr>
          <p:cNvSpPr/>
          <p:nvPr/>
        </p:nvSpPr>
        <p:spPr>
          <a:xfrm>
            <a:off x="11799179" y="2472540"/>
            <a:ext cx="6400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БАЗОВАЯ  ОРГАНИЗАЦИЯ  ГОСУДАРСТВ – УЧАСТНИКОВ СНГ ПО ПРОФЕССИОНАЛЬНОЙ ПОДГОТОВКЕ, ПЕРЕПОДГОТОВКЕ И ПОВЫШЕНИЮ КВАЛИФИКАЦИИ КАДРОВ В СИСТЕМЕ ПРОФЕССИОНАЛЬНО-ТЕХНИЧЕСКОГО И СРЕДНЕГО СПЕЦИАЛЬНОГО ОБРАЗОВАНИЯ </a:t>
            </a:r>
            <a:endParaRPr lang="aa-ET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371718" y="313610"/>
            <a:ext cx="11806328" cy="364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2" name="Titel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2066534" y="1"/>
            <a:ext cx="13787643" cy="200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4800" dirty="0"/>
              <a:t>ЦЕНТР КОМПЕТЕНЦИЙ  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4800" dirty="0"/>
              <a:t>Индустрия 4.0</a:t>
            </a:r>
            <a:r>
              <a:rPr lang="en-US" sz="4800" dirty="0"/>
              <a:t>. 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Smart Factory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de-DE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2ECEEB4-19B5-40E4-9CA1-327D21654027}"/>
              </a:ext>
            </a:extLst>
          </p:cNvPr>
          <p:cNvSpPr/>
          <p:nvPr/>
        </p:nvSpPr>
        <p:spPr>
          <a:xfrm>
            <a:off x="650489" y="7408749"/>
            <a:ext cx="6480720" cy="1154156"/>
          </a:xfrm>
          <a:prstGeom prst="rect">
            <a:avLst/>
          </a:prstGeom>
        </p:spPr>
        <p:txBody>
          <a:bodyPr wrap="square" lIns="182876" tIns="91437" rIns="182876" bIns="914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2100" b="1" dirty="0">
                <a:solidFill>
                  <a:srgbClr val="000000"/>
                </a:solidFill>
              </a:rPr>
              <a:t>Производственная зона: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2100" b="1" dirty="0">
                <a:solidFill>
                  <a:srgbClr val="000000"/>
                </a:solidFill>
              </a:rPr>
              <a:t>станки </a:t>
            </a:r>
            <a:r>
              <a:rPr lang="en-US" sz="2100" b="1" dirty="0">
                <a:solidFill>
                  <a:srgbClr val="000000"/>
                </a:solidFill>
              </a:rPr>
              <a:t>DMG + </a:t>
            </a:r>
            <a:r>
              <a:rPr sz="2100" b="1" dirty="0">
                <a:solidFill>
                  <a:srgbClr val="000000"/>
                </a:solidFill>
              </a:rPr>
              <a:t>загрузочный </a:t>
            </a:r>
            <a:r>
              <a:rPr sz="2100" b="1" dirty="0" err="1">
                <a:solidFill>
                  <a:srgbClr val="000000"/>
                </a:solidFill>
              </a:rPr>
              <a:t>коллаборативный</a:t>
            </a:r>
            <a:r>
              <a:rPr sz="2100" b="1" dirty="0">
                <a:solidFill>
                  <a:srgbClr val="000000"/>
                </a:solidFill>
              </a:rPr>
              <a:t> робот с функцией предварительного контроля качества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C14AD49-791F-4E8C-8271-CCA3BC4AA2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26" y="4234588"/>
            <a:ext cx="2514216" cy="25142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8152BAE-692C-4966-9E31-45510075A9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917" y="6496908"/>
            <a:ext cx="2308308" cy="2308308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D4403F1-340D-4347-86B6-4CC82EF57BAF}"/>
              </a:ext>
            </a:extLst>
          </p:cNvPr>
          <p:cNvSpPr/>
          <p:nvPr/>
        </p:nvSpPr>
        <p:spPr>
          <a:xfrm>
            <a:off x="11614011" y="6476963"/>
            <a:ext cx="4981913" cy="1477321"/>
          </a:xfrm>
          <a:prstGeom prst="rect">
            <a:avLst/>
          </a:prstGeom>
        </p:spPr>
        <p:txBody>
          <a:bodyPr wrap="square" lIns="182876" tIns="91437" rIns="182876" bIns="9143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2100" b="1" dirty="0">
                <a:solidFill>
                  <a:srgbClr val="000000"/>
                </a:solidFill>
              </a:rPr>
              <a:t>Метрологический пост: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2100" b="1" dirty="0">
                <a:solidFill>
                  <a:srgbClr val="000000"/>
                </a:solidFill>
              </a:rPr>
              <a:t>измерительный станок </a:t>
            </a:r>
            <a:r>
              <a:rPr lang="en-US" sz="2100" b="1" dirty="0">
                <a:solidFill>
                  <a:srgbClr val="000000"/>
                </a:solidFill>
              </a:rPr>
              <a:t>+ </a:t>
            </a:r>
            <a:r>
              <a:rPr sz="2100" b="1" dirty="0">
                <a:solidFill>
                  <a:srgbClr val="000000"/>
                </a:solidFill>
              </a:rPr>
              <a:t>загрузочный </a:t>
            </a:r>
            <a:r>
              <a:rPr sz="2100" b="1" dirty="0" err="1">
                <a:solidFill>
                  <a:srgbClr val="000000"/>
                </a:solidFill>
              </a:rPr>
              <a:t>коллаборативный</a:t>
            </a:r>
            <a:r>
              <a:rPr sz="2100" b="1" dirty="0">
                <a:solidFill>
                  <a:srgbClr val="000000"/>
                </a:solidFill>
              </a:rPr>
              <a:t> робот + базовые метрологические измерения</a:t>
            </a:r>
          </a:p>
        </p:txBody>
      </p:sp>
      <p:pic>
        <p:nvPicPr>
          <p:cNvPr id="19" name="Рисунок 18" descr="Изображение выглядит как внутренний, сидит, стол, монитор&#10;&#10;Автоматически созданное описание">
            <a:extLst>
              <a:ext uri="{FF2B5EF4-FFF2-40B4-BE49-F238E27FC236}">
                <a16:creationId xmlns:a16="http://schemas.microsoft.com/office/drawing/2014/main" xmlns="" id="{00DCBF37-6025-4BAA-A79D-BA5C7DFCD3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723" y="1657235"/>
            <a:ext cx="2592288" cy="259228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идит, микроволновая печь, стол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6756C01-DEB1-439D-99E8-79D7C3D32E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9" y="864898"/>
            <a:ext cx="3671868" cy="280831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комна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C13723B-BA73-4330-95D5-7FC9E8F999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78" y="3831171"/>
            <a:ext cx="2514216" cy="251421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стол, рабочий стол, сидит, офис&#10;&#10;Автоматически созданное описание">
            <a:extLst>
              <a:ext uri="{FF2B5EF4-FFF2-40B4-BE49-F238E27FC236}">
                <a16:creationId xmlns:a16="http://schemas.microsoft.com/office/drawing/2014/main" xmlns="" id="{79DCF573-AE91-4979-9227-A757520B64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400" y="3115766"/>
            <a:ext cx="2811390" cy="350480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21DE068-57E8-41A9-9513-DD99EBB37A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876" y="2277874"/>
            <a:ext cx="1097280" cy="7452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внутренний, стол, рабочий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C973085-6E78-4B6D-B0B9-C40A9BF259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904" y="1881751"/>
            <a:ext cx="2390288" cy="159352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/>
          <a:srcRect l="13813" r="13671" b="5349"/>
          <a:stretch/>
        </p:blipFill>
        <p:spPr>
          <a:xfrm>
            <a:off x="8099383" y="1747244"/>
            <a:ext cx="5426501" cy="482894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0905" y="6568186"/>
            <a:ext cx="2761728" cy="2487384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xmlns="" id="{5043FA24-72C3-D14E-83E5-EE39F7342266}"/>
              </a:ext>
            </a:extLst>
          </p:cNvPr>
          <p:cNvGrpSpPr/>
          <p:nvPr/>
        </p:nvGrpSpPr>
        <p:grpSpPr>
          <a:xfrm>
            <a:off x="-38100" y="9147765"/>
            <a:ext cx="18146225" cy="1175308"/>
            <a:chOff x="0" y="0"/>
            <a:chExt cx="25707840" cy="1750636"/>
          </a:xfrm>
        </p:grpSpPr>
        <p:grpSp>
          <p:nvGrpSpPr>
            <p:cNvPr id="29" name="Group 13">
              <a:extLst>
                <a:ext uri="{FF2B5EF4-FFF2-40B4-BE49-F238E27FC236}">
                  <a16:creationId xmlns:a16="http://schemas.microsoft.com/office/drawing/2014/main" xmlns="" id="{F3BF3EE9-B41F-DC41-BB85-42510A2656D4}"/>
                </a:ext>
              </a:extLst>
            </p:cNvPr>
            <p:cNvGrpSpPr/>
            <p:nvPr/>
          </p:nvGrpSpPr>
          <p:grpSpPr>
            <a:xfrm rot="5400000">
              <a:off x="13125860" y="-10831345"/>
              <a:ext cx="1750636" cy="23413325"/>
              <a:chOff x="0" y="0"/>
              <a:chExt cx="3130550" cy="41868551"/>
            </a:xfrm>
          </p:grpSpPr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xmlns="" id="{028CE314-61D4-A249-BCFC-A1C8BD13B35F}"/>
                  </a:ext>
                </a:extLst>
              </p:cNvPr>
              <p:cNvSpPr/>
              <p:nvPr/>
            </p:nvSpPr>
            <p:spPr>
              <a:xfrm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0" y="1123950"/>
                    </a:moveTo>
                    <a:lnTo>
                      <a:pt x="0" y="41868551"/>
                    </a:lnTo>
                    <a:lnTo>
                      <a:pt x="3130550" y="41868551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1836B2"/>
              </a:solidFill>
            </p:spPr>
          </p:sp>
        </p:grpSp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xmlns="" id="{62C304D2-79E8-B445-AFBC-76996C7F2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t="34026"/>
            <a:stretch>
              <a:fillRect/>
            </a:stretch>
          </p:blipFill>
          <p:spPr>
            <a:xfrm>
              <a:off x="0" y="0"/>
              <a:ext cx="3066088" cy="1750636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1F6A5B8-8335-4745-A63C-5621F0CE08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472" y="5369796"/>
            <a:ext cx="2514216" cy="25142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DEC92E-FBC9-584E-9C72-DD1B2938C852}"/>
              </a:ext>
            </a:extLst>
          </p:cNvPr>
          <p:cNvSpPr txBox="1"/>
          <p:nvPr/>
        </p:nvSpPr>
        <p:spPr>
          <a:xfrm>
            <a:off x="9729544" y="9443721"/>
            <a:ext cx="5553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a-ET" sz="3600" dirty="0">
                <a:solidFill>
                  <a:schemeClr val="bg1"/>
                </a:solidFill>
              </a:rPr>
              <a:t>ФРАНЧАЙЗИНГ ПРОГРАММ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E716C404-D22D-9243-ABC4-6F7F570288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177" y="9255938"/>
            <a:ext cx="1301185" cy="95895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849A946C-AC89-F646-9DD9-803A5AB80E7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00" y="186403"/>
            <a:ext cx="1301185" cy="95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2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867891" y="211542"/>
            <a:ext cx="11398660" cy="2831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5400" b="1" dirty="0" smtClean="0">
                <a:solidFill>
                  <a:srgbClr val="0070C0"/>
                </a:solidFill>
              </a:rPr>
              <a:t>ОБРАЗОВАТЕЛЬНЫЕ </a:t>
            </a:r>
            <a:r>
              <a:rPr lang="ru-RU" sz="5400" b="1" dirty="0">
                <a:solidFill>
                  <a:srgbClr val="0070C0"/>
                </a:solidFill>
              </a:rPr>
              <a:t>СТАНДАРТЫ </a:t>
            </a:r>
            <a:endParaRPr lang="ru-RU" sz="5400" b="1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ru-RU" sz="5400" b="1" dirty="0" smtClean="0">
                <a:solidFill>
                  <a:srgbClr val="0070C0"/>
                </a:solidFill>
              </a:rPr>
              <a:t>КОМПЕТЕНТНОСТНОГО </a:t>
            </a:r>
            <a:r>
              <a:rPr lang="ru-RU" sz="5400" b="1" dirty="0">
                <a:solidFill>
                  <a:srgbClr val="0070C0"/>
                </a:solidFill>
              </a:rPr>
              <a:t>ФОРМАТА</a:t>
            </a:r>
            <a:endParaRPr lang="en-US" sz="5400" b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endParaRPr lang="en-US" sz="6999" spc="-139" dirty="0">
              <a:solidFill>
                <a:srgbClr val="1836B2"/>
              </a:solidFill>
              <a:latin typeface="Fira Sans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54162" y="521939"/>
            <a:ext cx="5456694" cy="498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endParaRPr lang="en-US" sz="2800" b="1" dirty="0"/>
          </a:p>
        </p:txBody>
      </p:sp>
      <p:sp>
        <p:nvSpPr>
          <p:cNvPr id="14" name="TextBox 14"/>
          <p:cNvSpPr txBox="1"/>
          <p:nvPr/>
        </p:nvSpPr>
        <p:spPr>
          <a:xfrm>
            <a:off x="2002787" y="4614752"/>
            <a:ext cx="469391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000" b="1" spc="15" dirty="0">
                <a:solidFill>
                  <a:srgbClr val="000000"/>
                </a:solidFill>
                <a:latin typeface="Fira Sans Light"/>
              </a:rPr>
              <a:t>Архитектурный</a:t>
            </a:r>
            <a:r>
              <a:rPr lang="ru-RU" sz="2400" b="1" dirty="0">
                <a:latin typeface="+mj-lt"/>
              </a:rPr>
              <a:t> </a:t>
            </a:r>
            <a:r>
              <a:rPr lang="ru-RU" sz="3000" b="1" spc="15" dirty="0">
                <a:solidFill>
                  <a:srgbClr val="000000"/>
                </a:solidFill>
                <a:latin typeface="Fira Sans Light"/>
              </a:rPr>
              <a:t>дизайн</a:t>
            </a:r>
            <a:r>
              <a:rPr lang="ru-RU" sz="2400" b="1" dirty="0">
                <a:latin typeface="+mj-lt"/>
              </a:rPr>
              <a:t> </a:t>
            </a:r>
            <a:r>
              <a:rPr lang="ru-RU" sz="3000" b="1" spc="15" dirty="0">
                <a:solidFill>
                  <a:srgbClr val="000000"/>
                </a:solidFill>
                <a:latin typeface="Fira Sans Light"/>
              </a:rPr>
              <a:t>городской среды</a:t>
            </a:r>
            <a:r>
              <a:rPr lang="aa-ET" sz="2400" b="1" dirty="0">
                <a:latin typeface="+mj-lt"/>
              </a:rPr>
              <a:t> </a:t>
            </a:r>
            <a:endParaRPr lang="en-US" sz="2400" b="1" spc="15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814190" y="3499868"/>
            <a:ext cx="5148683" cy="3069410"/>
            <a:chOff x="174842" y="-3801928"/>
            <a:chExt cx="6864910" cy="4092546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74842" y="-3801928"/>
              <a:ext cx="886735" cy="886735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1759638" y="-383926"/>
              <a:ext cx="5280114" cy="674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ru-RU" sz="3000" b="1" spc="15" dirty="0">
                  <a:solidFill>
                    <a:srgbClr val="000000"/>
                  </a:solidFill>
                  <a:latin typeface="Fira Sans Light"/>
                </a:rPr>
                <a:t>Сухое строительство</a:t>
              </a:r>
              <a:endParaRPr lang="en-US" sz="3000" b="1" spc="15" dirty="0">
                <a:solidFill>
                  <a:srgbClr val="000000"/>
                </a:solidFill>
                <a:latin typeface="Fira Sans Light"/>
              </a:endParaRPr>
            </a:p>
          </p:txBody>
        </p:sp>
      </p:grpSp>
      <p:sp>
        <p:nvSpPr>
          <p:cNvPr id="21" name="TextBox 11">
            <a:extLst>
              <a:ext uri="{FF2B5EF4-FFF2-40B4-BE49-F238E27FC236}">
                <a16:creationId xmlns:a16="http://schemas.microsoft.com/office/drawing/2014/main" xmlns="" id="{FD651F3E-B5FF-D44E-A746-A73B05388F67}"/>
              </a:ext>
            </a:extLst>
          </p:cNvPr>
          <p:cNvSpPr txBox="1"/>
          <p:nvPr/>
        </p:nvSpPr>
        <p:spPr>
          <a:xfrm>
            <a:off x="2002787" y="3392421"/>
            <a:ext cx="5635212" cy="1044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ru-RU" sz="3000" b="1" spc="15" dirty="0">
                <a:solidFill>
                  <a:srgbClr val="000000"/>
                </a:solidFill>
                <a:latin typeface="Fira Sans Light"/>
              </a:rPr>
              <a:t>Информационные кабельные сети</a:t>
            </a:r>
            <a:r>
              <a:rPr lang="aa-ET" sz="3000" b="1" spc="15" dirty="0">
                <a:solidFill>
                  <a:srgbClr val="000000"/>
                </a:solidFill>
                <a:latin typeface="Fira Sans Light"/>
              </a:rPr>
              <a:t> </a:t>
            </a:r>
            <a:endParaRPr lang="en-US" sz="3000" b="1" spc="15" dirty="0">
              <a:solidFill>
                <a:srgbClr val="000000"/>
              </a:solidFill>
              <a:latin typeface="Fira Sans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07B5665-B6BC-2C44-95EE-DA043FBB7FC7}"/>
              </a:ext>
            </a:extLst>
          </p:cNvPr>
          <p:cNvSpPr txBox="1"/>
          <p:nvPr/>
        </p:nvSpPr>
        <p:spPr>
          <a:xfrm>
            <a:off x="1846605" y="2096965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НОВЫЕ СПЕЦИАЛЬНОСТИ И КВАЛИФИКАЦИИ</a:t>
            </a:r>
            <a:endParaRPr lang="aa-ET" sz="28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A8E3882-94B1-9444-89AB-14059C8695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3" y="0"/>
            <a:ext cx="1882424" cy="13283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5823" y="6928344"/>
            <a:ext cx="59891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latin typeface="Fira Sans Light" panose="020B0403050000020004" pitchFamily="34" charset="0"/>
              </a:rPr>
              <a:t>Техническое обеспечение</a:t>
            </a:r>
          </a:p>
          <a:p>
            <a:r>
              <a:rPr lang="ru-RU" sz="3000" b="1" dirty="0" smtClean="0">
                <a:latin typeface="Fira Sans Light" panose="020B0403050000020004" pitchFamily="34" charset="0"/>
              </a:rPr>
              <a:t>информационной безопасности</a:t>
            </a:r>
            <a:endParaRPr lang="ru-RU" sz="3000" b="1" dirty="0">
              <a:latin typeface="Fira Sans Light" panose="020B04030500000200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457" y="6991931"/>
            <a:ext cx="798516" cy="8884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1839678" y="8209052"/>
            <a:ext cx="480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latin typeface="Fira Sans Light" panose="020B0403050000020004" pitchFamily="34" charset="0"/>
              </a:rPr>
              <a:t>Флористический дизайн </a:t>
            </a:r>
            <a:endParaRPr lang="ru-RU" sz="3000" b="1" dirty="0">
              <a:latin typeface="Fira Sans Light" panose="020B04030500000200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457" y="8265308"/>
            <a:ext cx="760099" cy="76009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3"/>
          <a:srcRect l="32418" t="14516" r="32418" b="37097"/>
          <a:stretch/>
        </p:blipFill>
        <p:spPr>
          <a:xfrm>
            <a:off x="537115" y="4533900"/>
            <a:ext cx="1219200" cy="1143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134" y="5912934"/>
            <a:ext cx="919162" cy="84296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46605" y="9243902"/>
            <a:ext cx="39453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latin typeface="Fira Sans Light" panose="020B0403050000020004" pitchFamily="34" charset="0"/>
              </a:rPr>
              <a:t>Дизайн мультимедиа</a:t>
            </a:r>
            <a:endParaRPr lang="ru-RU" sz="3000" b="1" dirty="0">
              <a:latin typeface="Fira Sans Light" panose="020B04030500000200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5"/>
          <a:srcRect l="13053" t="3643" r="9152" b="15419"/>
          <a:stretch/>
        </p:blipFill>
        <p:spPr>
          <a:xfrm>
            <a:off x="646379" y="9209216"/>
            <a:ext cx="962253" cy="103252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686800" y="6569278"/>
            <a:ext cx="836254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Совместный Белорусско-Узбекский проект</a:t>
            </a:r>
            <a:r>
              <a:rPr lang="ru-RU" sz="3200" dirty="0" smtClean="0"/>
              <a:t> </a:t>
            </a:r>
          </a:p>
          <a:p>
            <a:r>
              <a:rPr lang="ru-RU" sz="3200" dirty="0" smtClean="0"/>
              <a:t>РИПО и Института </a:t>
            </a:r>
            <a:r>
              <a:rPr lang="ru-RU" sz="3200" dirty="0"/>
              <a:t>педагогических инноваций, </a:t>
            </a:r>
            <a:endParaRPr lang="ru-RU" sz="3200" dirty="0" smtClean="0"/>
          </a:p>
          <a:p>
            <a:r>
              <a:rPr lang="ru-RU" sz="3200" dirty="0" smtClean="0"/>
              <a:t>переподготовки </a:t>
            </a:r>
            <a:r>
              <a:rPr lang="ru-RU" sz="3200" dirty="0"/>
              <a:t>и повышения квалификации </a:t>
            </a:r>
            <a:endParaRPr lang="ru-RU" sz="3200" dirty="0" smtClean="0"/>
          </a:p>
          <a:p>
            <a:r>
              <a:rPr lang="ru-RU" sz="3200" dirty="0" smtClean="0"/>
              <a:t>руководящих </a:t>
            </a:r>
            <a:r>
              <a:rPr lang="ru-RU" sz="3200" dirty="0"/>
              <a:t>педагогических кадров </a:t>
            </a:r>
            <a:endParaRPr lang="ru-RU" sz="3200" dirty="0" smtClean="0"/>
          </a:p>
          <a:p>
            <a:r>
              <a:rPr lang="ru-RU" sz="3200" dirty="0" smtClean="0"/>
              <a:t>профессионального </a:t>
            </a:r>
            <a:r>
              <a:rPr lang="ru-RU" sz="3200" dirty="0"/>
              <a:t>образования </a:t>
            </a:r>
            <a:endParaRPr lang="ru-RU" sz="3200" dirty="0" smtClean="0"/>
          </a:p>
          <a:p>
            <a:r>
              <a:rPr lang="ru-RU" sz="3200" dirty="0" smtClean="0"/>
              <a:t>Республики </a:t>
            </a:r>
            <a:r>
              <a:rPr lang="ru-RU" sz="3200" dirty="0"/>
              <a:t>Узбекистан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658600" y="3832393"/>
            <a:ext cx="63535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Строительство и эксплуатация </a:t>
            </a:r>
          </a:p>
          <a:p>
            <a:r>
              <a:rPr lang="ru-RU" sz="3600" b="1" dirty="0" err="1" smtClean="0">
                <a:solidFill>
                  <a:srgbClr val="0070C0"/>
                </a:solidFill>
              </a:rPr>
              <a:t>энергоэффективных</a:t>
            </a:r>
            <a:r>
              <a:rPr lang="ru-RU" sz="36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ru-RU" sz="3600" b="1" dirty="0" smtClean="0">
                <a:solidFill>
                  <a:srgbClr val="0070C0"/>
                </a:solidFill>
              </a:rPr>
              <a:t>зданий и сооружений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67221" y="3558984"/>
            <a:ext cx="2799299" cy="207645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686800" y="1932644"/>
            <a:ext cx="76629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Подготовка по новой специальности в 2023 году </a:t>
            </a:r>
          </a:p>
          <a:p>
            <a:r>
              <a:rPr lang="ru-RU" sz="2800" dirty="0"/>
              <a:t>о</a:t>
            </a:r>
            <a:r>
              <a:rPr lang="ru-RU" sz="2800" dirty="0" smtClean="0"/>
              <a:t>ткрыта в колледжах Республики Беларусь и</a:t>
            </a:r>
          </a:p>
          <a:p>
            <a:r>
              <a:rPr lang="ru-RU" sz="2800" dirty="0" smtClean="0"/>
              <a:t>Республики Узбекистан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Рисунок 1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" y="0"/>
            <a:ext cx="17529048" cy="995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18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7581900"/>
            <a:ext cx="5486400" cy="2397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18" y="2454936"/>
            <a:ext cx="4102644" cy="30769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8" y="6113062"/>
            <a:ext cx="7128792" cy="35619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615047"/>
            <a:ext cx="5301015" cy="27567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8721" y="2454936"/>
            <a:ext cx="6506194" cy="296335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371719" y="355142"/>
            <a:ext cx="11903196" cy="3269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3581400" y="355142"/>
            <a:ext cx="14097000" cy="1864975"/>
          </a:xfrm>
          <a:prstGeom prst="rect">
            <a:avLst/>
          </a:prstGeom>
        </p:spPr>
        <p:txBody>
          <a:bodyPr vert="horz" wrap="square" lIns="0" tIns="18138" rIns="0" bIns="0" rtlCol="0" anchor="b">
            <a:spAutoFit/>
          </a:bodyPr>
          <a:lstStyle/>
          <a:p>
            <a:pPr marL="16670">
              <a:spcBef>
                <a:spcPts val="143"/>
              </a:spcBef>
            </a:pPr>
            <a:r>
              <a:rPr lang="ru-RU" sz="4000" b="1" dirty="0">
                <a:solidFill>
                  <a:srgbClr val="5B9BD5">
                    <a:lumMod val="50000"/>
                  </a:srgbClr>
                </a:solidFill>
                <a:latin typeface="Calibri Light"/>
                <a:ea typeface="Tahoma" panose="020B0604030504040204" pitchFamily="34" charset="0"/>
                <a:cs typeface="Tahoma" panose="020B0604030504040204" pitchFamily="34" charset="0"/>
              </a:rPr>
              <a:t>ЦЕНТР КОМПЕТЕНЦИЙ </a:t>
            </a:r>
            <a:br>
              <a:rPr lang="ru-RU" sz="4000" b="1" dirty="0">
                <a:solidFill>
                  <a:srgbClr val="5B9BD5">
                    <a:lumMod val="50000"/>
                  </a:srgbClr>
                </a:solidFill>
                <a:latin typeface="Calibri Ligh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>
                <a:solidFill>
                  <a:srgbClr val="5B9BD5">
                    <a:lumMod val="50000"/>
                  </a:srgbClr>
                </a:solidFill>
                <a:latin typeface="Calibri Light"/>
                <a:ea typeface="Tahoma" panose="020B0604030504040204" pitchFamily="34" charset="0"/>
                <a:cs typeface="Tahoma" panose="020B0604030504040204" pitchFamily="34" charset="0"/>
              </a:rPr>
              <a:t>ПРОИЗВОДСТВА И ОБСЛУЖИВАНИЯ </a:t>
            </a:r>
            <a:r>
              <a:rPr lang="ru-RU" sz="4000" b="1" dirty="0" smtClean="0">
                <a:solidFill>
                  <a:srgbClr val="5B9BD5">
                    <a:lumMod val="50000"/>
                  </a:srgbClr>
                </a:solidFill>
                <a:latin typeface="Calibri Light"/>
                <a:ea typeface="Tahoma" panose="020B0604030504040204" pitchFamily="34" charset="0"/>
                <a:cs typeface="Tahoma" panose="020B0604030504040204" pitchFamily="34" charset="0"/>
              </a:rPr>
              <a:t>ДВИГАТЕЛЕЙ ЕВРО 6 </a:t>
            </a:r>
            <a:br>
              <a:rPr lang="ru-RU" sz="4000" b="1" dirty="0" smtClean="0">
                <a:solidFill>
                  <a:srgbClr val="5B9BD5">
                    <a:lumMod val="50000"/>
                  </a:srgbClr>
                </a:solidFill>
                <a:latin typeface="Calibri Ligh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solidFill>
                  <a:srgbClr val="5B9BD5">
                    <a:lumMod val="50000"/>
                  </a:srgbClr>
                </a:solidFill>
                <a:latin typeface="Calibri Light"/>
                <a:ea typeface="Tahoma" panose="020B0604030504040204" pitchFamily="34" charset="0"/>
                <a:cs typeface="Tahoma" panose="020B0604030504040204" pitchFamily="34" charset="0"/>
              </a:rPr>
              <a:t>И ЭЛЕКТРОМОБИЛЕЙ</a:t>
            </a:r>
            <a:endParaRPr lang="ru-RU" sz="4000" b="1" dirty="0">
              <a:solidFill>
                <a:srgbClr val="5B9BD5">
                  <a:lumMod val="50000"/>
                </a:srgbClr>
              </a:solidFill>
              <a:latin typeface="Calibri Ligh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E150A83-A7AF-434F-A40E-3D33A4F4A0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8" y="556701"/>
            <a:ext cx="1301185" cy="9589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4274" y="0"/>
            <a:ext cx="1905000" cy="1905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594452" y="5371806"/>
            <a:ext cx="87625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dirty="0" smtClean="0">
                <a:solidFill>
                  <a:srgbClr val="1836B2"/>
                </a:solidFill>
                <a:latin typeface="Fira Sans Medium Bold"/>
              </a:rPr>
              <a:t>В 2023 году &gt; 200 работников предприятий России и Казахстана прошли обучение  </a:t>
            </a:r>
            <a:endParaRPr lang="en-US" sz="4800" dirty="0">
              <a:solidFill>
                <a:srgbClr val="1836B2"/>
              </a:solidFill>
              <a:latin typeface="Fira Sans Medium Bold"/>
            </a:endParaRPr>
          </a:p>
        </p:txBody>
      </p:sp>
    </p:spTree>
    <p:extLst>
      <p:ext uri="{BB962C8B-B14F-4D97-AF65-F5344CB8AC3E}">
        <p14:creationId xmlns:p14="http://schemas.microsoft.com/office/powerpoint/2010/main" val="372760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1600200"/>
            <a:ext cx="74295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62667" r="62667"/>
          <a:stretch>
            <a:fillRect/>
          </a:stretch>
        </p:blipFill>
        <p:spPr bwMode="auto">
          <a:xfrm>
            <a:off x="3959554" y="300366"/>
            <a:ext cx="11368813" cy="97910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6611" name="Rectangle 2"/>
          <p:cNvSpPr>
            <a:spLocks noGrp="1" noChangeArrowheads="1"/>
          </p:cNvSpPr>
          <p:nvPr>
            <p:ph type="title"/>
          </p:nvPr>
        </p:nvSpPr>
        <p:spPr>
          <a:xfrm>
            <a:off x="2813449" y="30956"/>
            <a:ext cx="12344400" cy="95964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200" b="1" dirty="0"/>
              <a:t>Сетевая модель взаимодействия учреждений профессионального образования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286002" y="1323975"/>
            <a:ext cx="4800600" cy="1714500"/>
          </a:xfrm>
          <a:prstGeom prst="roundRect">
            <a:avLst/>
          </a:prstGeom>
          <a:noFill/>
          <a:ln w="41275" cap="rnd" cmpd="thickThin">
            <a:solidFill>
              <a:srgbClr val="002060">
                <a:alpha val="89000"/>
              </a:srgbClr>
            </a:solidFill>
            <a:prstDash val="sys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1" rIns="137141" bIns="68571" anchor="ctr"/>
          <a:lstStyle/>
          <a:p>
            <a:pPr algn="ctr">
              <a:defRPr/>
            </a:pPr>
            <a:endParaRPr lang="ru-RU" sz="2700">
              <a:solidFill>
                <a:srgbClr val="FFFFFF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286002" y="3381377"/>
            <a:ext cx="4800600" cy="1814513"/>
          </a:xfrm>
          <a:prstGeom prst="roundRect">
            <a:avLst/>
          </a:prstGeom>
          <a:noFill/>
          <a:ln w="41275" cap="rnd" cmpd="thickThin">
            <a:solidFill>
              <a:srgbClr val="002060">
                <a:alpha val="89000"/>
              </a:srgbClr>
            </a:solidFill>
            <a:prstDash val="sys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1" rIns="137141" bIns="68571" anchor="ctr"/>
          <a:lstStyle/>
          <a:p>
            <a:pPr algn="ctr">
              <a:defRPr/>
            </a:pPr>
            <a:endParaRPr lang="ru-RU" sz="2700">
              <a:solidFill>
                <a:srgbClr val="FFFFFF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286002" y="5438775"/>
            <a:ext cx="5404524" cy="1714500"/>
          </a:xfrm>
          <a:prstGeom prst="roundRect">
            <a:avLst/>
          </a:prstGeom>
          <a:noFill/>
          <a:ln w="41275" cap="rnd" cmpd="thickThin">
            <a:solidFill>
              <a:srgbClr val="002060">
                <a:alpha val="89000"/>
              </a:srgbClr>
            </a:solidFill>
            <a:prstDash val="sys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1" rIns="137141" bIns="68571" anchor="ctr"/>
          <a:lstStyle/>
          <a:p>
            <a:pPr algn="ctr">
              <a:defRPr/>
            </a:pPr>
            <a:endParaRPr lang="ru-RU" sz="2700">
              <a:solidFill>
                <a:srgbClr val="FFFFFF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286002" y="7496175"/>
            <a:ext cx="5572394" cy="1714500"/>
          </a:xfrm>
          <a:prstGeom prst="roundRect">
            <a:avLst/>
          </a:prstGeom>
          <a:noFill/>
          <a:ln w="41275" cap="rnd" cmpd="thickThin">
            <a:solidFill>
              <a:srgbClr val="002060">
                <a:alpha val="89000"/>
              </a:srgbClr>
            </a:solidFill>
            <a:prstDash val="sys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1" rIns="137141" bIns="68571" anchor="ctr"/>
          <a:lstStyle/>
          <a:p>
            <a:pPr algn="ctr">
              <a:defRPr/>
            </a:pPr>
            <a:endParaRPr lang="ru-RU" sz="2700">
              <a:solidFill>
                <a:srgbClr val="FFFFFF"/>
              </a:solidFill>
            </a:endParaRPr>
          </a:p>
        </p:txBody>
      </p:sp>
      <p:sp>
        <p:nvSpPr>
          <p:cNvPr id="196616" name="TextBox 55"/>
          <p:cNvSpPr txBox="1">
            <a:spLocks noChangeArrowheads="1"/>
          </p:cNvSpPr>
          <p:nvPr/>
        </p:nvSpPr>
        <p:spPr bwMode="auto">
          <a:xfrm>
            <a:off x="12661108" y="4819652"/>
            <a:ext cx="3367230" cy="55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7141" tIns="68571" rIns="137141" bIns="68571">
            <a:spAutoFit/>
          </a:bodyPr>
          <a:lstStyle/>
          <a:p>
            <a:r>
              <a:rPr lang="ru-RU" sz="2700" b="1">
                <a:solidFill>
                  <a:srgbClr val="000000"/>
                </a:solidFill>
                <a:latin typeface="Academy"/>
              </a:rPr>
              <a:t>Машиностроение </a:t>
            </a:r>
          </a:p>
        </p:txBody>
      </p:sp>
      <p:sp>
        <p:nvSpPr>
          <p:cNvPr id="196617" name="TextBox 62"/>
          <p:cNvSpPr txBox="1">
            <a:spLocks noChangeArrowheads="1"/>
          </p:cNvSpPr>
          <p:nvPr/>
        </p:nvSpPr>
        <p:spPr bwMode="auto">
          <a:xfrm>
            <a:off x="12601576" y="7519988"/>
            <a:ext cx="3499446" cy="55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7141" tIns="68571" rIns="137141" bIns="68571">
            <a:spAutoFit/>
          </a:bodyPr>
          <a:lstStyle/>
          <a:p>
            <a:r>
              <a:rPr lang="ru-RU" sz="2700" b="1" dirty="0" smtClean="0">
                <a:solidFill>
                  <a:srgbClr val="000000"/>
                </a:solidFill>
                <a:latin typeface="Academy"/>
              </a:rPr>
              <a:t>Смарт технологии </a:t>
            </a:r>
            <a:endParaRPr lang="ru-RU" sz="2700" b="1" dirty="0">
              <a:solidFill>
                <a:srgbClr val="000000"/>
              </a:solidFill>
              <a:latin typeface="Academy"/>
            </a:endParaRPr>
          </a:p>
        </p:txBody>
      </p:sp>
      <p:pic>
        <p:nvPicPr>
          <p:cNvPr id="196618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8061" y="5040826"/>
            <a:ext cx="2840831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9" name="TextBox 68"/>
          <p:cNvSpPr txBox="1">
            <a:spLocks noChangeArrowheads="1"/>
          </p:cNvSpPr>
          <p:nvPr/>
        </p:nvSpPr>
        <p:spPr bwMode="auto">
          <a:xfrm>
            <a:off x="7312964" y="7043027"/>
            <a:ext cx="4341342" cy="55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7141" tIns="68571" rIns="137141" bIns="68571">
            <a:spAutoFit/>
          </a:bodyPr>
          <a:lstStyle/>
          <a:p>
            <a:pPr algn="ctr"/>
            <a:r>
              <a:rPr lang="ru-RU" sz="2700" b="1" dirty="0">
                <a:solidFill>
                  <a:srgbClr val="000000"/>
                </a:solidFill>
                <a:latin typeface="Academy"/>
              </a:rPr>
              <a:t>Информационный банк</a:t>
            </a:r>
          </a:p>
        </p:txBody>
      </p:sp>
      <p:sp>
        <p:nvSpPr>
          <p:cNvPr id="196620" name="TextBox 70"/>
          <p:cNvSpPr txBox="1">
            <a:spLocks noChangeArrowheads="1"/>
          </p:cNvSpPr>
          <p:nvPr/>
        </p:nvSpPr>
        <p:spPr bwMode="auto">
          <a:xfrm>
            <a:off x="2319340" y="2400301"/>
            <a:ext cx="4964398" cy="55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7141" tIns="68571" rIns="137141" bIns="68571">
            <a:spAutoFit/>
          </a:bodyPr>
          <a:lstStyle/>
          <a:p>
            <a:r>
              <a:rPr lang="ru-RU" sz="2700" b="1">
                <a:solidFill>
                  <a:srgbClr val="000000"/>
                </a:solidFill>
                <a:latin typeface="Academy"/>
              </a:rPr>
              <a:t>Повышение квалификации</a:t>
            </a:r>
          </a:p>
        </p:txBody>
      </p:sp>
      <p:pic>
        <p:nvPicPr>
          <p:cNvPr id="19662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48688" y="3683797"/>
            <a:ext cx="2190750" cy="1650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22" name="Picture 5"/>
          <p:cNvPicPr>
            <a:picLocks noChangeAspect="1" noChangeArrowheads="1"/>
          </p:cNvPicPr>
          <p:nvPr/>
        </p:nvPicPr>
        <p:blipFill>
          <a:blip r:embed="rId7"/>
          <a:srcRect l="5431" r="4073" b="52000"/>
          <a:stretch>
            <a:fillRect/>
          </a:stretch>
        </p:blipFill>
        <p:spPr bwMode="auto">
          <a:xfrm>
            <a:off x="2347914" y="5462588"/>
            <a:ext cx="21169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23" name="TextBox 70"/>
          <p:cNvSpPr txBox="1">
            <a:spLocks noChangeArrowheads="1"/>
          </p:cNvSpPr>
          <p:nvPr/>
        </p:nvSpPr>
        <p:spPr bwMode="auto">
          <a:xfrm>
            <a:off x="2231232" y="6493672"/>
            <a:ext cx="5517882" cy="55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7141" tIns="68571" rIns="137141" bIns="68571">
            <a:spAutoFit/>
          </a:bodyPr>
          <a:lstStyle/>
          <a:p>
            <a:r>
              <a:rPr lang="ru-RU" sz="2700" b="1">
                <a:solidFill>
                  <a:srgbClr val="000000"/>
                </a:solidFill>
                <a:latin typeface="Academy"/>
              </a:rPr>
              <a:t>Образовательные программы</a:t>
            </a:r>
          </a:p>
        </p:txBody>
      </p:sp>
      <p:pic>
        <p:nvPicPr>
          <p:cNvPr id="19662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815888" y="5900738"/>
            <a:ext cx="2583657" cy="163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25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1365" y="1226345"/>
            <a:ext cx="1112045" cy="111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26" name="Picture 8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72450" y="1226345"/>
            <a:ext cx="10191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27" name="Picture 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25090" y="1257301"/>
            <a:ext cx="1081088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28" name="Picture 10"/>
          <p:cNvPicPr>
            <a:picLocks noChangeAspect="1" noChangeArrowheads="1"/>
          </p:cNvPicPr>
          <p:nvPr/>
        </p:nvPicPr>
        <p:blipFill>
          <a:blip r:embed="rId12"/>
          <a:srcRect l="6306" t="29504" r="52145" b="50655"/>
          <a:stretch>
            <a:fillRect/>
          </a:stretch>
        </p:blipFill>
        <p:spPr bwMode="auto">
          <a:xfrm>
            <a:off x="2347913" y="3412332"/>
            <a:ext cx="2583657" cy="114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29" name="Picture 10"/>
          <p:cNvPicPr>
            <a:picLocks noChangeAspect="1" noChangeArrowheads="1"/>
          </p:cNvPicPr>
          <p:nvPr/>
        </p:nvPicPr>
        <p:blipFill>
          <a:blip r:embed="rId12"/>
          <a:srcRect l="4327" t="2130" r="50000" b="77449"/>
          <a:stretch>
            <a:fillRect/>
          </a:stretch>
        </p:blipFill>
        <p:spPr bwMode="auto">
          <a:xfrm>
            <a:off x="2466977" y="1369222"/>
            <a:ext cx="2495550" cy="103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30" name="Picture 10"/>
          <p:cNvPicPr>
            <a:picLocks noChangeAspect="1" noChangeArrowheads="1"/>
          </p:cNvPicPr>
          <p:nvPr/>
        </p:nvPicPr>
        <p:blipFill>
          <a:blip r:embed="rId13"/>
          <a:srcRect l="52489" t="2489" r="3296" b="5260"/>
          <a:stretch>
            <a:fillRect/>
          </a:stretch>
        </p:blipFill>
        <p:spPr bwMode="auto">
          <a:xfrm>
            <a:off x="2390777" y="7472364"/>
            <a:ext cx="84534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31" name="TextBox 63"/>
          <p:cNvSpPr txBox="1">
            <a:spLocks noChangeArrowheads="1"/>
          </p:cNvSpPr>
          <p:nvPr/>
        </p:nvSpPr>
        <p:spPr bwMode="auto">
          <a:xfrm>
            <a:off x="2912272" y="8001000"/>
            <a:ext cx="4946124" cy="96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7141" tIns="68571" rIns="137141" bIns="68571">
            <a:spAutoFit/>
          </a:bodyPr>
          <a:lstStyle/>
          <a:p>
            <a:r>
              <a:rPr lang="ru-RU" sz="2700" b="1" dirty="0">
                <a:solidFill>
                  <a:srgbClr val="000000"/>
                </a:solidFill>
                <a:latin typeface="Academy"/>
              </a:rPr>
              <a:t>Индивидуальные </a:t>
            </a:r>
          </a:p>
          <a:p>
            <a:r>
              <a:rPr lang="ru-RU" sz="2700" b="1" dirty="0">
                <a:solidFill>
                  <a:srgbClr val="000000"/>
                </a:solidFill>
                <a:latin typeface="Academy"/>
              </a:rPr>
              <a:t>образовательные запросы</a:t>
            </a:r>
          </a:p>
        </p:txBody>
      </p:sp>
      <p:sp>
        <p:nvSpPr>
          <p:cNvPr id="196632" name="TextBox 64"/>
          <p:cNvSpPr txBox="1">
            <a:spLocks noChangeArrowheads="1"/>
          </p:cNvSpPr>
          <p:nvPr/>
        </p:nvSpPr>
        <p:spPr bwMode="auto">
          <a:xfrm>
            <a:off x="2555084" y="4386263"/>
            <a:ext cx="4395788" cy="88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7141" tIns="68571" rIns="137141" bIns="68571">
            <a:spAutoFit/>
          </a:bodyPr>
          <a:lstStyle/>
          <a:p>
            <a:pPr>
              <a:lnSpc>
                <a:spcPct val="90000"/>
              </a:lnSpc>
            </a:pPr>
            <a:r>
              <a:rPr lang="ru-RU" sz="2700" b="1">
                <a:solidFill>
                  <a:srgbClr val="000000"/>
                </a:solidFill>
                <a:latin typeface="Academy"/>
              </a:rPr>
              <a:t>Профессиональная </a:t>
            </a:r>
          </a:p>
          <a:p>
            <a:pPr>
              <a:lnSpc>
                <a:spcPct val="90000"/>
              </a:lnSpc>
            </a:pPr>
            <a:r>
              <a:rPr lang="ru-RU" sz="2700" b="1">
                <a:solidFill>
                  <a:srgbClr val="000000"/>
                </a:solidFill>
                <a:latin typeface="Academy"/>
              </a:rPr>
              <a:t>переподготовка</a:t>
            </a:r>
          </a:p>
        </p:txBody>
      </p:sp>
      <p:sp>
        <p:nvSpPr>
          <p:cNvPr id="2" name="Стрелка влево 1"/>
          <p:cNvSpPr/>
          <p:nvPr/>
        </p:nvSpPr>
        <p:spPr>
          <a:xfrm rot="1484605">
            <a:off x="10091819" y="8024234"/>
            <a:ext cx="4251962" cy="151177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1" rIns="137141" bIns="68571" anchor="ctr"/>
          <a:lstStyle/>
          <a:p>
            <a:pPr algn="ctr">
              <a:defRPr/>
            </a:pPr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196634" name="TextBox 63"/>
          <p:cNvSpPr txBox="1">
            <a:spLocks noChangeArrowheads="1"/>
          </p:cNvSpPr>
          <p:nvPr/>
        </p:nvSpPr>
        <p:spPr bwMode="auto">
          <a:xfrm rot="1524261">
            <a:off x="10322667" y="8298911"/>
            <a:ext cx="4088729" cy="96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7141" tIns="68571" rIns="137141" bIns="68571">
            <a:spAutoFit/>
          </a:bodyPr>
          <a:lstStyle/>
          <a:p>
            <a:pPr algn="ctr"/>
            <a:r>
              <a:rPr lang="ru-RU" sz="2700" b="1" dirty="0">
                <a:solidFill>
                  <a:schemeClr val="bg1"/>
                </a:solidFill>
                <a:latin typeface="Academy"/>
              </a:rPr>
              <a:t>Предложения </a:t>
            </a:r>
            <a:r>
              <a:rPr lang="ru-RU" sz="2700" b="1" dirty="0" smtClean="0">
                <a:solidFill>
                  <a:schemeClr val="bg1"/>
                </a:solidFill>
                <a:latin typeface="Academy"/>
              </a:rPr>
              <a:t>центров компетенций</a:t>
            </a:r>
            <a:endParaRPr lang="ru-RU" sz="2700" b="1" dirty="0">
              <a:solidFill>
                <a:schemeClr val="bg1"/>
              </a:solidFill>
              <a:latin typeface="Academy"/>
            </a:endParaRPr>
          </a:p>
        </p:txBody>
      </p:sp>
      <p:sp>
        <p:nvSpPr>
          <p:cNvPr id="84" name="Стрелка влево 83"/>
          <p:cNvSpPr/>
          <p:nvPr/>
        </p:nvSpPr>
        <p:spPr>
          <a:xfrm rot="20052247" flipH="1">
            <a:off x="6421075" y="8238395"/>
            <a:ext cx="3917632" cy="12657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1" rIns="137141" bIns="68571" anchor="ctr"/>
          <a:lstStyle/>
          <a:p>
            <a:pPr algn="ctr">
              <a:defRPr/>
            </a:pPr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196636" name="TextBox 63"/>
          <p:cNvSpPr txBox="1">
            <a:spLocks noChangeArrowheads="1"/>
          </p:cNvSpPr>
          <p:nvPr/>
        </p:nvSpPr>
        <p:spPr bwMode="auto">
          <a:xfrm rot="20140879">
            <a:off x="6462323" y="8581260"/>
            <a:ext cx="4245465" cy="55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7141" tIns="68571" rIns="137141" bIns="68571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Academy"/>
              </a:rPr>
              <a:t>Запросы стран СНГ</a:t>
            </a: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12346784" y="3333752"/>
            <a:ext cx="3598068" cy="2052638"/>
          </a:xfrm>
          <a:prstGeom prst="roundRect">
            <a:avLst/>
          </a:prstGeom>
          <a:noFill/>
          <a:ln w="41275" cap="rnd" cmpd="thickThin">
            <a:solidFill>
              <a:srgbClr val="002060">
                <a:alpha val="89000"/>
              </a:srgbClr>
            </a:solidFill>
            <a:prstDash val="sys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1" rIns="137141" bIns="68571" anchor="ctr"/>
          <a:lstStyle/>
          <a:p>
            <a:pPr algn="ctr">
              <a:defRPr/>
            </a:pPr>
            <a:endParaRPr lang="ru-RU" sz="2700">
              <a:solidFill>
                <a:srgbClr val="FFFFFF"/>
              </a:solidFill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12377738" y="5841207"/>
            <a:ext cx="3595688" cy="2216943"/>
          </a:xfrm>
          <a:prstGeom prst="roundRect">
            <a:avLst/>
          </a:prstGeom>
          <a:noFill/>
          <a:ln w="41275" cap="rnd" cmpd="thickThin">
            <a:solidFill>
              <a:srgbClr val="002060">
                <a:alpha val="89000"/>
              </a:srgbClr>
            </a:solidFill>
            <a:prstDash val="sys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1" rIns="137141" bIns="68571" anchor="ctr"/>
          <a:lstStyle/>
          <a:p>
            <a:pPr algn="ctr">
              <a:defRPr/>
            </a:pPr>
            <a:endParaRPr lang="ru-RU" sz="2700">
              <a:solidFill>
                <a:srgbClr val="FFFFFF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12403932" y="1057276"/>
            <a:ext cx="3598068" cy="2052638"/>
          </a:xfrm>
          <a:prstGeom prst="roundRect">
            <a:avLst/>
          </a:prstGeom>
          <a:noFill/>
          <a:ln w="41275" cap="rnd" cmpd="thickThin">
            <a:solidFill>
              <a:srgbClr val="002060">
                <a:alpha val="89000"/>
              </a:srgbClr>
            </a:solidFill>
            <a:prstDash val="sys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1" rIns="137141" bIns="68571" anchor="ctr"/>
          <a:lstStyle/>
          <a:p>
            <a:pPr algn="ctr">
              <a:defRPr/>
            </a:pPr>
            <a:endParaRPr lang="ru-RU" sz="2700">
              <a:solidFill>
                <a:srgbClr val="FFFFFF"/>
              </a:solidFill>
            </a:endParaRPr>
          </a:p>
        </p:txBody>
      </p:sp>
      <p:pic>
        <p:nvPicPr>
          <p:cNvPr id="196640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577765" y="1057275"/>
            <a:ext cx="3195638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41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2362134" y="3332218"/>
            <a:ext cx="3483768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42" name="TextBox 58"/>
          <p:cNvSpPr txBox="1">
            <a:spLocks noChangeArrowheads="1"/>
          </p:cNvSpPr>
          <p:nvPr/>
        </p:nvSpPr>
        <p:spPr bwMode="auto">
          <a:xfrm>
            <a:off x="12708732" y="2550322"/>
            <a:ext cx="3117418" cy="55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7141" tIns="68571" rIns="137141" bIns="68571">
            <a:spAutoFit/>
          </a:bodyPr>
          <a:lstStyle/>
          <a:p>
            <a:r>
              <a:rPr lang="ru-RU" sz="2700" b="1" dirty="0" smtClean="0">
                <a:solidFill>
                  <a:srgbClr val="000000"/>
                </a:solidFill>
                <a:latin typeface="Academy"/>
              </a:rPr>
              <a:t>БИМ технологии</a:t>
            </a:r>
            <a:endParaRPr lang="ru-RU" sz="2700" b="1" dirty="0">
              <a:solidFill>
                <a:srgbClr val="000000"/>
              </a:solidFill>
              <a:latin typeface="Academy"/>
            </a:endParaRPr>
          </a:p>
        </p:txBody>
      </p:sp>
      <p:pic>
        <p:nvPicPr>
          <p:cNvPr id="196643" name="Picture 2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03795" y="1226347"/>
            <a:ext cx="1083468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44" name="Рисунок 3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2" y="1226347"/>
            <a:ext cx="108347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45" name="Рисунок 7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51159" y="2245522"/>
            <a:ext cx="1090613" cy="1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46" name="Рисунок 8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7558" y="2338388"/>
            <a:ext cx="1033463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47" name="Рисунок 10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72450" y="2245522"/>
            <a:ext cx="1088232" cy="1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48" name="Рисунок 11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32247" y="2259809"/>
            <a:ext cx="1081088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50" name="Picture 3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91888" y="2336009"/>
            <a:ext cx="1031082" cy="103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18260" y="3561236"/>
            <a:ext cx="1420491" cy="14204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427533" y="3575234"/>
            <a:ext cx="1560711" cy="133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2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0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"/>
            <a:ext cx="2028825" cy="163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579" y="6936979"/>
            <a:ext cx="1821621" cy="173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36"/>
          <p:cNvGrpSpPr/>
          <p:nvPr/>
        </p:nvGrpSpPr>
        <p:grpSpPr>
          <a:xfrm>
            <a:off x="152400" y="9486900"/>
            <a:ext cx="17830800" cy="600164"/>
            <a:chOff x="-1" y="6551767"/>
            <a:chExt cx="9123831" cy="744024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-1" y="6551767"/>
              <a:ext cx="9123831" cy="74402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b="1" dirty="0">
                  <a:solidFill>
                    <a:schemeClr val="tx1">
                      <a:lumMod val="50000"/>
                    </a:schemeClr>
                  </a:solidFill>
                  <a:latin typeface="Calibri" pitchFamily="34" charset="0"/>
                  <a:cs typeface="Arial" pitchFamily="34" charset="0"/>
                </a:rPr>
                <a:t>http://</a:t>
              </a:r>
              <a:r>
                <a:rPr lang="en-US" b="1" dirty="0" smtClean="0">
                  <a:solidFill>
                    <a:schemeClr val="tx1">
                      <a:lumMod val="50000"/>
                    </a:schemeClr>
                  </a:solidFill>
                  <a:latin typeface="Calibri" pitchFamily="34" charset="0"/>
                  <a:cs typeface="Arial" pitchFamily="34" charset="0"/>
                </a:rPr>
                <a:t>ripo.by</a:t>
              </a:r>
              <a:endParaRPr lang="en-US" b="1" dirty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Arial" pitchFamily="34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1500" b="1" dirty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Arial" pitchFamily="34" charset="0"/>
              </a:endParaRPr>
            </a:p>
          </p:txBody>
        </p:sp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9291" y="6615518"/>
              <a:ext cx="494822" cy="398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3792644" y="345954"/>
            <a:ext cx="10715700" cy="117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41" tIns="68571" rIns="137141" bIns="68571">
            <a:spAutoFit/>
          </a:bodyPr>
          <a:lstStyle/>
          <a:p>
            <a:pPr algn="ctr" fontAlgn="base">
              <a:lnSpc>
                <a:spcPct val="80000"/>
              </a:lnSpc>
              <a:spcBef>
                <a:spcPts val="900"/>
              </a:spcBef>
              <a:spcAft>
                <a:spcPct val="0"/>
              </a:spcAft>
              <a:buClr>
                <a:srgbClr val="727CA3"/>
              </a:buClr>
              <a:buSzPct val="76000"/>
            </a:pPr>
            <a:r>
              <a:rPr lang="ru-RU" sz="42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Республиканский институт профессионального образования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943600" y="6995701"/>
            <a:ext cx="11340401" cy="198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41" tIns="68571" rIns="137141" bIns="685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3000" b="1" kern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Базовая организация государств – участников СНГ по профессиональной подготовке, переподготовке </a:t>
            </a:r>
          </a:p>
          <a:p>
            <a:pPr algn="ctr" eaLnBrk="1" hangingPunct="1">
              <a:defRPr/>
            </a:pPr>
            <a:r>
              <a:rPr lang="ru-RU" sz="3000" b="1" kern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и повышению квалификации кадров</a:t>
            </a:r>
            <a:br>
              <a:rPr lang="ru-RU" sz="3000" b="1" kern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3000" b="1" kern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в системе профессионального образования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0" y="6831523"/>
            <a:ext cx="8786846" cy="221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41" tIns="68571" rIns="137141" bIns="685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http://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ripo.by</a:t>
            </a:r>
            <a:endParaRPr lang="en-US" sz="3600" b="1" dirty="0">
              <a:solidFill>
                <a:schemeClr val="tx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350" b="1" dirty="0">
              <a:solidFill>
                <a:schemeClr val="tx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eaLnBrk="1" hangingPunct="1"/>
            <a:r>
              <a:rPr lang="ru-RU" sz="3600" b="1" dirty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Е-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mail: 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ripo@ripo.by</a:t>
            </a:r>
            <a:endParaRPr lang="en-US" sz="3600" b="1" dirty="0">
              <a:solidFill>
                <a:schemeClr val="tx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350" b="1" dirty="0">
              <a:solidFill>
                <a:schemeClr val="tx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Т</a:t>
            </a:r>
            <a:r>
              <a:rPr lang="ru-RU" sz="3600" b="1" dirty="0" smtClean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ел.+</a:t>
            </a:r>
            <a:r>
              <a:rPr lang="ru-RU" sz="3600" b="1" dirty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375 17 263 000 1 </a:t>
            </a:r>
            <a:endParaRPr lang="ru-RU" sz="4200" b="1" dirty="0">
              <a:solidFill>
                <a:schemeClr val="tx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3539455"/>
            <a:ext cx="109232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к сотрудничеству</a:t>
            </a:r>
            <a:endParaRPr lang="ru-RU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2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8534400" y="892606"/>
            <a:ext cx="9601200" cy="8501787"/>
            <a:chOff x="0" y="95251"/>
            <a:chExt cx="13227018" cy="11335716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1"/>
              <a:ext cx="11431075" cy="328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4000" b="1" dirty="0">
                  <a:solidFill>
                    <a:srgbClr val="FFFF00"/>
                  </a:solidFill>
                </a:rPr>
                <a:t>КОНЦЕПТУАЛЬНЫЕ ПОДХОДЫ К РАЗВИТИЮ СИСТЕМЫ ОБРАЗОВАНИЯ РЕСПУБЛИКИ БЕЛАРУСЬ ДО 2020 ГОДА И НА ПЕРСПЕКТИВУ ДО 2030 ГОДА </a:t>
              </a:r>
              <a:endParaRPr lang="en-US" sz="30000" b="1" dirty="0">
                <a:solidFill>
                  <a:srgbClr val="FFFF00"/>
                </a:solidFill>
                <a:latin typeface="Fira Sans Medium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04145" y="5070251"/>
              <a:ext cx="12293599" cy="6360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3200" dirty="0">
                  <a:solidFill>
                    <a:schemeClr val="bg1"/>
                  </a:solidFill>
                </a:rPr>
                <a:t>В формировании инновационной экономики и ее конкурентной среды </a:t>
              </a:r>
              <a:r>
                <a:rPr lang="ru-RU" sz="3200" b="1" dirty="0">
                  <a:solidFill>
                    <a:schemeClr val="bg1"/>
                  </a:solidFill>
                </a:rPr>
                <a:t>система образования </a:t>
              </a:r>
              <a:r>
                <a:rPr lang="ru-RU" sz="3200" dirty="0">
                  <a:solidFill>
                    <a:schemeClr val="bg1"/>
                  </a:solidFill>
                </a:rPr>
                <a:t>должна обеспечить соответствие получаемых знаний и навыков быстроменяющимся требованиям со стороны общества и экономики, техники и технологий, развитию личной инициативы и </a:t>
              </a:r>
              <a:r>
                <a:rPr lang="ru-RU" sz="3200" dirty="0" err="1">
                  <a:solidFill>
                    <a:schemeClr val="bg1"/>
                  </a:solidFill>
                </a:rPr>
                <a:t>адаптируемости</a:t>
              </a:r>
              <a:r>
                <a:rPr lang="ru-RU" sz="3200" dirty="0">
                  <a:solidFill>
                    <a:schemeClr val="bg1"/>
                  </a:solidFill>
                </a:rPr>
                <a:t> человека, благодаря которым расширяются его возможности генерировать </a:t>
              </a:r>
              <a:r>
                <a:rPr lang="ru-RU" sz="3200" dirty="0" smtClean="0">
                  <a:solidFill>
                    <a:schemeClr val="bg1"/>
                  </a:solidFill>
                </a:rPr>
                <a:t>идеи, создавать </a:t>
              </a:r>
              <a:r>
                <a:rPr lang="ru-RU" sz="3200" dirty="0">
                  <a:solidFill>
                    <a:schemeClr val="bg1"/>
                  </a:solidFill>
                </a:rPr>
                <a:t>инновационный продукт.</a:t>
              </a:r>
              <a:r>
                <a:rPr lang="aa-ET" sz="5400" dirty="0">
                  <a:solidFill>
                    <a:schemeClr val="bg1"/>
                  </a:solidFill>
                </a:rPr>
                <a:t> </a:t>
              </a:r>
              <a:endParaRPr lang="en-US" sz="4800" spc="105" dirty="0">
                <a:solidFill>
                  <a:schemeClr val="bg1"/>
                </a:solidFill>
                <a:latin typeface="Fira Sans Medium Bold"/>
              </a:endParaRPr>
            </a:p>
          </p:txBody>
        </p:sp>
        <p:sp>
          <p:nvSpPr>
            <p:cNvPr id="9" name="AutoShape 9"/>
            <p:cNvSpPr/>
            <p:nvPr/>
          </p:nvSpPr>
          <p:spPr>
            <a:xfrm rot="-10800000">
              <a:off x="0" y="4462489"/>
              <a:ext cx="13227018" cy="0"/>
            </a:xfrm>
            <a:prstGeom prst="line">
              <a:avLst/>
            </a:prstGeom>
            <a:ln w="38100" cap="rnd">
              <a:solidFill>
                <a:srgbClr val="86C7ED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026" name="Picture 2" descr="в современном обществе происходит интернационализация образования">
            <a:extLst>
              <a:ext uri="{FF2B5EF4-FFF2-40B4-BE49-F238E27FC236}">
                <a16:creationId xmlns:a16="http://schemas.microsoft.com/office/drawing/2014/main" xmlns="" id="{DF48E4D1-C14D-4F48-93C1-DAB82EE4C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33500"/>
            <a:ext cx="8085404" cy="7307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1028700" y="5986547"/>
            <a:ext cx="16230600" cy="0"/>
          </a:xfrm>
          <a:prstGeom prst="line">
            <a:avLst/>
          </a:prstGeom>
          <a:ln w="28575" cap="rnd">
            <a:solidFill>
              <a:srgbClr val="86C7E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 flipV="1">
            <a:off x="3009064" y="5950046"/>
            <a:ext cx="6416553" cy="25"/>
          </a:xfrm>
          <a:prstGeom prst="line">
            <a:avLst/>
          </a:prstGeom>
          <a:ln w="28575" cap="rnd">
            <a:solidFill>
              <a:srgbClr val="86C7E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8862367" y="5950039"/>
            <a:ext cx="6416536" cy="24"/>
          </a:xfrm>
          <a:prstGeom prst="line">
            <a:avLst/>
          </a:prstGeom>
          <a:ln w="28575" cap="rnd">
            <a:solidFill>
              <a:srgbClr val="86C7E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4026"/>
          <a:stretch>
            <a:fillRect/>
          </a:stretch>
        </p:blipFill>
        <p:spPr>
          <a:xfrm>
            <a:off x="16065550" y="1101946"/>
            <a:ext cx="1098500" cy="62720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123950" y="3093942"/>
            <a:ext cx="4523937" cy="2635790"/>
            <a:chOff x="0" y="-66675"/>
            <a:chExt cx="6031916" cy="3514387"/>
          </a:xfrm>
        </p:grpSpPr>
        <p:sp>
          <p:nvSpPr>
            <p:cNvPr id="7" name="TextBox 7"/>
            <p:cNvSpPr txBox="1"/>
            <p:nvPr/>
          </p:nvSpPr>
          <p:spPr>
            <a:xfrm>
              <a:off x="0" y="-66675"/>
              <a:ext cx="6031916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ru-RU" sz="3000" spc="15" dirty="0">
                  <a:solidFill>
                    <a:srgbClr val="A066CB"/>
                  </a:solidFill>
                  <a:latin typeface="Fira Sans Medium"/>
                </a:rPr>
                <a:t>Политические</a:t>
              </a:r>
              <a:endParaRPr lang="en-US" sz="3000" spc="15" dirty="0">
                <a:solidFill>
                  <a:srgbClr val="A066CB"/>
                </a:solidFill>
                <a:latin typeface="Fira Sans Medium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30328"/>
              <a:ext cx="6031916" cy="261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079"/>
                </a:lnSpc>
                <a:spcBef>
                  <a:spcPct val="0"/>
                </a:spcBef>
              </a:pPr>
              <a:r>
                <a:rPr lang="ru-RU" sz="2199" spc="10" dirty="0">
                  <a:solidFill>
                    <a:srgbClr val="000000"/>
                  </a:solidFill>
                  <a:latin typeface="Fira Sans Light"/>
                </a:rPr>
                <a:t>Демократизация мирового сообщества,</a:t>
              </a:r>
            </a:p>
            <a:p>
              <a:pPr marL="0" lvl="0" indent="0">
                <a:lnSpc>
                  <a:spcPts val="3079"/>
                </a:lnSpc>
                <a:spcBef>
                  <a:spcPct val="0"/>
                </a:spcBef>
              </a:pPr>
              <a:r>
                <a:rPr lang="ru-RU" sz="2199" spc="10" dirty="0">
                  <a:solidFill>
                    <a:srgbClr val="000000"/>
                  </a:solidFill>
                  <a:latin typeface="Fira Sans Light"/>
                </a:rPr>
                <a:t>Развитие интеграционных процессов на Евразийском пространстве</a:t>
              </a:r>
              <a:endParaRPr lang="en-US" sz="2199" spc="10" dirty="0">
                <a:solidFill>
                  <a:srgbClr val="000000"/>
                </a:solidFill>
                <a:latin typeface="Fira Sans Light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5400" y="6417607"/>
            <a:ext cx="4555313" cy="3138272"/>
            <a:chOff x="-41835" y="-66675"/>
            <a:chExt cx="6073751" cy="418436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66675"/>
              <a:ext cx="6031916" cy="674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ru-RU" sz="3000" spc="15" dirty="0">
                  <a:solidFill>
                    <a:srgbClr val="A066CB"/>
                  </a:solidFill>
                  <a:latin typeface="Fira Sans Medium"/>
                </a:rPr>
                <a:t>Образовательные</a:t>
              </a:r>
              <a:endParaRPr lang="en-US" sz="3000" spc="15" dirty="0">
                <a:solidFill>
                  <a:srgbClr val="A066CB"/>
                </a:solidFill>
                <a:latin typeface="Fira Sans Medium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41835" y="970244"/>
              <a:ext cx="6031916" cy="314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079"/>
                </a:lnSpc>
                <a:spcBef>
                  <a:spcPct val="0"/>
                </a:spcBef>
              </a:pPr>
              <a:r>
                <a:rPr lang="ru-RU" sz="2199" spc="10" dirty="0">
                  <a:solidFill>
                    <a:srgbClr val="000000"/>
                  </a:solidFill>
                  <a:latin typeface="Fira Sans Light"/>
                </a:rPr>
                <a:t>Интернациональный характер современных компетенций/квалификаций, </a:t>
              </a:r>
            </a:p>
            <a:p>
              <a:pPr marL="0" lvl="0" indent="0">
                <a:lnSpc>
                  <a:spcPts val="3079"/>
                </a:lnSpc>
                <a:spcBef>
                  <a:spcPct val="0"/>
                </a:spcBef>
              </a:pPr>
              <a:r>
                <a:rPr lang="ru-RU" sz="2199" spc="10" dirty="0">
                  <a:solidFill>
                    <a:srgbClr val="000000"/>
                  </a:solidFill>
                  <a:latin typeface="Fira Sans Light"/>
                </a:rPr>
                <a:t>Формирование международных стандартов качества, </a:t>
              </a:r>
            </a:p>
            <a:p>
              <a:pPr marL="0" lvl="0" indent="0">
                <a:lnSpc>
                  <a:spcPts val="3079"/>
                </a:lnSpc>
                <a:spcBef>
                  <a:spcPct val="0"/>
                </a:spcBef>
              </a:pPr>
              <a:r>
                <a:rPr lang="ru-RU" sz="2199" spc="10" dirty="0">
                  <a:solidFill>
                    <a:srgbClr val="000000"/>
                  </a:solidFill>
                  <a:latin typeface="Fira Sans Light"/>
                </a:rPr>
                <a:t>Онлайн обучение (МООС, </a:t>
              </a:r>
              <a:r>
                <a:rPr lang="en-US" sz="2199" spc="10" dirty="0">
                  <a:solidFill>
                    <a:srgbClr val="000000"/>
                  </a:solidFill>
                  <a:latin typeface="Fira Sans Light"/>
                </a:rPr>
                <a:t>SPOK)</a:t>
              </a:r>
              <a:r>
                <a:rPr lang="ru-RU" sz="2199" spc="10" dirty="0">
                  <a:solidFill>
                    <a:srgbClr val="000000"/>
                  </a:solidFill>
                  <a:latin typeface="Fira Sans Light"/>
                </a:rPr>
                <a:t> </a:t>
              </a:r>
              <a:endParaRPr lang="en-US" sz="2199" spc="10" dirty="0">
                <a:solidFill>
                  <a:srgbClr val="000000"/>
                </a:solidFill>
                <a:latin typeface="Fira Sans Light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82031" y="3093942"/>
            <a:ext cx="4523938" cy="2328215"/>
            <a:chOff x="-1" y="-66675"/>
            <a:chExt cx="6031917" cy="310428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66675"/>
              <a:ext cx="6031916" cy="674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ru-RU" sz="3000" spc="15" dirty="0">
                  <a:solidFill>
                    <a:srgbClr val="A066CB"/>
                  </a:solidFill>
                  <a:latin typeface="Fira Sans Medium"/>
                </a:rPr>
                <a:t>Экономические </a:t>
              </a:r>
              <a:endParaRPr lang="en-US" sz="3000" spc="15" dirty="0">
                <a:solidFill>
                  <a:srgbClr val="A066CB"/>
                </a:solidFill>
                <a:latin typeface="Fira Sans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1" y="950287"/>
              <a:ext cx="6031916" cy="2087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ru-RU" sz="2199" spc="10" dirty="0">
                  <a:solidFill>
                    <a:srgbClr val="000000"/>
                  </a:solidFill>
                  <a:latin typeface="Fira Sans Light"/>
                </a:rPr>
                <a:t>Глобализация экономики и технологий</a:t>
              </a:r>
            </a:p>
            <a:p>
              <a:pPr>
                <a:lnSpc>
                  <a:spcPts val="3079"/>
                </a:lnSpc>
              </a:pPr>
              <a:r>
                <a:rPr lang="ru-RU" sz="2199" spc="10" dirty="0">
                  <a:solidFill>
                    <a:srgbClr val="000000"/>
                  </a:solidFill>
                  <a:latin typeface="Fira Sans Light"/>
                </a:rPr>
                <a:t>Возрастание требования мирового рынка труда</a:t>
              </a:r>
              <a:endParaRPr lang="en-US" sz="2199" spc="10" dirty="0">
                <a:solidFill>
                  <a:srgbClr val="000000"/>
                </a:solidFill>
                <a:latin typeface="Fira Sans Light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640087" y="3093942"/>
            <a:ext cx="4523963" cy="2374099"/>
            <a:chOff x="0" y="-66675"/>
            <a:chExt cx="6031951" cy="3165465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66675"/>
              <a:ext cx="6031951" cy="1392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ru-RU" sz="3000" spc="15" dirty="0">
                  <a:solidFill>
                    <a:srgbClr val="A066CB"/>
                  </a:solidFill>
                  <a:latin typeface="Fira Sans Medium"/>
                </a:rPr>
                <a:t>Культурные и идеологические</a:t>
              </a:r>
              <a:endParaRPr lang="en-US" sz="3000" spc="15" dirty="0">
                <a:solidFill>
                  <a:srgbClr val="A066CB"/>
                </a:solidFill>
                <a:latin typeface="Fira Sans Medium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541526"/>
              <a:ext cx="6031951" cy="1557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ru-RU" sz="2199" spc="10" dirty="0">
                  <a:solidFill>
                    <a:srgbClr val="000000"/>
                  </a:solidFill>
                  <a:latin typeface="Fira Sans Light"/>
                </a:rPr>
                <a:t>Рост международной открытости и развивающийся диалог национальных культур</a:t>
              </a:r>
              <a:endParaRPr lang="en-US" sz="2199" spc="10" dirty="0">
                <a:solidFill>
                  <a:srgbClr val="000000"/>
                </a:solidFill>
                <a:latin typeface="Fira Sans Light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086600" y="6505052"/>
            <a:ext cx="4530693" cy="2414251"/>
            <a:chOff x="0" y="-66675"/>
            <a:chExt cx="6040924" cy="3219001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66675"/>
              <a:ext cx="6031951" cy="674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ru-RU" sz="3000" spc="15" dirty="0">
                  <a:solidFill>
                    <a:srgbClr val="A066CB"/>
                  </a:solidFill>
                  <a:latin typeface="Fira Sans Medium"/>
                </a:rPr>
                <a:t>Цифровые </a:t>
              </a:r>
              <a:endParaRPr lang="en-US" sz="3000" spc="15" dirty="0">
                <a:solidFill>
                  <a:srgbClr val="A066CB"/>
                </a:solidFill>
                <a:latin typeface="Fira Sans Medium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973" y="1065002"/>
              <a:ext cx="6031951" cy="2087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079"/>
                </a:lnSpc>
                <a:spcBef>
                  <a:spcPct val="0"/>
                </a:spcBef>
              </a:pPr>
              <a:r>
                <a:rPr lang="ru-RU" sz="2199" spc="10" dirty="0">
                  <a:solidFill>
                    <a:srgbClr val="000000"/>
                  </a:solidFill>
                  <a:latin typeface="Fira Sans Light"/>
                </a:rPr>
                <a:t>Новые цифровые технологии,</a:t>
              </a:r>
            </a:p>
            <a:p>
              <a:pPr marL="0" lvl="0" indent="0">
                <a:lnSpc>
                  <a:spcPts val="3079"/>
                </a:lnSpc>
                <a:spcBef>
                  <a:spcPct val="0"/>
                </a:spcBef>
              </a:pPr>
              <a:r>
                <a:rPr lang="ru-RU" sz="2199" spc="10" dirty="0">
                  <a:solidFill>
                    <a:srgbClr val="000000"/>
                  </a:solidFill>
                  <a:latin typeface="Fira Sans Light"/>
                </a:rPr>
                <a:t>Глобальные сети,</a:t>
              </a:r>
            </a:p>
            <a:p>
              <a:pPr marL="0" lvl="0" indent="0">
                <a:lnSpc>
                  <a:spcPts val="3079"/>
                </a:lnSpc>
                <a:spcBef>
                  <a:spcPct val="0"/>
                </a:spcBef>
              </a:pPr>
              <a:r>
                <a:rPr lang="ru-RU" sz="2199" spc="10" dirty="0">
                  <a:solidFill>
                    <a:srgbClr val="000000"/>
                  </a:solidFill>
                  <a:latin typeface="Fira Sans Light"/>
                </a:rPr>
                <a:t>Интернет вещей,</a:t>
              </a:r>
            </a:p>
            <a:p>
              <a:pPr marL="0" lvl="0" indent="0">
                <a:lnSpc>
                  <a:spcPts val="3079"/>
                </a:lnSpc>
                <a:spcBef>
                  <a:spcPct val="0"/>
                </a:spcBef>
              </a:pPr>
              <a:r>
                <a:rPr lang="ru-RU" sz="2199" spc="10" dirty="0">
                  <a:solidFill>
                    <a:srgbClr val="000000"/>
                  </a:solidFill>
                  <a:latin typeface="Fira Sans Light"/>
                </a:rPr>
                <a:t>Искусственный интеллект</a:t>
              </a:r>
              <a:endParaRPr lang="en-US" sz="2199" spc="10" dirty="0">
                <a:solidFill>
                  <a:srgbClr val="000000"/>
                </a:solidFill>
                <a:latin typeface="Fira Sans Light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681853" y="1085154"/>
            <a:ext cx="10434924" cy="1105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ru-RU" sz="4800" spc="105" dirty="0">
                <a:solidFill>
                  <a:srgbClr val="1836B2"/>
                </a:solidFill>
                <a:latin typeface="Fira Sans Medium Bold"/>
              </a:rPr>
              <a:t>ФАКТОРЫ ИНТЕРНАЦИОНАЛИЗАЦИИ</a:t>
            </a:r>
            <a:endParaRPr lang="en-US" sz="4800" spc="105" dirty="0">
              <a:solidFill>
                <a:srgbClr val="1836B2"/>
              </a:solidFill>
              <a:latin typeface="Fira Sans Medium Bold"/>
            </a:endParaRPr>
          </a:p>
        </p:txBody>
      </p:sp>
      <p:grpSp>
        <p:nvGrpSpPr>
          <p:cNvPr id="26" name="Group 21">
            <a:extLst>
              <a:ext uri="{FF2B5EF4-FFF2-40B4-BE49-F238E27FC236}">
                <a16:creationId xmlns:a16="http://schemas.microsoft.com/office/drawing/2014/main" xmlns="" id="{EEF98767-749F-F344-A774-9549FAC03DF2}"/>
              </a:ext>
            </a:extLst>
          </p:cNvPr>
          <p:cNvGrpSpPr/>
          <p:nvPr/>
        </p:nvGrpSpPr>
        <p:grpSpPr>
          <a:xfrm>
            <a:off x="12640087" y="6417607"/>
            <a:ext cx="4530693" cy="3209341"/>
            <a:chOff x="0" y="-66675"/>
            <a:chExt cx="6040924" cy="4279121"/>
          </a:xfrm>
        </p:grpSpPr>
        <p:sp>
          <p:nvSpPr>
            <p:cNvPr id="27" name="TextBox 22">
              <a:extLst>
                <a:ext uri="{FF2B5EF4-FFF2-40B4-BE49-F238E27FC236}">
                  <a16:creationId xmlns:a16="http://schemas.microsoft.com/office/drawing/2014/main" xmlns="" id="{6A7F9DDB-4614-3D45-8D0C-A4711CC637E5}"/>
                </a:ext>
              </a:extLst>
            </p:cNvPr>
            <p:cNvSpPr txBox="1"/>
            <p:nvPr/>
          </p:nvSpPr>
          <p:spPr>
            <a:xfrm>
              <a:off x="0" y="-66675"/>
              <a:ext cx="6031951" cy="674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ru-RU" sz="3000" spc="15" dirty="0">
                  <a:solidFill>
                    <a:srgbClr val="A066CB"/>
                  </a:solidFill>
                  <a:latin typeface="Fira Sans Medium"/>
                </a:rPr>
                <a:t>Технологические </a:t>
              </a:r>
              <a:endParaRPr lang="en-US" sz="3000" spc="15" dirty="0">
                <a:solidFill>
                  <a:srgbClr val="A066CB"/>
                </a:solidFill>
                <a:latin typeface="Fira Sans Medium"/>
              </a:endParaRPr>
            </a:p>
          </p:txBody>
        </p:sp>
        <p:sp>
          <p:nvSpPr>
            <p:cNvPr id="28" name="TextBox 23">
              <a:extLst>
                <a:ext uri="{FF2B5EF4-FFF2-40B4-BE49-F238E27FC236}">
                  <a16:creationId xmlns:a16="http://schemas.microsoft.com/office/drawing/2014/main" xmlns="" id="{18270E5D-2E68-BE46-BBC1-2B952517CF35}"/>
                </a:ext>
              </a:extLst>
            </p:cNvPr>
            <p:cNvSpPr txBox="1"/>
            <p:nvPr/>
          </p:nvSpPr>
          <p:spPr>
            <a:xfrm>
              <a:off x="8973" y="1065002"/>
              <a:ext cx="6031951" cy="314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079"/>
                </a:lnSpc>
                <a:spcBef>
                  <a:spcPct val="0"/>
                </a:spcBef>
              </a:pPr>
              <a:r>
                <a:rPr lang="ru-RU" sz="2199" spc="10" dirty="0">
                  <a:solidFill>
                    <a:srgbClr val="000000"/>
                  </a:solidFill>
                  <a:latin typeface="Fira Sans Light"/>
                </a:rPr>
                <a:t>Быстрая смена технологических изменения,</a:t>
              </a:r>
              <a:endParaRPr lang="en-US" sz="2199" spc="10" dirty="0">
                <a:solidFill>
                  <a:srgbClr val="000000"/>
                </a:solidFill>
                <a:latin typeface="Fira Sans Light"/>
              </a:endParaRPr>
            </a:p>
            <a:p>
              <a:pPr marL="0" lvl="0" indent="0">
                <a:lnSpc>
                  <a:spcPts val="3079"/>
                </a:lnSpc>
                <a:spcBef>
                  <a:spcPct val="0"/>
                </a:spcBef>
              </a:pPr>
              <a:r>
                <a:rPr lang="en-US" sz="2199" spc="10" dirty="0">
                  <a:solidFill>
                    <a:srgbClr val="000000"/>
                  </a:solidFill>
                  <a:latin typeface="Fira Sans Light"/>
                </a:rPr>
                <a:t>VI </a:t>
              </a:r>
              <a:r>
                <a:rPr lang="ru-RU" sz="2199" spc="10" dirty="0">
                  <a:solidFill>
                    <a:srgbClr val="000000"/>
                  </a:solidFill>
                  <a:latin typeface="Fira Sans Light"/>
                </a:rPr>
                <a:t>технологический уклад (</a:t>
              </a:r>
              <a:r>
                <a:rPr lang="ru-RU" sz="2199" spc="10" dirty="0" err="1">
                  <a:solidFill>
                    <a:srgbClr val="000000"/>
                  </a:solidFill>
                  <a:latin typeface="Fira Sans Light"/>
                </a:rPr>
                <a:t>нанотехнологии</a:t>
              </a:r>
              <a:r>
                <a:rPr lang="ru-RU" sz="2199" spc="10" dirty="0">
                  <a:solidFill>
                    <a:srgbClr val="000000"/>
                  </a:solidFill>
                  <a:latin typeface="Fira Sans Light"/>
                </a:rPr>
                <a:t>)</a:t>
              </a:r>
              <a:endParaRPr lang="en-US" sz="2199" spc="10" dirty="0">
                <a:solidFill>
                  <a:srgbClr val="000000"/>
                </a:solidFill>
                <a:latin typeface="Fira Sans Light"/>
              </a:endParaRPr>
            </a:p>
            <a:p>
              <a:pPr marL="0" lvl="0" indent="0">
                <a:lnSpc>
                  <a:spcPts val="3079"/>
                </a:lnSpc>
                <a:spcBef>
                  <a:spcPct val="0"/>
                </a:spcBef>
              </a:pPr>
              <a:endParaRPr lang="ru-RU" sz="2199" spc="10" dirty="0">
                <a:solidFill>
                  <a:srgbClr val="000000"/>
                </a:solidFill>
                <a:latin typeface="Fira Sans Light"/>
              </a:endParaRPr>
            </a:p>
            <a:p>
              <a:pPr marL="0" lvl="0" indent="0">
                <a:lnSpc>
                  <a:spcPts val="3079"/>
                </a:lnSpc>
                <a:spcBef>
                  <a:spcPct val="0"/>
                </a:spcBef>
              </a:pPr>
              <a:endParaRPr lang="en-US" sz="2199" spc="10" dirty="0">
                <a:solidFill>
                  <a:srgbClr val="000000"/>
                </a:solidFill>
                <a:latin typeface="Fira Sans Light"/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FB02FCA-7107-A446-A608-E81EE6B326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88" y="1101946"/>
            <a:ext cx="1301185" cy="958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12399" y="895748"/>
            <a:ext cx="1176660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8000" dirty="0">
                <a:solidFill>
                  <a:srgbClr val="1836B2"/>
                </a:solidFill>
                <a:latin typeface="Fira Sans Medium Bold"/>
              </a:rPr>
              <a:t>Формы интернационализации:</a:t>
            </a:r>
            <a:endParaRPr lang="en-US" sz="8000" dirty="0">
              <a:solidFill>
                <a:srgbClr val="1836B2"/>
              </a:solidFill>
              <a:latin typeface="Fira Sans Medium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1734800" y="495300"/>
            <a:ext cx="6346255" cy="8926280"/>
            <a:chOff x="339565" y="0"/>
            <a:chExt cx="12643238" cy="1190170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34026"/>
            <a:stretch>
              <a:fillRect/>
            </a:stretch>
          </p:blipFill>
          <p:spPr>
            <a:xfrm>
              <a:off x="339565" y="6372303"/>
              <a:ext cx="11160539" cy="552940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34026"/>
            <a:stretch>
              <a:fillRect/>
            </a:stretch>
          </p:blipFill>
          <p:spPr>
            <a:xfrm>
              <a:off x="1822263" y="0"/>
              <a:ext cx="11160540" cy="6372302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317314" y="3997770"/>
            <a:ext cx="782668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ru-RU" sz="3500" spc="105" dirty="0">
                <a:solidFill>
                  <a:srgbClr val="1836B2"/>
                </a:solidFill>
                <a:latin typeface="Fira Sans Medium Bold"/>
              </a:rPr>
              <a:t>Профессиональное образование</a:t>
            </a:r>
            <a:r>
              <a:rPr lang="en-US" sz="3500" spc="105" dirty="0">
                <a:solidFill>
                  <a:srgbClr val="1836B2"/>
                </a:solidFill>
                <a:latin typeface="Fira Sans Medium Bold"/>
              </a:rPr>
              <a:t>: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317314" y="5137502"/>
            <a:ext cx="6553010" cy="457200"/>
            <a:chOff x="0" y="0"/>
            <a:chExt cx="8737347" cy="609600"/>
          </a:xfrm>
        </p:grpSpPr>
        <p:sp>
          <p:nvSpPr>
            <p:cNvPr id="8" name="TextBox 8"/>
            <p:cNvSpPr txBox="1"/>
            <p:nvPr/>
          </p:nvSpPr>
          <p:spPr>
            <a:xfrm>
              <a:off x="1017020" y="-66675"/>
              <a:ext cx="7720327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ru-RU" sz="3000" spc="15" dirty="0">
                  <a:solidFill>
                    <a:srgbClr val="000000"/>
                  </a:solidFill>
                  <a:latin typeface="Fira Sans Light"/>
                </a:rPr>
                <a:t>Мобильность обучающихся</a:t>
              </a:r>
              <a:endParaRPr lang="en-US" sz="3000" spc="15" dirty="0">
                <a:solidFill>
                  <a:srgbClr val="000000"/>
                </a:solidFill>
                <a:latin typeface="Fira Sans Light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 rot="-10800000">
              <a:off x="0" y="107772"/>
              <a:ext cx="454982" cy="394057"/>
              <a:chOff x="0" y="0"/>
              <a:chExt cx="6202680" cy="53721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1317314" y="5985267"/>
            <a:ext cx="6553010" cy="457200"/>
            <a:chOff x="0" y="0"/>
            <a:chExt cx="8737347" cy="609600"/>
          </a:xfrm>
        </p:grpSpPr>
        <p:sp>
          <p:nvSpPr>
            <p:cNvPr id="12" name="TextBox 12"/>
            <p:cNvSpPr txBox="1"/>
            <p:nvPr/>
          </p:nvSpPr>
          <p:spPr>
            <a:xfrm>
              <a:off x="1017020" y="-66675"/>
              <a:ext cx="7720327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ru-RU" sz="3000" spc="15" dirty="0">
                  <a:solidFill>
                    <a:srgbClr val="000000"/>
                  </a:solidFill>
                  <a:latin typeface="Fira Sans Light"/>
                </a:rPr>
                <a:t>Мобильность педагогов</a:t>
              </a:r>
              <a:endParaRPr lang="en-US" sz="3000" spc="15" dirty="0">
                <a:solidFill>
                  <a:srgbClr val="000000"/>
                </a:solidFill>
                <a:latin typeface="Fira Sans Light"/>
              </a:endParaRPr>
            </a:p>
          </p:txBody>
        </p:sp>
        <p:grpSp>
          <p:nvGrpSpPr>
            <p:cNvPr id="13" name="Group 13"/>
            <p:cNvGrpSpPr/>
            <p:nvPr/>
          </p:nvGrpSpPr>
          <p:grpSpPr>
            <a:xfrm rot="-10800000">
              <a:off x="0" y="107772"/>
              <a:ext cx="454982" cy="394057"/>
              <a:chOff x="0" y="0"/>
              <a:chExt cx="6202680" cy="53721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317313" y="6777668"/>
            <a:ext cx="8724335" cy="505908"/>
            <a:chOff x="0" y="-66675"/>
            <a:chExt cx="11982425" cy="674544"/>
          </a:xfrm>
        </p:grpSpPr>
        <p:sp>
          <p:nvSpPr>
            <p:cNvPr id="16" name="TextBox 16"/>
            <p:cNvSpPr txBox="1"/>
            <p:nvPr/>
          </p:nvSpPr>
          <p:spPr>
            <a:xfrm>
              <a:off x="1017019" y="-66675"/>
              <a:ext cx="10965406" cy="6745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ru-RU" sz="3000" spc="15" dirty="0">
                  <a:solidFill>
                    <a:srgbClr val="000000"/>
                  </a:solidFill>
                  <a:latin typeface="Fira Sans Light"/>
                </a:rPr>
                <a:t>Мобильность образовательных программ</a:t>
              </a:r>
              <a:endParaRPr lang="en-US" sz="3000" spc="15" dirty="0">
                <a:solidFill>
                  <a:srgbClr val="000000"/>
                </a:solidFill>
                <a:latin typeface="Fira Sans Light"/>
              </a:endParaRPr>
            </a:p>
          </p:txBody>
        </p:sp>
        <p:grpSp>
          <p:nvGrpSpPr>
            <p:cNvPr id="17" name="Group 17"/>
            <p:cNvGrpSpPr/>
            <p:nvPr/>
          </p:nvGrpSpPr>
          <p:grpSpPr>
            <a:xfrm rot="-10800000">
              <a:off x="0" y="107772"/>
              <a:ext cx="454982" cy="394057"/>
              <a:chOff x="0" y="0"/>
              <a:chExt cx="6202680" cy="53721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</p:grpSp>
      <p:grpSp>
        <p:nvGrpSpPr>
          <p:cNvPr id="19" name="Group 19"/>
          <p:cNvGrpSpPr/>
          <p:nvPr/>
        </p:nvGrpSpPr>
        <p:grpSpPr>
          <a:xfrm>
            <a:off x="1317314" y="7620074"/>
            <a:ext cx="12398686" cy="505908"/>
            <a:chOff x="0" y="-66675"/>
            <a:chExt cx="16531582" cy="674544"/>
          </a:xfrm>
        </p:grpSpPr>
        <p:sp>
          <p:nvSpPr>
            <p:cNvPr id="20" name="TextBox 20"/>
            <p:cNvSpPr txBox="1"/>
            <p:nvPr/>
          </p:nvSpPr>
          <p:spPr>
            <a:xfrm>
              <a:off x="1017020" y="-66675"/>
              <a:ext cx="15514562" cy="6745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ru-RU" sz="3000" spc="15" dirty="0">
                  <a:solidFill>
                    <a:srgbClr val="000000"/>
                  </a:solidFill>
                  <a:latin typeface="Fira Sans Light"/>
                </a:rPr>
                <a:t>Новые международные стандарты образовательных программ</a:t>
              </a:r>
              <a:endParaRPr lang="en-US" sz="3000" spc="15" dirty="0">
                <a:solidFill>
                  <a:srgbClr val="000000"/>
                </a:solidFill>
                <a:latin typeface="Fira Sans Light"/>
              </a:endParaRPr>
            </a:p>
          </p:txBody>
        </p:sp>
        <p:grpSp>
          <p:nvGrpSpPr>
            <p:cNvPr id="21" name="Group 21"/>
            <p:cNvGrpSpPr/>
            <p:nvPr/>
          </p:nvGrpSpPr>
          <p:grpSpPr>
            <a:xfrm rot="-10800000">
              <a:off x="0" y="107772"/>
              <a:ext cx="454982" cy="394057"/>
              <a:chOff x="0" y="0"/>
              <a:chExt cx="6202680" cy="53721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1317314" y="8462480"/>
            <a:ext cx="9669502" cy="505908"/>
            <a:chOff x="0" y="-66675"/>
            <a:chExt cx="12892670" cy="674544"/>
          </a:xfrm>
        </p:grpSpPr>
        <p:sp>
          <p:nvSpPr>
            <p:cNvPr id="24" name="TextBox 24"/>
            <p:cNvSpPr txBox="1"/>
            <p:nvPr/>
          </p:nvSpPr>
          <p:spPr>
            <a:xfrm>
              <a:off x="1017020" y="-66675"/>
              <a:ext cx="11875650" cy="6745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ru-RU" sz="3000" spc="15" dirty="0">
                  <a:solidFill>
                    <a:srgbClr val="000000"/>
                  </a:solidFill>
                  <a:latin typeface="Fira Sans Light"/>
                </a:rPr>
                <a:t>Международные образовательные сети</a:t>
              </a:r>
              <a:endParaRPr lang="en-US" sz="3000" spc="15" dirty="0">
                <a:solidFill>
                  <a:srgbClr val="000000"/>
                </a:solidFill>
                <a:latin typeface="Fira Sans Light"/>
              </a:endParaRPr>
            </a:p>
          </p:txBody>
        </p:sp>
        <p:grpSp>
          <p:nvGrpSpPr>
            <p:cNvPr id="25" name="Group 25"/>
            <p:cNvGrpSpPr/>
            <p:nvPr/>
          </p:nvGrpSpPr>
          <p:grpSpPr>
            <a:xfrm rot="-10800000">
              <a:off x="0" y="107772"/>
              <a:ext cx="454982" cy="394057"/>
              <a:chOff x="0" y="0"/>
              <a:chExt cx="6202680" cy="53721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81000" y="1011621"/>
            <a:ext cx="8213147" cy="8229600"/>
            <a:chOff x="0" y="0"/>
            <a:chExt cx="10143490" cy="10163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43351" cy="10163632"/>
            </a:xfrm>
            <a:custGeom>
              <a:avLst/>
              <a:gdLst/>
              <a:ahLst/>
              <a:cxnLst/>
              <a:rect l="l" t="t" r="r" b="b"/>
              <a:pathLst>
                <a:path w="10143351" h="10163632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3"/>
              <a:stretch>
                <a:fillRect t="-25" r="1" b="-2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149600" y="2368550"/>
              <a:ext cx="5156200" cy="6858000"/>
            </a:xfrm>
            <a:custGeom>
              <a:avLst/>
              <a:gdLst/>
              <a:ahLst/>
              <a:cxnLst/>
              <a:rect l="l" t="t" r="r" b="b"/>
              <a:pathLst>
                <a:path w="5156200" h="68580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4"/>
              <a:stretch>
                <a:fillRect l="20568" t="23303" r="-21983" b="922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74650" y="673100"/>
              <a:ext cx="6318250" cy="8427288"/>
            </a:xfrm>
            <a:custGeom>
              <a:avLst/>
              <a:gdLst/>
              <a:ahLst/>
              <a:cxnLst/>
              <a:rect l="l" t="t" r="r" b="b"/>
              <a:pathLst>
                <a:path w="6318250" h="8427288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5"/>
              <a:stretch>
                <a:fillRect l="3693" t="1514" r="34017" b="535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594034" y="1208000"/>
            <a:ext cx="7378057" cy="7154854"/>
            <a:chOff x="-29185" y="-9525"/>
            <a:chExt cx="9837409" cy="8403202"/>
          </a:xfrm>
        </p:grpSpPr>
        <p:sp>
          <p:nvSpPr>
            <p:cNvPr id="7" name="TextBox 7"/>
            <p:cNvSpPr txBox="1"/>
            <p:nvPr/>
          </p:nvSpPr>
          <p:spPr>
            <a:xfrm>
              <a:off x="36556" y="1024949"/>
              <a:ext cx="9771668" cy="3446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00"/>
                </a:lnSpc>
              </a:pPr>
              <a:r>
                <a:rPr lang="ru-RU" sz="11500" dirty="0">
                  <a:solidFill>
                    <a:srgbClr val="1836B2"/>
                  </a:solidFill>
                  <a:latin typeface="Fira Sans Medium Bold"/>
                </a:rPr>
                <a:t>&gt; 500 </a:t>
              </a:r>
              <a:r>
                <a:rPr lang="ru-RU" sz="5400" dirty="0">
                  <a:solidFill>
                    <a:srgbClr val="1836B2"/>
                  </a:solidFill>
                  <a:latin typeface="Fira Sans Medium Bold"/>
                </a:rPr>
                <a:t>педагогов</a:t>
              </a:r>
              <a:r>
                <a:rPr lang="ru-RU" sz="11500" dirty="0">
                  <a:solidFill>
                    <a:srgbClr val="1836B2"/>
                  </a:solidFill>
                  <a:latin typeface="Fira Sans Medium Bold"/>
                </a:rPr>
                <a:t> </a:t>
              </a:r>
              <a:endParaRPr lang="en-US" sz="11500" dirty="0">
                <a:solidFill>
                  <a:srgbClr val="1836B2"/>
                </a:solidFill>
                <a:latin typeface="Fira Sans Medium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6555" y="4471532"/>
              <a:ext cx="9771668" cy="1265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ru-RU" sz="3500" spc="105" dirty="0">
                  <a:solidFill>
                    <a:srgbClr val="A066CB"/>
                  </a:solidFill>
                  <a:latin typeface="Fira Sans Medium Bold"/>
                </a:rPr>
                <a:t>прошли онлайн обучение в </a:t>
              </a:r>
              <a:r>
                <a:rPr lang="ru-RU" sz="3500" spc="105" dirty="0" smtClean="0">
                  <a:solidFill>
                    <a:srgbClr val="A066CB"/>
                  </a:solidFill>
                  <a:latin typeface="Fira Sans Medium Bold"/>
                </a:rPr>
                <a:t>2022-2023 </a:t>
              </a:r>
              <a:r>
                <a:rPr lang="ru-RU" sz="3500" spc="105" dirty="0">
                  <a:solidFill>
                    <a:srgbClr val="A066CB"/>
                  </a:solidFill>
                  <a:latin typeface="Fira Sans Medium Bold"/>
                </a:rPr>
                <a:t>году</a:t>
              </a:r>
              <a:endParaRPr lang="en-US" sz="3500" spc="105" dirty="0">
                <a:solidFill>
                  <a:srgbClr val="A066CB"/>
                </a:solidFill>
                <a:latin typeface="Fira Sans Medium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29185" y="6224821"/>
              <a:ext cx="9771668" cy="2168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Базовая  организация  государств – участников </a:t>
              </a:r>
              <a: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СНГ</a:t>
              </a:r>
              <a:r>
                <a:rPr lang="ru-RU" sz="24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по профессиональной подготовке, переподготовке и повышению квалификации кадров в системе профессионально-технического и среднего специального образования </a:t>
              </a:r>
              <a:endParaRPr lang="aa-ET" sz="2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9771668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sz="3600" spc="-139" dirty="0">
                  <a:solidFill>
                    <a:schemeClr val="tx2">
                      <a:lumMod val="75000"/>
                    </a:schemeClr>
                  </a:solidFill>
                  <a:latin typeface="Fira Sans Medium"/>
                </a:rPr>
                <a:t>Мобильность образовательных программ </a:t>
              </a:r>
              <a:endParaRPr lang="en-US" sz="3600" spc="-139" dirty="0">
                <a:solidFill>
                  <a:schemeClr val="tx2">
                    <a:lumMod val="75000"/>
                  </a:schemeClr>
                </a:solidFill>
                <a:latin typeface="Fira Sans Medium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34026"/>
          <a:stretch>
            <a:fillRect/>
          </a:stretch>
        </p:blipFill>
        <p:spPr>
          <a:xfrm>
            <a:off x="16258495" y="1028700"/>
            <a:ext cx="1000805" cy="5714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7CCDC05-EA48-B947-BDDC-7E64AF229C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791" y="2047998"/>
            <a:ext cx="1301185" cy="958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"/>
            <a:ext cx="1560764" cy="1181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251531"/>
            <a:ext cx="11353800" cy="1143000"/>
          </a:xfrm>
        </p:spPr>
        <p:txBody>
          <a:bodyPr>
            <a:noAutofit/>
          </a:bodyPr>
          <a:lstStyle/>
          <a:p>
            <a:pPr lvl="0" algn="l"/>
            <a:r>
              <a:rPr lang="ru-RU" sz="3600" spc="-139" dirty="0" smtClean="0">
                <a:solidFill>
                  <a:srgbClr val="1F497D">
                    <a:lumMod val="75000"/>
                  </a:srgbClr>
                </a:solidFill>
                <a:latin typeface="Fira Sans Medium"/>
                <a:ea typeface="+mn-ea"/>
                <a:cs typeface="+mn-cs"/>
              </a:rPr>
              <a:t>НАПРАВЛЕНИЯ СООТРУДНИЧЕСТВА В СФЕРЕ СПО</a:t>
            </a:r>
            <a:r>
              <a:rPr lang="en-US" sz="3600" spc="-139" dirty="0">
                <a:solidFill>
                  <a:srgbClr val="1F497D">
                    <a:lumMod val="75000"/>
                  </a:srgbClr>
                </a:solidFill>
                <a:latin typeface="Fira Sans Medium"/>
                <a:ea typeface="+mn-ea"/>
                <a:cs typeface="+mn-cs"/>
              </a:rPr>
              <a:t/>
            </a:r>
            <a:br>
              <a:rPr lang="en-US" sz="3600" spc="-139" dirty="0">
                <a:solidFill>
                  <a:srgbClr val="1F497D">
                    <a:lumMod val="75000"/>
                  </a:srgbClr>
                </a:solidFill>
                <a:latin typeface="Fira Sans Medium"/>
                <a:ea typeface="+mn-ea"/>
                <a:cs typeface="+mn-cs"/>
              </a:rPr>
            </a:b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5380755"/>
              </p:ext>
            </p:extLst>
          </p:nvPr>
        </p:nvGraphicFramePr>
        <p:xfrm>
          <a:off x="-685800" y="1432631"/>
          <a:ext cx="183642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471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Группа 55"/>
          <p:cNvGrpSpPr/>
          <p:nvPr/>
        </p:nvGrpSpPr>
        <p:grpSpPr>
          <a:xfrm>
            <a:off x="4180362" y="6532088"/>
            <a:ext cx="6510584" cy="2943281"/>
            <a:chOff x="1194927" y="5360156"/>
            <a:chExt cx="4410891" cy="2276191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1593652" y="5360156"/>
              <a:ext cx="2974731" cy="296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2100" b="1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pic>
          <p:nvPicPr>
            <p:cNvPr id="58" name="Picture 2" descr="https://i.pinimg.com/564x/95/9a/89/959a89e93ac77de2a74d4de199edd4aa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4"/>
            <a:stretch/>
          </p:blipFill>
          <p:spPr bwMode="auto">
            <a:xfrm>
              <a:off x="1194927" y="5360156"/>
              <a:ext cx="4410891" cy="2276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>
            <a:fillRect/>
          </a:stretch>
        </p:blipFill>
        <p:spPr>
          <a:xfrm>
            <a:off x="15230991" y="3138703"/>
            <a:ext cx="2865774" cy="309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75" y="1011383"/>
            <a:ext cx="3002430" cy="4324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7387" y="7415047"/>
            <a:ext cx="3882861" cy="2184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Группа 6"/>
          <p:cNvGrpSpPr/>
          <p:nvPr/>
        </p:nvGrpSpPr>
        <p:grpSpPr>
          <a:xfrm>
            <a:off x="4184710" y="982169"/>
            <a:ext cx="7032433" cy="8361354"/>
            <a:chOff x="147650" y="1050480"/>
            <a:chExt cx="4420733" cy="6994324"/>
          </a:xfrm>
        </p:grpSpPr>
        <p:pic>
          <p:nvPicPr>
            <p:cNvPr id="8" name="Picture 2" descr="https://i.pinimg.com/564x/95/9a/89/959a89e93ac77de2a74d4de199edd4a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50" y="1050480"/>
              <a:ext cx="4236254" cy="4547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593652" y="5360156"/>
              <a:ext cx="2974731" cy="320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2100" b="1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8720" y="4913718"/>
              <a:ext cx="950666" cy="347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100" b="1" dirty="0">
                  <a:solidFill>
                    <a:srgbClr val="4472C4">
                      <a:lumMod val="75000"/>
                    </a:srgbClr>
                  </a:solidFill>
                </a:rPr>
                <a:t>Май-Июль</a:t>
              </a:r>
              <a:endParaRPr lang="ru-RU" sz="2100" dirty="0">
                <a:solidFill>
                  <a:srgbClr val="4472C4">
                    <a:lumMod val="75000"/>
                  </a:srgbClr>
                </a:solidFill>
              </a:endParaRPr>
            </a:p>
          </p:txBody>
        </p:sp>
        <p:sp>
          <p:nvSpPr>
            <p:cNvPr id="13" name="Скругленный прямоугольник 10"/>
            <p:cNvSpPr txBox="1"/>
            <p:nvPr/>
          </p:nvSpPr>
          <p:spPr>
            <a:xfrm>
              <a:off x="1673367" y="4562742"/>
              <a:ext cx="2650212" cy="874196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666750">
                <a:lnSpc>
                  <a:spcPts val="1800"/>
                </a:lnSpc>
                <a:spcBef>
                  <a:spcPct val="0"/>
                </a:spcBef>
                <a:defRPr/>
              </a:pPr>
              <a:r>
                <a:rPr lang="en-US" b="1" dirty="0">
                  <a:solidFill>
                    <a:srgbClr val="5B9BD5">
                      <a:lumMod val="50000"/>
                    </a:srgbClr>
                  </a:solidFill>
                </a:rPr>
                <a:t>III </a:t>
              </a: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международный</a:t>
              </a:r>
              <a:r>
                <a:rPr lang="en-US" b="1" dirty="0">
                  <a:solidFill>
                    <a:srgbClr val="5B9BD5">
                      <a:lumMod val="50000"/>
                    </a:srgbClr>
                  </a:solidFill>
                </a:rPr>
                <a:t> </a:t>
              </a: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конкурс</a:t>
              </a:r>
            </a:p>
            <a:p>
              <a:pPr algn="ctr" defTabSz="666750">
                <a:lnSpc>
                  <a:spcPts val="1800"/>
                </a:lnSpc>
                <a:spcBef>
                  <a:spcPct val="0"/>
                </a:spcBef>
                <a:defRPr/>
              </a:pP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«Мастера Шелкового пути», КНР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5124" y="2483679"/>
              <a:ext cx="989853" cy="347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2100" b="1" dirty="0">
                  <a:solidFill>
                    <a:srgbClr val="4472C4">
                      <a:lumMod val="75000"/>
                    </a:srgbClr>
                  </a:solidFill>
                </a:rPr>
                <a:t>О</a:t>
              </a:r>
              <a:r>
                <a:rPr lang="ru-RU" sz="2100" b="1" dirty="0" err="1">
                  <a:solidFill>
                    <a:srgbClr val="4472C4">
                      <a:lumMod val="75000"/>
                    </a:srgbClr>
                  </a:solidFill>
                </a:rPr>
                <a:t>ктябрь</a:t>
              </a:r>
              <a:endParaRPr lang="ru-RU" sz="2100" b="1" dirty="0">
                <a:solidFill>
                  <a:srgbClr val="4472C4">
                    <a:lumMod val="75000"/>
                  </a:srgb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60540" y="1331980"/>
              <a:ext cx="989853" cy="347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2100" b="1" dirty="0">
                  <a:solidFill>
                    <a:srgbClr val="4472C4">
                      <a:lumMod val="75000"/>
                    </a:srgbClr>
                  </a:solidFill>
                </a:rPr>
                <a:t>С</a:t>
              </a:r>
              <a:r>
                <a:rPr lang="ru-RU" sz="2100" b="1" dirty="0" err="1">
                  <a:solidFill>
                    <a:srgbClr val="4472C4">
                      <a:lumMod val="75000"/>
                    </a:srgbClr>
                  </a:solidFill>
                </a:rPr>
                <a:t>ентябрь</a:t>
              </a:r>
              <a:endParaRPr lang="ru-RU" sz="2100" b="1" dirty="0">
                <a:solidFill>
                  <a:srgbClr val="4472C4">
                    <a:lumMod val="75000"/>
                  </a:srgbClr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612079" y="1240103"/>
              <a:ext cx="2837628" cy="494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Распределенный Евразийский Чемпионат 2022  (</a:t>
              </a:r>
              <a:r>
                <a:rPr lang="ru-RU" b="1" dirty="0" err="1">
                  <a:solidFill>
                    <a:srgbClr val="5B9BD5">
                      <a:lumMod val="50000"/>
                    </a:srgbClr>
                  </a:solidFill>
                </a:rPr>
                <a:t>г.Москва</a:t>
              </a: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, </a:t>
              </a:r>
              <a:r>
                <a:rPr lang="ru-RU" b="1" dirty="0" err="1">
                  <a:solidFill>
                    <a:srgbClr val="5B9BD5">
                      <a:lumMod val="50000"/>
                    </a:srgbClr>
                  </a:solidFill>
                </a:rPr>
                <a:t>г.Саранск</a:t>
              </a: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), РФ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86062" y="3719257"/>
              <a:ext cx="950666" cy="347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100" b="1" dirty="0">
                  <a:solidFill>
                    <a:srgbClr val="4472C4">
                      <a:lumMod val="75000"/>
                    </a:srgbClr>
                  </a:solidFill>
                </a:rPr>
                <a:t>Апрель</a:t>
              </a:r>
              <a:endParaRPr lang="ru-RU" sz="2100" dirty="0">
                <a:solidFill>
                  <a:srgbClr val="4472C4">
                    <a:lumMod val="75000"/>
                  </a:srgbClr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1444361" y="2452909"/>
              <a:ext cx="2884771" cy="656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66750">
                <a:lnSpc>
                  <a:spcPts val="1800"/>
                </a:lnSpc>
                <a:spcBef>
                  <a:spcPct val="0"/>
                </a:spcBef>
                <a:defRPr/>
              </a:pP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Чемпионат высокотехнологичных отраслей промышленности (</a:t>
              </a:r>
              <a:r>
                <a:rPr lang="ru-RU" b="1" dirty="0" err="1">
                  <a:solidFill>
                    <a:srgbClr val="5B9BD5">
                      <a:lumMod val="50000"/>
                    </a:srgbClr>
                  </a:solidFill>
                </a:rPr>
                <a:t>Hi-Tech</a:t>
              </a: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) 2022</a:t>
              </a:r>
            </a:p>
            <a:p>
              <a:pPr algn="ctr" defTabSz="666750">
                <a:lnSpc>
                  <a:spcPts val="1800"/>
                </a:lnSpc>
                <a:spcBef>
                  <a:spcPct val="0"/>
                </a:spcBef>
                <a:defRPr/>
              </a:pP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 (</a:t>
              </a:r>
              <a:r>
                <a:rPr lang="ru-RU" b="1" dirty="0" err="1">
                  <a:solidFill>
                    <a:srgbClr val="5B9BD5">
                      <a:lumMod val="50000"/>
                    </a:srgbClr>
                  </a:solidFill>
                </a:rPr>
                <a:t>г.Екатеринбург</a:t>
              </a: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), РФ</a:t>
              </a: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1548998" y="3434056"/>
              <a:ext cx="2924743" cy="911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Региональный этап Всероссийского чемпионатного движения по профессиональному мастерству Хабаровского края (</a:t>
              </a:r>
              <a:r>
                <a:rPr lang="ru-RU" b="1" dirty="0" err="1">
                  <a:solidFill>
                    <a:srgbClr val="5B9BD5">
                      <a:lumMod val="50000"/>
                    </a:srgbClr>
                  </a:solidFill>
                </a:rPr>
                <a:t>г.Хабаровск</a:t>
              </a: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), РФ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62765" y="6023323"/>
              <a:ext cx="950666" cy="347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100" b="1" dirty="0">
                  <a:solidFill>
                    <a:srgbClr val="4472C4">
                      <a:lumMod val="75000"/>
                    </a:srgbClr>
                  </a:solidFill>
                </a:rPr>
                <a:t>Июнь</a:t>
              </a:r>
              <a:endParaRPr lang="ru-RU" sz="2100" dirty="0">
                <a:solidFill>
                  <a:srgbClr val="4472C4">
                    <a:lumMod val="75000"/>
                  </a:srgbClr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50034" y="7286190"/>
              <a:ext cx="950666" cy="347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100" b="1" dirty="0">
                  <a:solidFill>
                    <a:srgbClr val="4472C4">
                      <a:lumMod val="75000"/>
                    </a:srgbClr>
                  </a:solidFill>
                </a:rPr>
                <a:t>Август</a:t>
              </a:r>
              <a:endParaRPr lang="ru-RU" sz="2100" dirty="0">
                <a:solidFill>
                  <a:srgbClr val="4472C4">
                    <a:lumMod val="75000"/>
                  </a:srgbClr>
                </a:solidFill>
              </a:endParaRPr>
            </a:p>
          </p:txBody>
        </p:sp>
        <p:sp>
          <p:nvSpPr>
            <p:cNvPr id="62" name="Скругленный прямоугольник 10"/>
            <p:cNvSpPr txBox="1"/>
            <p:nvPr/>
          </p:nvSpPr>
          <p:spPr>
            <a:xfrm>
              <a:off x="1636992" y="5783799"/>
              <a:ext cx="2710537" cy="874196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666750">
                <a:lnSpc>
                  <a:spcPts val="18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VIII Отраслевой чемпионат профессионального мастерства </a:t>
              </a:r>
              <a:r>
                <a:rPr lang="ru-RU" b="1" dirty="0" err="1">
                  <a:solidFill>
                    <a:srgbClr val="5B9BD5">
                      <a:lumMod val="50000"/>
                    </a:srgbClr>
                  </a:solidFill>
                </a:rPr>
                <a:t>Госкорпорации</a:t>
              </a: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 «</a:t>
              </a:r>
              <a:r>
                <a:rPr lang="ru-RU" b="1" dirty="0" err="1">
                  <a:solidFill>
                    <a:srgbClr val="5B9BD5">
                      <a:lumMod val="50000"/>
                    </a:srgbClr>
                  </a:solidFill>
                </a:rPr>
                <a:t>Росатом</a:t>
              </a: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» – </a:t>
              </a:r>
              <a:r>
                <a:rPr lang="ru-RU" b="1" dirty="0" err="1">
                  <a:solidFill>
                    <a:srgbClr val="5B9BD5">
                      <a:lumMod val="50000"/>
                    </a:srgbClr>
                  </a:solidFill>
                </a:rPr>
                <a:t>AtomSkills</a:t>
              </a: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 2023 (</a:t>
              </a:r>
              <a:r>
                <a:rPr lang="ru-RU" b="1" dirty="0" err="1">
                  <a:solidFill>
                    <a:srgbClr val="5B9BD5">
                      <a:lumMod val="50000"/>
                    </a:srgbClr>
                  </a:solidFill>
                </a:rPr>
                <a:t>г.Екатеринбург</a:t>
              </a: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), РФ</a:t>
              </a:r>
            </a:p>
            <a:p>
              <a:pPr algn="ctr" defTabSz="666750">
                <a:lnSpc>
                  <a:spcPts val="18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b="1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63" name="Скругленный прямоугольник 10"/>
            <p:cNvSpPr txBox="1"/>
            <p:nvPr/>
          </p:nvSpPr>
          <p:spPr>
            <a:xfrm>
              <a:off x="1532594" y="6924057"/>
              <a:ext cx="2983457" cy="112074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666750">
                <a:lnSpc>
                  <a:spcPts val="1800"/>
                </a:lnSpc>
                <a:spcBef>
                  <a:spcPct val="0"/>
                </a:spcBef>
                <a:defRPr/>
              </a:pP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Всероссийский отраслевой  чемпионат профессионального мастерства в сфере лесопромышленного комплекса</a:t>
              </a:r>
            </a:p>
            <a:p>
              <a:pPr algn="ctr" defTabSz="666750">
                <a:lnSpc>
                  <a:spcPts val="1800"/>
                </a:lnSpc>
                <a:spcBef>
                  <a:spcPct val="0"/>
                </a:spcBef>
                <a:defRPr/>
              </a:pP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«</a:t>
              </a:r>
              <a:r>
                <a:rPr lang="ru-RU" b="1" dirty="0" err="1">
                  <a:solidFill>
                    <a:srgbClr val="5B9BD5">
                      <a:lumMod val="50000"/>
                    </a:srgbClr>
                  </a:solidFill>
                </a:rPr>
                <a:t>ПрофТехЛес</a:t>
              </a: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» (</a:t>
              </a:r>
              <a:r>
                <a:rPr lang="ru-RU" b="1" dirty="0" err="1">
                  <a:solidFill>
                    <a:srgbClr val="5B9BD5">
                      <a:lumMod val="50000"/>
                    </a:srgbClr>
                  </a:solidFill>
                </a:rPr>
                <a:t>г.Архангельск</a:t>
              </a:r>
              <a:r>
                <a:rPr lang="ru-RU" b="1" dirty="0">
                  <a:solidFill>
                    <a:srgbClr val="5B9BD5">
                      <a:lumMod val="50000"/>
                    </a:srgbClr>
                  </a:solidFill>
                </a:rPr>
                <a:t>), РФ</a:t>
              </a:r>
            </a:p>
          </p:txBody>
        </p:sp>
      </p:grpSp>
      <p:sp>
        <p:nvSpPr>
          <p:cNvPr id="16" name="Заголовок 1"/>
          <p:cNvSpPr txBox="1"/>
          <p:nvPr/>
        </p:nvSpPr>
        <p:spPr>
          <a:xfrm>
            <a:off x="112223" y="83840"/>
            <a:ext cx="13515777" cy="7362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3000" b="1" dirty="0">
                <a:solidFill>
                  <a:srgbClr val="5B9BD5">
                    <a:lumMod val="50000"/>
                  </a:srgb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Участие в международных конкурсах в 2022/2023 учебном году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11140895" y="4417322"/>
            <a:ext cx="3874182" cy="1340234"/>
            <a:chOff x="8612516" y="2830370"/>
            <a:chExt cx="2582788" cy="893489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8666911" y="2920724"/>
              <a:ext cx="2528393" cy="706655"/>
              <a:chOff x="9350095" y="2052685"/>
              <a:chExt cx="2528393" cy="706655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0095" y="2052685"/>
                <a:ext cx="2346605" cy="706655"/>
              </a:xfrm>
              <a:prstGeom prst="rect">
                <a:avLst/>
              </a:prstGeom>
            </p:spPr>
          </p:pic>
          <p:sp>
            <p:nvSpPr>
              <p:cNvPr id="22" name="Прямоугольник 21"/>
              <p:cNvSpPr/>
              <p:nvPr/>
            </p:nvSpPr>
            <p:spPr>
              <a:xfrm>
                <a:off x="9954280" y="2202120"/>
                <a:ext cx="192420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3000" b="1" dirty="0">
                    <a:solidFill>
                      <a:srgbClr val="C00000"/>
                    </a:solidFill>
                  </a:rPr>
                  <a:t>21</a:t>
                </a:r>
                <a:r>
                  <a:rPr lang="ru-RU" sz="3000" b="1" dirty="0">
                    <a:solidFill>
                      <a:srgbClr val="FF0000"/>
                    </a:solidFill>
                  </a:rPr>
                  <a:t> </a:t>
                </a:r>
                <a:r>
                  <a:rPr lang="ru-RU" sz="2700" dirty="0">
                    <a:solidFill>
                      <a:prstClr val="black"/>
                    </a:solidFill>
                  </a:rPr>
                  <a:t>серебряная</a:t>
                </a:r>
              </a:p>
            </p:txBody>
          </p:sp>
        </p:grp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2516" y="2830370"/>
              <a:ext cx="681699" cy="893489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10891308" y="3000903"/>
            <a:ext cx="3827571" cy="1299818"/>
            <a:chOff x="8891443" y="1148796"/>
            <a:chExt cx="2551714" cy="866545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8757" y="1202190"/>
              <a:ext cx="2354400" cy="560264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53" t="1" r="22188" b="34384"/>
            <a:stretch/>
          </p:blipFill>
          <p:spPr>
            <a:xfrm>
              <a:off x="8891443" y="1148796"/>
              <a:ext cx="931047" cy="866545"/>
            </a:xfrm>
            <a:prstGeom prst="ellipse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9502393" y="1293030"/>
              <a:ext cx="173544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000" b="1" dirty="0">
                  <a:solidFill>
                    <a:srgbClr val="C00000"/>
                  </a:solidFill>
                </a:rPr>
                <a:t>10 </a:t>
              </a:r>
              <a:r>
                <a:rPr lang="ru-RU" sz="2700" dirty="0">
                  <a:solidFill>
                    <a:prstClr val="black"/>
                  </a:solidFill>
                </a:rPr>
                <a:t>золотых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1127440" y="6079133"/>
            <a:ext cx="3887637" cy="1207982"/>
            <a:chOff x="8083444" y="3897485"/>
            <a:chExt cx="2591758" cy="805321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8083444" y="3897485"/>
              <a:ext cx="2439953" cy="805321"/>
              <a:chOff x="9264542" y="3064101"/>
              <a:chExt cx="2439953" cy="805321"/>
            </a:xfrm>
          </p:grpSpPr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0095" y="3104267"/>
                <a:ext cx="2354400" cy="712682"/>
              </a:xfrm>
              <a:prstGeom prst="rect">
                <a:avLst/>
              </a:prstGeom>
            </p:spPr>
          </p:pic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64542" y="3064101"/>
                <a:ext cx="679490" cy="805321"/>
              </a:xfrm>
              <a:prstGeom prst="rect">
                <a:avLst/>
              </a:prstGeom>
            </p:spPr>
          </p:pic>
        </p:grpSp>
        <p:sp>
          <p:nvSpPr>
            <p:cNvPr id="29" name="Прямоугольник 28"/>
            <p:cNvSpPr/>
            <p:nvPr/>
          </p:nvSpPr>
          <p:spPr>
            <a:xfrm>
              <a:off x="8750994" y="4064558"/>
              <a:ext cx="19242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000" b="1" dirty="0">
                  <a:solidFill>
                    <a:srgbClr val="C00000"/>
                  </a:solidFill>
                </a:rPr>
                <a:t>12</a:t>
              </a:r>
              <a:r>
                <a:rPr lang="ru-RU" sz="3000" b="1" dirty="0">
                  <a:solidFill>
                    <a:srgbClr val="FF0000"/>
                  </a:solidFill>
                </a:rPr>
                <a:t> </a:t>
              </a:r>
              <a:r>
                <a:rPr lang="ru-RU" sz="2700" dirty="0">
                  <a:solidFill>
                    <a:prstClr val="black"/>
                  </a:solidFill>
                </a:rPr>
                <a:t>бронзовых</a:t>
              </a:r>
            </a:p>
          </p:txBody>
        </p:sp>
      </p:grpSp>
      <p:pic>
        <p:nvPicPr>
          <p:cNvPr id="33" name="Picture 4" descr="http://worldskills.by/assets/site/img_files_2022/12/%D0%B8%D0%B7%D0%BE%D0%B1%D1%80%D0%B0%D0%B6%D0%B5%D0%BD%D0%B8%D0%B5_viber_2022-11-14_11-04-31-41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20"/>
          <a:stretch/>
        </p:blipFill>
        <p:spPr bwMode="auto">
          <a:xfrm>
            <a:off x="13523883" y="179248"/>
            <a:ext cx="4321794" cy="276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://worldskills.by/assets/site/img_files_2022/ws0909_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06"/>
          <a:stretch/>
        </p:blipFill>
        <p:spPr bwMode="auto">
          <a:xfrm>
            <a:off x="15256811" y="6594855"/>
            <a:ext cx="2839955" cy="300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0" y="9852272"/>
            <a:ext cx="18288000" cy="434729"/>
          </a:xfrm>
          <a:prstGeom prst="rect">
            <a:avLst/>
          </a:prstGeom>
          <a:solidFill>
            <a:srgbClr val="006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b="1" dirty="0">
                <a:solidFill>
                  <a:prstClr val="white"/>
                </a:solidFill>
              </a:rPr>
              <a:t>РЕСПУБЛИКАНСКИЙ ИНСТИТУТ ПРОФЕССИОНАЛЬНОГО ОБРАЗОВАНИЯ</a:t>
            </a:r>
            <a:endParaRPr lang="ru-RU" sz="2700" dirty="0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1" y="5693993"/>
            <a:ext cx="3161595" cy="3800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33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25"/>
          <p:cNvSpPr txBox="1">
            <a:spLocks noChangeArrowheads="1"/>
          </p:cNvSpPr>
          <p:nvPr/>
        </p:nvSpPr>
        <p:spPr bwMode="auto">
          <a:xfrm>
            <a:off x="2864136" y="92005"/>
            <a:ext cx="13829787" cy="1369802"/>
          </a:xfrm>
          <a:prstGeom prst="rect">
            <a:avLst/>
          </a:prstGeom>
          <a:noFill/>
          <a:ln>
            <a:noFill/>
          </a:ln>
        </p:spPr>
        <p:txBody>
          <a:bodyPr wrap="square" lIns="137150" tIns="68550" rIns="137150" bIns="6855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ru-RU" altLang="ru-RU" sz="3600" b="1" dirty="0">
                <a:solidFill>
                  <a:srgbClr val="5B9BD5">
                    <a:lumMod val="50000"/>
                  </a:srgb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 Narrow" panose="020B0606020202030204" pitchFamily="34" charset="0"/>
              </a:rPr>
              <a:t>V Республиканский конкурс профессионального мастерства</a:t>
            </a:r>
            <a:r>
              <a:rPr lang="ru-RU" altLang="ru-RU" sz="4001" b="1" dirty="0">
                <a:solidFill>
                  <a:srgbClr val="0070C0"/>
                </a:solidFill>
                <a:latin typeface="Calibri" panose="020F0502020204030204"/>
                <a:sym typeface="Arial Narrow" panose="020B0606020202030204" pitchFamily="34" charset="0"/>
              </a:rPr>
              <a:t> </a:t>
            </a:r>
          </a:p>
          <a:p>
            <a:pPr algn="ctr"/>
            <a:r>
              <a:rPr lang="ru-RU" altLang="ru-RU" sz="4001" b="1" dirty="0">
                <a:solidFill>
                  <a:srgbClr val="C00000"/>
                </a:solidFill>
                <a:latin typeface="Calibri" panose="020F0502020204030204"/>
                <a:sym typeface="Arial Narrow" panose="020B0606020202030204" pitchFamily="34" charset="0"/>
              </a:rPr>
              <a:t>13-16 мая 2023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97390" y="7196519"/>
            <a:ext cx="8174712" cy="24422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ct val="80000"/>
              </a:lnSpc>
              <a:spcBef>
                <a:spcPts val="900"/>
              </a:spcBef>
              <a:buClr>
                <a:srgbClr val="C00000"/>
              </a:buClr>
              <a:buSzPct val="97000"/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prstClr val="black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Транспорт и логистика</a:t>
            </a:r>
            <a:endParaRPr lang="ru-RU" altLang="ru-RU" sz="2400" dirty="0">
              <a:solidFill>
                <a:prstClr val="black"/>
              </a:solidFill>
            </a:endParaRPr>
          </a:p>
          <a:p>
            <a:pPr marL="514350" indent="-514350">
              <a:lnSpc>
                <a:spcPct val="80000"/>
              </a:lnSpc>
              <a:spcBef>
                <a:spcPts val="900"/>
              </a:spcBef>
              <a:buClr>
                <a:srgbClr val="C00000"/>
              </a:buClr>
              <a:buSzPct val="97000"/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prstClr val="black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Строительство и строительные технологии</a:t>
            </a:r>
            <a:endParaRPr lang="ru-RU" altLang="ru-RU" sz="2400" dirty="0">
              <a:solidFill>
                <a:prstClr val="black"/>
              </a:solidFill>
            </a:endParaRPr>
          </a:p>
          <a:p>
            <a:pPr marL="514350" indent="-514350">
              <a:lnSpc>
                <a:spcPct val="80000"/>
              </a:lnSpc>
              <a:spcBef>
                <a:spcPts val="900"/>
              </a:spcBef>
              <a:buClr>
                <a:srgbClr val="C00000"/>
              </a:buClr>
              <a:buSzPct val="97000"/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prstClr val="black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Производственные и инженерные технологии</a:t>
            </a:r>
            <a:endParaRPr lang="ru-RU" altLang="ru-RU" sz="2400" dirty="0">
              <a:solidFill>
                <a:prstClr val="black"/>
              </a:solidFill>
            </a:endParaRPr>
          </a:p>
          <a:p>
            <a:pPr marL="514350" indent="-514350">
              <a:lnSpc>
                <a:spcPct val="80000"/>
              </a:lnSpc>
              <a:spcBef>
                <a:spcPts val="900"/>
              </a:spcBef>
              <a:buClr>
                <a:srgbClr val="C00000"/>
              </a:buClr>
              <a:buSzPct val="97000"/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prstClr val="black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Информационные и коммуникационные технологии</a:t>
            </a:r>
            <a:endParaRPr lang="ru-RU" altLang="ru-RU" sz="2400" dirty="0">
              <a:solidFill>
                <a:prstClr val="black"/>
              </a:solidFill>
            </a:endParaRPr>
          </a:p>
          <a:p>
            <a:pPr marL="514350" indent="-514350">
              <a:lnSpc>
                <a:spcPct val="80000"/>
              </a:lnSpc>
              <a:spcBef>
                <a:spcPts val="900"/>
              </a:spcBef>
              <a:buClr>
                <a:srgbClr val="C00000"/>
              </a:buClr>
              <a:buSzPct val="97000"/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prstClr val="black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Творческие профессии и мода</a:t>
            </a:r>
            <a:endParaRPr lang="ru-RU" altLang="ru-RU" sz="2400" dirty="0">
              <a:solidFill>
                <a:prstClr val="black"/>
              </a:solidFill>
            </a:endParaRPr>
          </a:p>
          <a:p>
            <a:pPr marL="514350" indent="-514350">
              <a:lnSpc>
                <a:spcPct val="80000"/>
              </a:lnSpc>
              <a:spcBef>
                <a:spcPts val="900"/>
              </a:spcBef>
              <a:buClr>
                <a:srgbClr val="C00000"/>
              </a:buClr>
              <a:buSzPct val="97000"/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prstClr val="black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Социальные и персональные услуги</a:t>
            </a:r>
            <a:endParaRPr lang="ru-RU" altLang="ru-RU" sz="2400" b="1" dirty="0">
              <a:solidFill>
                <a:prstClr val="black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2446" y="6487576"/>
            <a:ext cx="3465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001"/>
              </a:spcBef>
              <a:buSzPts val="1500"/>
            </a:pPr>
            <a:r>
              <a:rPr lang="ru-RU" altLang="ru-RU" sz="3600" b="1" dirty="0">
                <a:solidFill>
                  <a:srgbClr val="C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49 </a:t>
            </a:r>
            <a:r>
              <a:rPr lang="ru-RU" altLang="ru-RU" sz="3600" b="1" dirty="0">
                <a:solidFill>
                  <a:prstClr val="black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компетенций</a:t>
            </a:r>
          </a:p>
        </p:txBody>
      </p:sp>
      <p:pic>
        <p:nvPicPr>
          <p:cNvPr id="10" name="Picture 2" descr="https://i.pinimg.com/564x/6f/ae/31/6fae31710821ebd4d8cdf2c1def12f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023" y="3237971"/>
            <a:ext cx="4036220" cy="49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65;p26"/>
          <p:cNvSpPr txBox="1">
            <a:spLocks noChangeArrowheads="1"/>
          </p:cNvSpPr>
          <p:nvPr/>
        </p:nvSpPr>
        <p:spPr bwMode="auto">
          <a:xfrm>
            <a:off x="14372102" y="5367838"/>
            <a:ext cx="3657494" cy="114486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37150" tIns="68550" rIns="137150" bIns="6855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70000" indent="-216000">
              <a:lnSpc>
                <a:spcPct val="80000"/>
              </a:lnSpc>
              <a:spcBef>
                <a:spcPts val="900"/>
              </a:spcBef>
              <a:buClr>
                <a:srgbClr val="4472C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altLang="ru-RU" sz="21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Calibri" panose="020F0502020204030204" pitchFamily="34" charset="0"/>
                <a:sym typeface="Calibri" panose="020F0502020204030204" pitchFamily="34" charset="0"/>
              </a:rPr>
              <a:t>Компетенции онлайн</a:t>
            </a:r>
          </a:p>
          <a:p>
            <a:pPr marL="270000" indent="-216000">
              <a:lnSpc>
                <a:spcPct val="80000"/>
              </a:lnSpc>
              <a:spcBef>
                <a:spcPts val="900"/>
              </a:spcBef>
              <a:buClr>
                <a:srgbClr val="4472C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altLang="ru-RU" sz="21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Calibri" panose="020F0502020204030204" pitchFamily="34" charset="0"/>
                <a:sym typeface="Calibri" panose="020F0502020204030204" pitchFamily="34" charset="0"/>
              </a:rPr>
              <a:t>Конкурсанты с ОПФР</a:t>
            </a:r>
          </a:p>
          <a:p>
            <a:pPr marL="270000" indent="-216000">
              <a:lnSpc>
                <a:spcPct val="80000"/>
              </a:lnSpc>
              <a:spcBef>
                <a:spcPts val="900"/>
              </a:spcBef>
              <a:buClr>
                <a:srgbClr val="4472C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altLang="ru-RU" sz="21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Calibri" panose="020F0502020204030204" pitchFamily="34" charset="0"/>
                <a:sym typeface="Calibri" panose="020F0502020204030204" pitchFamily="34" charset="0"/>
              </a:rPr>
              <a:t>FUTURESKILLS</a:t>
            </a:r>
            <a:endParaRPr lang="ru-RU" altLang="ru-RU" sz="21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066313" y="1012753"/>
            <a:ext cx="278236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solidFill>
                  <a:srgbClr val="C00000"/>
                </a:solidFill>
              </a:rPr>
              <a:t>319</a:t>
            </a:r>
            <a:r>
              <a:rPr lang="ru-RU" sz="2700" dirty="0">
                <a:solidFill>
                  <a:prstClr val="black"/>
                </a:solidFill>
              </a:rPr>
              <a:t> конкурсантов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008882" y="1478187"/>
            <a:ext cx="6031928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prstClr val="black"/>
                </a:solidFill>
              </a:rPr>
              <a:t>Представители Российской Федерации:</a:t>
            </a:r>
          </a:p>
          <a:p>
            <a:r>
              <a:rPr lang="ru-RU" sz="2100" dirty="0">
                <a:solidFill>
                  <a:prstClr val="black"/>
                </a:solidFill>
              </a:rPr>
              <a:t>      7 конкурсантов, 5 экспертов</a:t>
            </a:r>
          </a:p>
          <a:p>
            <a:endParaRPr lang="ru-RU" sz="1350" dirty="0">
              <a:solidFill>
                <a:prstClr val="black"/>
              </a:solidFill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prstClr val="black"/>
                </a:solidFill>
              </a:rPr>
              <a:t>Представители Республики Казахстан: </a:t>
            </a:r>
          </a:p>
          <a:p>
            <a:r>
              <a:rPr lang="ru-RU" sz="2100" dirty="0">
                <a:solidFill>
                  <a:prstClr val="black"/>
                </a:solidFill>
              </a:rPr>
              <a:t>      2 конкурсанта, 2 эксперта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4" y="1945442"/>
            <a:ext cx="3664359" cy="2442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90" y="2711245"/>
            <a:ext cx="3834690" cy="2556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07" y="3449882"/>
            <a:ext cx="3965685" cy="2643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3" y="203874"/>
            <a:ext cx="1807502" cy="1362876"/>
          </a:xfrm>
          <a:prstGeom prst="rect">
            <a:avLst/>
          </a:prstGeom>
        </p:spPr>
      </p:pic>
      <p:sp>
        <p:nvSpPr>
          <p:cNvPr id="15" name="Прямоугольный треугольник 14"/>
          <p:cNvSpPr/>
          <p:nvPr/>
        </p:nvSpPr>
        <p:spPr>
          <a:xfrm rot="16200000">
            <a:off x="14112397" y="6054745"/>
            <a:ext cx="3676529" cy="4713323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6" t="25818" r="3576"/>
          <a:stretch/>
        </p:blipFill>
        <p:spPr>
          <a:xfrm>
            <a:off x="391669" y="6285651"/>
            <a:ext cx="5566649" cy="3567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108" y="8185627"/>
            <a:ext cx="2785134" cy="185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6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9"/>
          <a:stretch/>
        </p:blipFill>
        <p:spPr>
          <a:xfrm>
            <a:off x="16768920" y="3428875"/>
            <a:ext cx="1149501" cy="211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60951780"/>
              </p:ext>
            </p:extLst>
          </p:nvPr>
        </p:nvGraphicFramePr>
        <p:xfrm>
          <a:off x="214979" y="3322148"/>
          <a:ext cx="15724938" cy="6970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208" y="2785278"/>
            <a:ext cx="2255463" cy="1087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/>
          <a:srcRect l="3372" t="8028" r="56552" b="8360"/>
          <a:stretch/>
        </p:blipFill>
        <p:spPr>
          <a:xfrm>
            <a:off x="9342964" y="276349"/>
            <a:ext cx="2772836" cy="296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60717" y="8367744"/>
            <a:ext cx="2262486" cy="169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91960" y="6483002"/>
            <a:ext cx="1602423" cy="2136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ый треугольник 12"/>
          <p:cNvSpPr/>
          <p:nvPr/>
        </p:nvSpPr>
        <p:spPr>
          <a:xfrm rot="5400000">
            <a:off x="518393" y="-518397"/>
            <a:ext cx="3676529" cy="4713323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866" y="266665"/>
            <a:ext cx="3594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Calibri Light" panose="020F0302020204030204"/>
              </a:rPr>
              <a:t>Планы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3"/>
          <a:srcRect l="2648" t="6353" r="16175" b="23758"/>
          <a:stretch/>
        </p:blipFill>
        <p:spPr>
          <a:xfrm>
            <a:off x="2514600" y="266664"/>
            <a:ext cx="6064135" cy="2971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0" y="571500"/>
            <a:ext cx="2423430" cy="18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Festo 4x3.thmx"/>
  <p:tag name="OFFICATWORKEXPRESSIONTAG" val="Die Fabrik der Zukunft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Педсове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 Педсовет" id="{A790D8FA-4FF0-4F08-A146-81F29256861C}" vid="{85D32A7F-1ED0-4190-B3F6-255A110335A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814</Words>
  <Application>Microsoft Office PowerPoint</Application>
  <PresentationFormat>Произвольный</PresentationFormat>
  <Paragraphs>162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15</vt:i4>
      </vt:variant>
    </vt:vector>
  </HeadingPairs>
  <TitlesOfParts>
    <vt:vector size="34" baseType="lpstr">
      <vt:lpstr>Fira Sans Medium</vt:lpstr>
      <vt:lpstr>Lato Light</vt:lpstr>
      <vt:lpstr>Arial Narrow</vt:lpstr>
      <vt:lpstr>Academy</vt:lpstr>
      <vt:lpstr>Fira Sans Medium Bold</vt:lpstr>
      <vt:lpstr>Arial Black</vt:lpstr>
      <vt:lpstr>Trebuchet MS</vt:lpstr>
      <vt:lpstr>Arial</vt:lpstr>
      <vt:lpstr>Tahoma</vt:lpstr>
      <vt:lpstr>Fira Sans Light Bold</vt:lpstr>
      <vt:lpstr>Fira Sans Light</vt:lpstr>
      <vt:lpstr>Calibri</vt:lpstr>
      <vt:lpstr>Times New Roman</vt:lpstr>
      <vt:lpstr>Calibri Light</vt:lpstr>
      <vt:lpstr>Office Theme</vt:lpstr>
      <vt:lpstr>Тема Педсовет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НАПРАВЛЕНИЯ СООТРУДНИЧЕСТВА В СФЕРЕ СПО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КОМПЕТЕНЦИЙ  ПРОИЗВОДСТВА И ОБСЛУЖИВАНИЯ ДВИГАТЕЛЕЙ ЕВРО 6  И ЭЛЕКТРОМОБИЛЕЙ</vt:lpstr>
      <vt:lpstr>Сетевая модель взаимодействия учреждений профессионального образования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Валерий Николаевич Голубовский</dc:creator>
  <cp:lastModifiedBy>Валерий Николаевич Голубовский</cp:lastModifiedBy>
  <cp:revision>64</cp:revision>
  <dcterms:created xsi:type="dcterms:W3CDTF">2006-08-16T00:00:00Z</dcterms:created>
  <dcterms:modified xsi:type="dcterms:W3CDTF">2023-08-16T05:59:19Z</dcterms:modified>
  <dc:identifier>DAEqrPOGva8</dc:identifier>
</cp:coreProperties>
</file>