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63EF6D16-D200-46AB-8A83-E7F1898BF246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536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B662DCE-83B9-44FD-B101-DC63635DF3C6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24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0D6EE2-E49F-4D79-A616-6CA881CEE89A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677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2D50A96-535A-46E5-8896-E80D84BBF088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112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2FD0A1A-6E79-4168-B376-CCBE7AE8DCAA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77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FC2FD07-06C3-43C2-AE98-FAD9784AAE39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89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022D3CB-1EBC-4824-B733-864FC67C8D70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403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C948C43-8368-4B00-8A90-4F31A90F06A6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3155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9C05361-5FA3-4AC3-A576-2636EAAFC575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9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7471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59F2BDC-2575-424F-8546-EBED11A8B7D2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9970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A3B560C-C814-46E6-B150-C0F03C31532B}" type="slidenum">
              <a:rPr lang="ru-RU" sz="12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491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B19DC95-70B8-4A61-9A46-BB1FD873FC0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B811393-7E41-4392-8B31-16724D0A0E9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524CCC2-7DFD-4A73-8292-E4311A5E6F6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0BA5530-435F-41DE-932C-071844DF887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DB5966F-654C-4C91-8BC2-B3331C13A8E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730016C-A7CE-46E2-9293-922C8804652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567B6CA-274C-4AD8-8F75-41367584409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BFFEC0E-D035-4E0B-BC83-8EF93394989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1922605D-2889-4F4B-AF4E-E2EF78C052F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6606A9C-A250-42A4-8359-7E470CA3DE5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90BC6D0-8830-40B7-AAB5-7684CBF267E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4E6850D-88BE-43AE-99EC-650AF268519B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A9A9717-1C57-43EC-8E85-14D1D3D086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017A18A-1FAE-4FDC-B105-07F78DB3863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CDE75C2-F32A-4F7B-862A-4783E05F5CB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422BB57-3A01-474B-AEE4-06413F2C0AC5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866A259-F86B-42F0-832D-ED469F425B9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A5AAD70-4B94-4838-8FCC-013A36F2D63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5EC9396-120E-4ED6-9CC3-4DA9D61FE60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E5587E1-9395-4345-92AE-9140A57DB25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280" cy="11064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D020307-89A3-4C25-9A93-864B7D6A377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85CE4EF-A52E-452E-82EB-430F447847B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0F3985B-08A3-4697-BF25-0A68436CD4D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52BC7F-83D2-46BB-B4A1-EB5545478CC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7FDE2FA-A6F0-4F47-86C1-D383C973D701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  <a:noFill/>
          <a:ln w="0">
            <a:noFill/>
          </a:ln>
        </p:spPr>
        <p:txBody>
          <a:bodyPr lIns="217800" tIns="108720" rIns="217800" bIns="10872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105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10500" b="0" strike="noStrike" spc="-1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217800" tIns="108720" rIns="217800" bIns="108720" anchor="t">
            <a:noAutofit/>
          </a:bodyPr>
          <a:lstStyle/>
          <a:p>
            <a:pPr marL="544320" indent="-544320">
              <a:lnSpc>
                <a:spcPct val="90000"/>
              </a:lnSpc>
              <a:spcBef>
                <a:spcPts val="2381"/>
              </a:spcBef>
              <a:buClr>
                <a:srgbClr val="000000"/>
              </a:buClr>
              <a:buFont typeface="Arial"/>
              <a:buChar char="•"/>
            </a:pPr>
            <a:r>
              <a:rPr lang="ru-RU" sz="67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1632600" lvl="1" indent="-544320">
              <a:lnSpc>
                <a:spcPct val="90000"/>
              </a:lnSpc>
              <a:spcBef>
                <a:spcPts val="1191"/>
              </a:spcBef>
              <a:buClr>
                <a:srgbClr val="000000"/>
              </a:buClr>
              <a:buFont typeface="Arial"/>
              <a:buChar char="•"/>
            </a:pPr>
            <a:r>
              <a:rPr lang="ru-RU" sz="57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2721240" lvl="2" indent="-544320">
              <a:lnSpc>
                <a:spcPct val="90000"/>
              </a:lnSpc>
              <a:spcBef>
                <a:spcPts val="1191"/>
              </a:spcBef>
              <a:buClr>
                <a:srgbClr val="000000"/>
              </a:buClr>
              <a:buFont typeface="Arial"/>
              <a:buChar char="•"/>
            </a:pPr>
            <a:r>
              <a:rPr lang="ru-RU" sz="48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3809880" lvl="3" indent="-544320">
              <a:lnSpc>
                <a:spcPct val="90000"/>
              </a:lnSpc>
              <a:spcBef>
                <a:spcPts val="1191"/>
              </a:spcBef>
              <a:buClr>
                <a:srgbClr val="000000"/>
              </a:buClr>
              <a:buFont typeface="Arial"/>
              <a:buChar char="•"/>
            </a:pPr>
            <a:r>
              <a:rPr lang="ru-RU" sz="43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4898160" lvl="4" indent="-544320">
              <a:lnSpc>
                <a:spcPct val="90000"/>
              </a:lnSpc>
              <a:spcBef>
                <a:spcPts val="1191"/>
              </a:spcBef>
              <a:buClr>
                <a:srgbClr val="000000"/>
              </a:buClr>
              <a:buFont typeface="Arial"/>
              <a:buChar char="•"/>
            </a:pPr>
            <a:r>
              <a:rPr lang="ru-RU" sz="43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16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217800" tIns="108720" rIns="217800" bIns="10872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16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217800" tIns="108720" rIns="217800" bIns="108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16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217800" tIns="108720" rIns="217800" bIns="108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2900" b="1" strike="noStrike" spc="-1">
                <a:solidFill>
                  <a:srgbClr val="8B8B8B"/>
                </a:solidFill>
                <a:latin typeface="Helvetica Neue"/>
                <a:ea typeface="Helvetica Neue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7320485-0B42-4FA5-99BE-827DEE6D6603}" type="slidenum">
              <a:rPr lang="ru-RU" sz="2900" b="1" strike="noStrike" spc="-1">
                <a:solidFill>
                  <a:srgbClr val="8B8B8B"/>
                </a:solidFill>
                <a:latin typeface="Helvetica Neue"/>
                <a:ea typeface="Helvetica Neue"/>
              </a:rPr>
              <a:t>‹#›</a:t>
            </a:fld>
            <a:endParaRPr lang="ru-RU" sz="29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w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43.wmf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3" Type="http://schemas.openxmlformats.org/officeDocument/2006/relationships/image" Target="../media/image43.wmf"/><Relationship Id="rId21" Type="http://schemas.openxmlformats.org/officeDocument/2006/relationships/image" Target="../media/image64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19" Type="http://schemas.openxmlformats.org/officeDocument/2006/relationships/image" Target="../media/image62.gif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ject 2"/>
          <p:cNvSpPr/>
          <p:nvPr/>
        </p:nvSpPr>
        <p:spPr>
          <a:xfrm>
            <a:off x="6626520" y="943920"/>
            <a:ext cx="102240" cy="5262840"/>
          </a:xfrm>
          <a:custGeom>
            <a:avLst/>
            <a:gdLst>
              <a:gd name="textAreaLeft" fmla="*/ 0 w 102240"/>
              <a:gd name="textAreaRight" fmla="*/ 102960 w 102240"/>
              <a:gd name="textAreaTop" fmla="*/ 0 h 5262840"/>
              <a:gd name="textAreaBottom" fmla="*/ 5263560 h 5262840"/>
            </a:gdLst>
            <a:ahLst/>
            <a:cxnLst/>
            <a:rect l="textAreaLeft" t="textAreaTop" r="textAreaRight" b="textAreaBottom"/>
            <a:pathLst>
              <a:path w="102870" h="5263515">
                <a:moveTo>
                  <a:pt x="102857" y="0"/>
                </a:moveTo>
                <a:lnTo>
                  <a:pt x="0" y="0"/>
                </a:lnTo>
                <a:lnTo>
                  <a:pt x="0" y="5263235"/>
                </a:lnTo>
                <a:lnTo>
                  <a:pt x="102857" y="5263235"/>
                </a:lnTo>
                <a:lnTo>
                  <a:pt x="102857" y="0"/>
                </a:lnTo>
                <a:close/>
              </a:path>
            </a:pathLst>
          </a:custGeom>
          <a:solidFill>
            <a:srgbClr val="0F60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grpSp>
        <p:nvGrpSpPr>
          <p:cNvPr id="89" name="object 3"/>
          <p:cNvGrpSpPr/>
          <p:nvPr/>
        </p:nvGrpSpPr>
        <p:grpSpPr>
          <a:xfrm>
            <a:off x="975960" y="4561920"/>
            <a:ext cx="1495080" cy="186480"/>
            <a:chOff x="975960" y="4561920"/>
            <a:chExt cx="1495080" cy="186480"/>
          </a:xfrm>
        </p:grpSpPr>
        <p:pic>
          <p:nvPicPr>
            <p:cNvPr id="90" name="object 4"/>
            <p:cNvPicPr/>
            <p:nvPr/>
          </p:nvPicPr>
          <p:blipFill>
            <a:blip r:embed="rId2"/>
            <a:stretch/>
          </p:blipFill>
          <p:spPr>
            <a:xfrm>
              <a:off x="975960" y="4564440"/>
              <a:ext cx="154440" cy="18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1" name="object 5"/>
            <p:cNvPicPr/>
            <p:nvPr/>
          </p:nvPicPr>
          <p:blipFill>
            <a:blip r:embed="rId3"/>
            <a:stretch/>
          </p:blipFill>
          <p:spPr>
            <a:xfrm>
              <a:off x="1155960" y="4561920"/>
              <a:ext cx="168840" cy="186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2" name="object 6"/>
            <p:cNvSpPr/>
            <p:nvPr/>
          </p:nvSpPr>
          <p:spPr>
            <a:xfrm>
              <a:off x="1357200" y="4564440"/>
              <a:ext cx="135720" cy="180720"/>
            </a:xfrm>
            <a:custGeom>
              <a:avLst/>
              <a:gdLst>
                <a:gd name="textAreaLeft" fmla="*/ 0 w 135720"/>
                <a:gd name="textAreaRight" fmla="*/ 136440 w 135720"/>
                <a:gd name="textAreaTop" fmla="*/ 0 h 180720"/>
                <a:gd name="textAreaBottom" fmla="*/ 181440 h 180720"/>
              </a:gdLst>
              <a:ahLst/>
              <a:cxnLst/>
              <a:rect l="textAreaLeft" t="textAreaTop" r="textAreaRight" b="textAreaBottom"/>
              <a:pathLst>
                <a:path w="136525" h="181610">
                  <a:moveTo>
                    <a:pt x="136525" y="153670"/>
                  </a:moveTo>
                  <a:lnTo>
                    <a:pt x="33807" y="153670"/>
                  </a:lnTo>
                  <a:lnTo>
                    <a:pt x="33807" y="102870"/>
                  </a:lnTo>
                  <a:lnTo>
                    <a:pt x="121704" y="102870"/>
                  </a:lnTo>
                  <a:lnTo>
                    <a:pt x="121704" y="76200"/>
                  </a:lnTo>
                  <a:lnTo>
                    <a:pt x="33807" y="76200"/>
                  </a:lnTo>
                  <a:lnTo>
                    <a:pt x="33807" y="27940"/>
                  </a:lnTo>
                  <a:lnTo>
                    <a:pt x="132867" y="27940"/>
                  </a:lnTo>
                  <a:lnTo>
                    <a:pt x="132867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53670"/>
                  </a:lnTo>
                  <a:lnTo>
                    <a:pt x="0" y="181610"/>
                  </a:lnTo>
                  <a:lnTo>
                    <a:pt x="136525" y="181610"/>
                  </a:lnTo>
                  <a:lnTo>
                    <a:pt x="136525" y="153670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pic>
          <p:nvPicPr>
            <p:cNvPr id="93" name="object 7"/>
            <p:cNvPicPr/>
            <p:nvPr/>
          </p:nvPicPr>
          <p:blipFill>
            <a:blip r:embed="rId4"/>
            <a:stretch/>
          </p:blipFill>
          <p:spPr>
            <a:xfrm>
              <a:off x="1531440" y="4564440"/>
              <a:ext cx="151560" cy="18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4" name="object 8"/>
            <p:cNvPicPr/>
            <p:nvPr/>
          </p:nvPicPr>
          <p:blipFill>
            <a:blip r:embed="rId5"/>
            <a:stretch/>
          </p:blipFill>
          <p:spPr>
            <a:xfrm>
              <a:off x="1704600" y="4561920"/>
              <a:ext cx="19548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5" name="object 9"/>
            <p:cNvPicPr/>
            <p:nvPr/>
          </p:nvPicPr>
          <p:blipFill>
            <a:blip r:embed="rId6"/>
            <a:stretch/>
          </p:blipFill>
          <p:spPr>
            <a:xfrm>
              <a:off x="1924560" y="4561920"/>
              <a:ext cx="35244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6" name="object 10"/>
            <p:cNvPicPr/>
            <p:nvPr/>
          </p:nvPicPr>
          <p:blipFill>
            <a:blip r:embed="rId7"/>
            <a:stretch/>
          </p:blipFill>
          <p:spPr>
            <a:xfrm>
              <a:off x="2309400" y="4564440"/>
              <a:ext cx="161640" cy="181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97" name="object 11"/>
          <p:cNvGrpSpPr/>
          <p:nvPr/>
        </p:nvGrpSpPr>
        <p:grpSpPr>
          <a:xfrm>
            <a:off x="2523240" y="4514400"/>
            <a:ext cx="744480" cy="234000"/>
            <a:chOff x="2523240" y="4514400"/>
            <a:chExt cx="744480" cy="234000"/>
          </a:xfrm>
        </p:grpSpPr>
        <p:pic>
          <p:nvPicPr>
            <p:cNvPr id="98" name="object 12"/>
            <p:cNvPicPr/>
            <p:nvPr/>
          </p:nvPicPr>
          <p:blipFill>
            <a:blip r:embed="rId8"/>
            <a:stretch/>
          </p:blipFill>
          <p:spPr>
            <a:xfrm>
              <a:off x="2523240" y="4514400"/>
              <a:ext cx="162000" cy="23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99" name="object 13"/>
            <p:cNvPicPr/>
            <p:nvPr/>
          </p:nvPicPr>
          <p:blipFill>
            <a:blip r:embed="rId9"/>
            <a:stretch/>
          </p:blipFill>
          <p:spPr>
            <a:xfrm>
              <a:off x="2723040" y="4561920"/>
              <a:ext cx="16884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0" name="object 14"/>
            <p:cNvPicPr/>
            <p:nvPr/>
          </p:nvPicPr>
          <p:blipFill>
            <a:blip r:embed="rId10"/>
            <a:stretch/>
          </p:blipFill>
          <p:spPr>
            <a:xfrm>
              <a:off x="2923920" y="4564440"/>
              <a:ext cx="158040" cy="18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1" name="object 15"/>
            <p:cNvPicPr/>
            <p:nvPr/>
          </p:nvPicPr>
          <p:blipFill>
            <a:blip r:embed="rId11"/>
            <a:stretch/>
          </p:blipFill>
          <p:spPr>
            <a:xfrm>
              <a:off x="3106080" y="4564440"/>
              <a:ext cx="161640" cy="181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02" name="object 16"/>
          <p:cNvPicPr/>
          <p:nvPr/>
        </p:nvPicPr>
        <p:blipFill>
          <a:blip r:embed="rId12"/>
          <a:stretch/>
        </p:blipFill>
        <p:spPr>
          <a:xfrm>
            <a:off x="3319920" y="4514400"/>
            <a:ext cx="161640" cy="231120"/>
          </a:xfrm>
          <a:prstGeom prst="rect">
            <a:avLst/>
          </a:prstGeom>
          <a:ln w="0">
            <a:noFill/>
          </a:ln>
        </p:spPr>
      </p:pic>
      <p:grpSp>
        <p:nvGrpSpPr>
          <p:cNvPr id="103" name="object 17"/>
          <p:cNvGrpSpPr/>
          <p:nvPr/>
        </p:nvGrpSpPr>
        <p:grpSpPr>
          <a:xfrm>
            <a:off x="3589920" y="4557240"/>
            <a:ext cx="1037520" cy="195840"/>
            <a:chOff x="3589920" y="4557240"/>
            <a:chExt cx="1037520" cy="195840"/>
          </a:xfrm>
        </p:grpSpPr>
        <p:pic>
          <p:nvPicPr>
            <p:cNvPr id="104" name="object 18"/>
            <p:cNvPicPr/>
            <p:nvPr/>
          </p:nvPicPr>
          <p:blipFill>
            <a:blip r:embed="rId13"/>
            <a:stretch/>
          </p:blipFill>
          <p:spPr>
            <a:xfrm>
              <a:off x="3589920" y="4557240"/>
              <a:ext cx="222840" cy="19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5" name="object 19"/>
            <p:cNvPicPr/>
            <p:nvPr/>
          </p:nvPicPr>
          <p:blipFill>
            <a:blip r:embed="rId14"/>
            <a:stretch/>
          </p:blipFill>
          <p:spPr>
            <a:xfrm>
              <a:off x="3835080" y="4561920"/>
              <a:ext cx="19548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6" name="object 20"/>
            <p:cNvPicPr/>
            <p:nvPr/>
          </p:nvPicPr>
          <p:blipFill>
            <a:blip r:embed="rId15"/>
            <a:stretch/>
          </p:blipFill>
          <p:spPr>
            <a:xfrm>
              <a:off x="4068720" y="4564440"/>
              <a:ext cx="335880" cy="185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7" name="object 21"/>
            <p:cNvPicPr/>
            <p:nvPr/>
          </p:nvPicPr>
          <p:blipFill>
            <a:blip r:embed="rId16"/>
            <a:stretch/>
          </p:blipFill>
          <p:spPr>
            <a:xfrm>
              <a:off x="4429080" y="4564440"/>
              <a:ext cx="198360" cy="181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8" name="object 22"/>
          <p:cNvGrpSpPr/>
          <p:nvPr/>
        </p:nvGrpSpPr>
        <p:grpSpPr>
          <a:xfrm>
            <a:off x="961920" y="4873680"/>
            <a:ext cx="805320" cy="222840"/>
            <a:chOff x="961920" y="4873680"/>
            <a:chExt cx="805320" cy="222840"/>
          </a:xfrm>
        </p:grpSpPr>
        <p:pic>
          <p:nvPicPr>
            <p:cNvPr id="109" name="object 23"/>
            <p:cNvPicPr/>
            <p:nvPr/>
          </p:nvPicPr>
          <p:blipFill>
            <a:blip r:embed="rId17"/>
            <a:stretch/>
          </p:blipFill>
          <p:spPr>
            <a:xfrm>
              <a:off x="961920" y="4873680"/>
              <a:ext cx="16884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0" name="object 24"/>
            <p:cNvPicPr/>
            <p:nvPr/>
          </p:nvPicPr>
          <p:blipFill>
            <a:blip r:embed="rId4"/>
            <a:stretch/>
          </p:blipFill>
          <p:spPr>
            <a:xfrm>
              <a:off x="1163160" y="4876560"/>
              <a:ext cx="151560" cy="18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1" name="object 25"/>
            <p:cNvPicPr/>
            <p:nvPr/>
          </p:nvPicPr>
          <p:blipFill>
            <a:blip r:embed="rId18"/>
            <a:stretch/>
          </p:blipFill>
          <p:spPr>
            <a:xfrm>
              <a:off x="1347480" y="4876560"/>
              <a:ext cx="353880" cy="219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12" name="object 26"/>
            <p:cNvSpPr/>
            <p:nvPr/>
          </p:nvSpPr>
          <p:spPr>
            <a:xfrm>
              <a:off x="1733760" y="4980600"/>
              <a:ext cx="33480" cy="76680"/>
            </a:xfrm>
            <a:custGeom>
              <a:avLst/>
              <a:gdLst>
                <a:gd name="textAreaLeft" fmla="*/ 0 w 33480"/>
                <a:gd name="textAreaRight" fmla="*/ 34200 w 33480"/>
                <a:gd name="textAreaTop" fmla="*/ 0 h 76680"/>
                <a:gd name="textAreaBottom" fmla="*/ 77400 h 76680"/>
              </a:gdLst>
              <a:ahLst/>
              <a:cxnLst/>
              <a:rect l="textAreaLeft" t="textAreaTop" r="textAreaRight" b="textAreaBottom"/>
              <a:pathLst>
                <a:path w="34289" h="77470">
                  <a:moveTo>
                    <a:pt x="0" y="77469"/>
                  </a:moveTo>
                  <a:lnTo>
                    <a:pt x="33807" y="77469"/>
                  </a:lnTo>
                  <a:lnTo>
                    <a:pt x="33807" y="0"/>
                  </a:lnTo>
                  <a:lnTo>
                    <a:pt x="0" y="0"/>
                  </a:lnTo>
                  <a:lnTo>
                    <a:pt x="0" y="77469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13" name="object 27"/>
          <p:cNvSpPr/>
          <p:nvPr/>
        </p:nvSpPr>
        <p:spPr>
          <a:xfrm>
            <a:off x="1733760" y="4876560"/>
            <a:ext cx="161280" cy="180720"/>
          </a:xfrm>
          <a:custGeom>
            <a:avLst/>
            <a:gdLst>
              <a:gd name="textAreaLeft" fmla="*/ 0 w 161280"/>
              <a:gd name="textAreaRight" fmla="*/ 162000 w 161280"/>
              <a:gd name="textAreaTop" fmla="*/ 0 h 180720"/>
              <a:gd name="textAreaBottom" fmla="*/ 181440 h 180720"/>
            </a:gdLst>
            <a:ahLst/>
            <a:cxnLst/>
            <a:rect l="textAreaLeft" t="textAreaTop" r="textAreaRight" b="textAreaBottom"/>
            <a:pathLst>
              <a:path w="161925" h="181610">
                <a:moveTo>
                  <a:pt x="161759" y="0"/>
                </a:moveTo>
                <a:lnTo>
                  <a:pt x="127952" y="0"/>
                </a:lnTo>
                <a:lnTo>
                  <a:pt x="127952" y="74930"/>
                </a:lnTo>
                <a:lnTo>
                  <a:pt x="33807" y="74930"/>
                </a:lnTo>
                <a:lnTo>
                  <a:pt x="33807" y="0"/>
                </a:lnTo>
                <a:lnTo>
                  <a:pt x="0" y="0"/>
                </a:lnTo>
                <a:lnTo>
                  <a:pt x="0" y="74930"/>
                </a:lnTo>
                <a:lnTo>
                  <a:pt x="0" y="104140"/>
                </a:lnTo>
                <a:lnTo>
                  <a:pt x="127952" y="104140"/>
                </a:lnTo>
                <a:lnTo>
                  <a:pt x="127952" y="181610"/>
                </a:lnTo>
                <a:lnTo>
                  <a:pt x="161759" y="181610"/>
                </a:lnTo>
                <a:lnTo>
                  <a:pt x="161759" y="104140"/>
                </a:lnTo>
                <a:lnTo>
                  <a:pt x="161759" y="74930"/>
                </a:lnTo>
                <a:lnTo>
                  <a:pt x="161759" y="0"/>
                </a:lnTo>
                <a:close/>
              </a:path>
            </a:pathLst>
          </a:custGeom>
          <a:solidFill>
            <a:srgbClr val="231F2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grpSp>
        <p:nvGrpSpPr>
          <p:cNvPr id="114" name="object 28"/>
          <p:cNvGrpSpPr/>
          <p:nvPr/>
        </p:nvGrpSpPr>
        <p:grpSpPr>
          <a:xfrm>
            <a:off x="1946520" y="4873680"/>
            <a:ext cx="487080" cy="186480"/>
            <a:chOff x="1946520" y="4873680"/>
            <a:chExt cx="487080" cy="186480"/>
          </a:xfrm>
        </p:grpSpPr>
        <p:sp>
          <p:nvSpPr>
            <p:cNvPr id="115" name="object 29"/>
            <p:cNvSpPr/>
            <p:nvPr/>
          </p:nvSpPr>
          <p:spPr>
            <a:xfrm>
              <a:off x="1946520" y="4876560"/>
              <a:ext cx="135720" cy="180720"/>
            </a:xfrm>
            <a:custGeom>
              <a:avLst/>
              <a:gdLst>
                <a:gd name="textAreaLeft" fmla="*/ 0 w 135720"/>
                <a:gd name="textAreaRight" fmla="*/ 136440 w 135720"/>
                <a:gd name="textAreaTop" fmla="*/ 0 h 180720"/>
                <a:gd name="textAreaBottom" fmla="*/ 181440 h 180720"/>
              </a:gdLst>
              <a:ahLst/>
              <a:cxnLst/>
              <a:rect l="textAreaLeft" t="textAreaTop" r="textAreaRight" b="textAreaBottom"/>
              <a:pathLst>
                <a:path w="136525" h="181610">
                  <a:moveTo>
                    <a:pt x="136525" y="153670"/>
                  </a:moveTo>
                  <a:lnTo>
                    <a:pt x="33807" y="153670"/>
                  </a:lnTo>
                  <a:lnTo>
                    <a:pt x="33807" y="102870"/>
                  </a:lnTo>
                  <a:lnTo>
                    <a:pt x="121704" y="102870"/>
                  </a:lnTo>
                  <a:lnTo>
                    <a:pt x="121704" y="76200"/>
                  </a:lnTo>
                  <a:lnTo>
                    <a:pt x="33807" y="76200"/>
                  </a:lnTo>
                  <a:lnTo>
                    <a:pt x="33807" y="27940"/>
                  </a:lnTo>
                  <a:lnTo>
                    <a:pt x="132867" y="27940"/>
                  </a:lnTo>
                  <a:lnTo>
                    <a:pt x="132867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53670"/>
                  </a:lnTo>
                  <a:lnTo>
                    <a:pt x="0" y="181610"/>
                  </a:lnTo>
                  <a:lnTo>
                    <a:pt x="136525" y="181610"/>
                  </a:lnTo>
                  <a:lnTo>
                    <a:pt x="136525" y="153670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pic>
          <p:nvPicPr>
            <p:cNvPr id="116" name="object 30"/>
            <p:cNvPicPr/>
            <p:nvPr/>
          </p:nvPicPr>
          <p:blipFill>
            <a:blip r:embed="rId19"/>
            <a:stretch/>
          </p:blipFill>
          <p:spPr>
            <a:xfrm>
              <a:off x="2121120" y="4873680"/>
              <a:ext cx="312480" cy="186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17" name="object 31"/>
          <p:cNvSpPr/>
          <p:nvPr/>
        </p:nvSpPr>
        <p:spPr>
          <a:xfrm>
            <a:off x="2543760" y="4905720"/>
            <a:ext cx="32760" cy="151560"/>
          </a:xfrm>
          <a:custGeom>
            <a:avLst/>
            <a:gdLst>
              <a:gd name="textAreaLeft" fmla="*/ 0 w 32760"/>
              <a:gd name="textAreaRight" fmla="*/ 33480 w 32760"/>
              <a:gd name="textAreaTop" fmla="*/ 0 h 151560"/>
              <a:gd name="textAreaBottom" fmla="*/ 152280 h 151560"/>
            </a:gdLst>
            <a:ahLst/>
            <a:cxnLst/>
            <a:rect l="textAreaLeft" t="textAreaTop" r="textAreaRight" b="textAreaBottom"/>
            <a:pathLst>
              <a:path w="33655" h="152400">
                <a:moveTo>
                  <a:pt x="0" y="152399"/>
                </a:moveTo>
                <a:lnTo>
                  <a:pt x="33261" y="152399"/>
                </a:lnTo>
                <a:lnTo>
                  <a:pt x="33261" y="0"/>
                </a:lnTo>
                <a:lnTo>
                  <a:pt x="0" y="0"/>
                </a:lnTo>
                <a:lnTo>
                  <a:pt x="0" y="152399"/>
                </a:lnTo>
                <a:close/>
              </a:path>
            </a:pathLst>
          </a:custGeom>
          <a:solidFill>
            <a:srgbClr val="231F2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18" name="object 32"/>
          <p:cNvSpPr/>
          <p:nvPr/>
        </p:nvSpPr>
        <p:spPr>
          <a:xfrm>
            <a:off x="2543760" y="4876560"/>
            <a:ext cx="160560" cy="180720"/>
          </a:xfrm>
          <a:custGeom>
            <a:avLst/>
            <a:gdLst>
              <a:gd name="textAreaLeft" fmla="*/ 0 w 160560"/>
              <a:gd name="textAreaRight" fmla="*/ 161280 w 160560"/>
              <a:gd name="textAreaTop" fmla="*/ 0 h 180720"/>
              <a:gd name="textAreaBottom" fmla="*/ 181440 h 180720"/>
            </a:gdLst>
            <a:ahLst/>
            <a:cxnLst/>
            <a:rect l="textAreaLeft" t="textAreaTop" r="textAreaRight" b="textAreaBottom"/>
            <a:pathLst>
              <a:path w="161289" h="181610">
                <a:moveTo>
                  <a:pt x="160972" y="0"/>
                </a:moveTo>
                <a:lnTo>
                  <a:pt x="0" y="0"/>
                </a:lnTo>
                <a:lnTo>
                  <a:pt x="0" y="29210"/>
                </a:lnTo>
                <a:lnTo>
                  <a:pt x="127673" y="29210"/>
                </a:lnTo>
                <a:lnTo>
                  <a:pt x="127673" y="181610"/>
                </a:lnTo>
                <a:lnTo>
                  <a:pt x="160972" y="181610"/>
                </a:lnTo>
                <a:lnTo>
                  <a:pt x="160972" y="29210"/>
                </a:lnTo>
                <a:lnTo>
                  <a:pt x="160972" y="0"/>
                </a:lnTo>
                <a:close/>
              </a:path>
            </a:pathLst>
          </a:custGeom>
          <a:solidFill>
            <a:srgbClr val="231F2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grpSp>
        <p:nvGrpSpPr>
          <p:cNvPr id="119" name="object 33"/>
          <p:cNvGrpSpPr/>
          <p:nvPr/>
        </p:nvGrpSpPr>
        <p:grpSpPr>
          <a:xfrm>
            <a:off x="2756160" y="4869000"/>
            <a:ext cx="1162800" cy="195840"/>
            <a:chOff x="2756160" y="4869000"/>
            <a:chExt cx="1162800" cy="195840"/>
          </a:xfrm>
        </p:grpSpPr>
        <p:pic>
          <p:nvPicPr>
            <p:cNvPr id="120" name="object 34"/>
            <p:cNvPicPr/>
            <p:nvPr/>
          </p:nvPicPr>
          <p:blipFill>
            <a:blip r:embed="rId20"/>
            <a:stretch/>
          </p:blipFill>
          <p:spPr>
            <a:xfrm>
              <a:off x="2756160" y="4876560"/>
              <a:ext cx="151560" cy="18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1" name="object 35"/>
            <p:cNvPicPr/>
            <p:nvPr/>
          </p:nvPicPr>
          <p:blipFill>
            <a:blip r:embed="rId14"/>
            <a:stretch/>
          </p:blipFill>
          <p:spPr>
            <a:xfrm>
              <a:off x="2929320" y="4873680"/>
              <a:ext cx="19548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2" name="object 36"/>
            <p:cNvPicPr/>
            <p:nvPr/>
          </p:nvPicPr>
          <p:blipFill>
            <a:blip r:embed="rId13"/>
            <a:stretch/>
          </p:blipFill>
          <p:spPr>
            <a:xfrm>
              <a:off x="3147480" y="4869000"/>
              <a:ext cx="222840" cy="195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3" name="object 37"/>
            <p:cNvSpPr/>
            <p:nvPr/>
          </p:nvSpPr>
          <p:spPr>
            <a:xfrm>
              <a:off x="3406320" y="4876560"/>
              <a:ext cx="135720" cy="180720"/>
            </a:xfrm>
            <a:custGeom>
              <a:avLst/>
              <a:gdLst>
                <a:gd name="textAreaLeft" fmla="*/ 0 w 135720"/>
                <a:gd name="textAreaRight" fmla="*/ 136440 w 135720"/>
                <a:gd name="textAreaTop" fmla="*/ 0 h 180720"/>
                <a:gd name="textAreaBottom" fmla="*/ 181440 h 180720"/>
              </a:gdLst>
              <a:ahLst/>
              <a:cxnLst/>
              <a:rect l="textAreaLeft" t="textAreaTop" r="textAreaRight" b="textAreaBottom"/>
              <a:pathLst>
                <a:path w="136525" h="181610">
                  <a:moveTo>
                    <a:pt x="136525" y="153670"/>
                  </a:moveTo>
                  <a:lnTo>
                    <a:pt x="33807" y="153670"/>
                  </a:lnTo>
                  <a:lnTo>
                    <a:pt x="33807" y="102870"/>
                  </a:lnTo>
                  <a:lnTo>
                    <a:pt x="121704" y="102870"/>
                  </a:lnTo>
                  <a:lnTo>
                    <a:pt x="121704" y="76200"/>
                  </a:lnTo>
                  <a:lnTo>
                    <a:pt x="33807" y="76200"/>
                  </a:lnTo>
                  <a:lnTo>
                    <a:pt x="33807" y="27940"/>
                  </a:lnTo>
                  <a:lnTo>
                    <a:pt x="132892" y="27940"/>
                  </a:lnTo>
                  <a:lnTo>
                    <a:pt x="132892" y="0"/>
                  </a:lnTo>
                  <a:lnTo>
                    <a:pt x="0" y="0"/>
                  </a:lnTo>
                  <a:lnTo>
                    <a:pt x="0" y="2794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53670"/>
                  </a:lnTo>
                  <a:lnTo>
                    <a:pt x="0" y="181610"/>
                  </a:lnTo>
                  <a:lnTo>
                    <a:pt x="136525" y="181610"/>
                  </a:lnTo>
                  <a:lnTo>
                    <a:pt x="136525" y="153670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pic>
          <p:nvPicPr>
            <p:cNvPr id="124" name="object 38"/>
            <p:cNvPicPr/>
            <p:nvPr/>
          </p:nvPicPr>
          <p:blipFill>
            <a:blip r:embed="rId21"/>
            <a:stretch/>
          </p:blipFill>
          <p:spPr>
            <a:xfrm>
              <a:off x="3566520" y="4873680"/>
              <a:ext cx="352440" cy="186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5" name="object 39"/>
          <p:cNvGrpSpPr/>
          <p:nvPr/>
        </p:nvGrpSpPr>
        <p:grpSpPr>
          <a:xfrm>
            <a:off x="3951360" y="4873680"/>
            <a:ext cx="466560" cy="186480"/>
            <a:chOff x="3951360" y="4873680"/>
            <a:chExt cx="466560" cy="186480"/>
          </a:xfrm>
        </p:grpSpPr>
        <p:pic>
          <p:nvPicPr>
            <p:cNvPr id="126" name="object 40"/>
            <p:cNvPicPr/>
            <p:nvPr/>
          </p:nvPicPr>
          <p:blipFill>
            <a:blip r:embed="rId14"/>
            <a:stretch/>
          </p:blipFill>
          <p:spPr>
            <a:xfrm>
              <a:off x="4151160" y="4873680"/>
              <a:ext cx="19548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7" name="object 41"/>
            <p:cNvPicPr/>
            <p:nvPr/>
          </p:nvPicPr>
          <p:blipFill>
            <a:blip r:embed="rId11"/>
            <a:stretch/>
          </p:blipFill>
          <p:spPr>
            <a:xfrm>
              <a:off x="3951360" y="4876560"/>
              <a:ext cx="161640" cy="18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28" name="object 42"/>
            <p:cNvSpPr/>
            <p:nvPr/>
          </p:nvSpPr>
          <p:spPr>
            <a:xfrm>
              <a:off x="4384440" y="4980600"/>
              <a:ext cx="33480" cy="76680"/>
            </a:xfrm>
            <a:custGeom>
              <a:avLst/>
              <a:gdLst>
                <a:gd name="textAreaLeft" fmla="*/ 0 w 33480"/>
                <a:gd name="textAreaRight" fmla="*/ 34200 w 33480"/>
                <a:gd name="textAreaTop" fmla="*/ 0 h 76680"/>
                <a:gd name="textAreaBottom" fmla="*/ 77400 h 76680"/>
              </a:gdLst>
              <a:ahLst/>
              <a:cxnLst/>
              <a:rect l="textAreaLeft" t="textAreaTop" r="textAreaRight" b="textAreaBottom"/>
              <a:pathLst>
                <a:path w="34289" h="77470">
                  <a:moveTo>
                    <a:pt x="0" y="77469"/>
                  </a:moveTo>
                  <a:lnTo>
                    <a:pt x="33807" y="77469"/>
                  </a:lnTo>
                  <a:lnTo>
                    <a:pt x="33807" y="0"/>
                  </a:lnTo>
                  <a:lnTo>
                    <a:pt x="0" y="0"/>
                  </a:lnTo>
                  <a:lnTo>
                    <a:pt x="0" y="77469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129" name="object 43"/>
          <p:cNvGrpSpPr/>
          <p:nvPr/>
        </p:nvGrpSpPr>
        <p:grpSpPr>
          <a:xfrm>
            <a:off x="4384440" y="4876560"/>
            <a:ext cx="570960" cy="183960"/>
            <a:chOff x="4384440" y="4876560"/>
            <a:chExt cx="570960" cy="183960"/>
          </a:xfrm>
        </p:grpSpPr>
        <p:sp>
          <p:nvSpPr>
            <p:cNvPr id="130" name="object 44"/>
            <p:cNvSpPr/>
            <p:nvPr/>
          </p:nvSpPr>
          <p:spPr>
            <a:xfrm>
              <a:off x="4384440" y="4876560"/>
              <a:ext cx="161280" cy="180720"/>
            </a:xfrm>
            <a:custGeom>
              <a:avLst/>
              <a:gdLst>
                <a:gd name="textAreaLeft" fmla="*/ 0 w 161280"/>
                <a:gd name="textAreaRight" fmla="*/ 162000 w 161280"/>
                <a:gd name="textAreaTop" fmla="*/ 0 h 180720"/>
                <a:gd name="textAreaBottom" fmla="*/ 181440 h 180720"/>
              </a:gdLst>
              <a:ahLst/>
              <a:cxnLst/>
              <a:rect l="textAreaLeft" t="textAreaTop" r="textAreaRight" b="textAreaBottom"/>
              <a:pathLst>
                <a:path w="161925" h="181610">
                  <a:moveTo>
                    <a:pt x="161759" y="0"/>
                  </a:moveTo>
                  <a:lnTo>
                    <a:pt x="127952" y="0"/>
                  </a:lnTo>
                  <a:lnTo>
                    <a:pt x="127952" y="74930"/>
                  </a:lnTo>
                  <a:lnTo>
                    <a:pt x="33807" y="74930"/>
                  </a:lnTo>
                  <a:lnTo>
                    <a:pt x="33807" y="0"/>
                  </a:lnTo>
                  <a:lnTo>
                    <a:pt x="0" y="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127952" y="104140"/>
                  </a:lnTo>
                  <a:lnTo>
                    <a:pt x="127952" y="181610"/>
                  </a:lnTo>
                  <a:lnTo>
                    <a:pt x="161759" y="181610"/>
                  </a:lnTo>
                  <a:lnTo>
                    <a:pt x="161759" y="104140"/>
                  </a:lnTo>
                  <a:lnTo>
                    <a:pt x="161759" y="74930"/>
                  </a:lnTo>
                  <a:lnTo>
                    <a:pt x="161759" y="0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pic>
          <p:nvPicPr>
            <p:cNvPr id="131" name="object 45"/>
            <p:cNvPicPr/>
            <p:nvPr/>
          </p:nvPicPr>
          <p:blipFill>
            <a:blip r:embed="rId22"/>
            <a:stretch/>
          </p:blipFill>
          <p:spPr>
            <a:xfrm>
              <a:off x="4574160" y="4876560"/>
              <a:ext cx="381240" cy="1839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2" name="object 46"/>
          <p:cNvGrpSpPr/>
          <p:nvPr/>
        </p:nvGrpSpPr>
        <p:grpSpPr>
          <a:xfrm>
            <a:off x="5007600" y="4876560"/>
            <a:ext cx="219600" cy="181440"/>
            <a:chOff x="5007600" y="4876560"/>
            <a:chExt cx="219600" cy="181440"/>
          </a:xfrm>
        </p:grpSpPr>
        <p:pic>
          <p:nvPicPr>
            <p:cNvPr id="133" name="object 47"/>
            <p:cNvPicPr/>
            <p:nvPr/>
          </p:nvPicPr>
          <p:blipFill>
            <a:blip r:embed="rId23"/>
            <a:stretch/>
          </p:blipFill>
          <p:spPr>
            <a:xfrm>
              <a:off x="5007600" y="4876560"/>
              <a:ext cx="150840" cy="18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4" name="object 48"/>
            <p:cNvSpPr/>
            <p:nvPr/>
          </p:nvSpPr>
          <p:spPr>
            <a:xfrm>
              <a:off x="5193720" y="4980600"/>
              <a:ext cx="33480" cy="76680"/>
            </a:xfrm>
            <a:custGeom>
              <a:avLst/>
              <a:gdLst>
                <a:gd name="textAreaLeft" fmla="*/ 0 w 33480"/>
                <a:gd name="textAreaRight" fmla="*/ 34200 w 33480"/>
                <a:gd name="textAreaTop" fmla="*/ 0 h 76680"/>
                <a:gd name="textAreaBottom" fmla="*/ 77400 h 76680"/>
              </a:gdLst>
              <a:ahLst/>
              <a:cxnLst/>
              <a:rect l="textAreaLeft" t="textAreaTop" r="textAreaRight" b="textAreaBottom"/>
              <a:pathLst>
                <a:path w="34289" h="77470">
                  <a:moveTo>
                    <a:pt x="0" y="77469"/>
                  </a:moveTo>
                  <a:lnTo>
                    <a:pt x="33807" y="77469"/>
                  </a:lnTo>
                  <a:lnTo>
                    <a:pt x="33807" y="0"/>
                  </a:lnTo>
                  <a:lnTo>
                    <a:pt x="0" y="0"/>
                  </a:lnTo>
                  <a:lnTo>
                    <a:pt x="0" y="77469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grpSp>
        <p:nvGrpSpPr>
          <p:cNvPr id="135" name="object 49"/>
          <p:cNvGrpSpPr/>
          <p:nvPr/>
        </p:nvGrpSpPr>
        <p:grpSpPr>
          <a:xfrm>
            <a:off x="5193720" y="4873680"/>
            <a:ext cx="745560" cy="186480"/>
            <a:chOff x="5193720" y="4873680"/>
            <a:chExt cx="745560" cy="186480"/>
          </a:xfrm>
        </p:grpSpPr>
        <p:sp>
          <p:nvSpPr>
            <p:cNvPr id="136" name="object 50"/>
            <p:cNvSpPr/>
            <p:nvPr/>
          </p:nvSpPr>
          <p:spPr>
            <a:xfrm>
              <a:off x="5193720" y="4876560"/>
              <a:ext cx="161280" cy="180720"/>
            </a:xfrm>
            <a:custGeom>
              <a:avLst/>
              <a:gdLst>
                <a:gd name="textAreaLeft" fmla="*/ 0 w 161280"/>
                <a:gd name="textAreaRight" fmla="*/ 162000 w 161280"/>
                <a:gd name="textAreaTop" fmla="*/ 0 h 180720"/>
                <a:gd name="textAreaBottom" fmla="*/ 181440 h 180720"/>
              </a:gdLst>
              <a:ahLst/>
              <a:cxnLst/>
              <a:rect l="textAreaLeft" t="textAreaTop" r="textAreaRight" b="textAreaBottom"/>
              <a:pathLst>
                <a:path w="161925" h="181610">
                  <a:moveTo>
                    <a:pt x="161734" y="0"/>
                  </a:moveTo>
                  <a:lnTo>
                    <a:pt x="127927" y="0"/>
                  </a:lnTo>
                  <a:lnTo>
                    <a:pt x="127927" y="74930"/>
                  </a:lnTo>
                  <a:lnTo>
                    <a:pt x="33807" y="74930"/>
                  </a:lnTo>
                  <a:lnTo>
                    <a:pt x="33807" y="0"/>
                  </a:lnTo>
                  <a:lnTo>
                    <a:pt x="0" y="0"/>
                  </a:lnTo>
                  <a:lnTo>
                    <a:pt x="0" y="74930"/>
                  </a:lnTo>
                  <a:lnTo>
                    <a:pt x="0" y="104140"/>
                  </a:lnTo>
                  <a:lnTo>
                    <a:pt x="127927" y="104140"/>
                  </a:lnTo>
                  <a:lnTo>
                    <a:pt x="127927" y="181610"/>
                  </a:lnTo>
                  <a:lnTo>
                    <a:pt x="161734" y="181610"/>
                  </a:lnTo>
                  <a:lnTo>
                    <a:pt x="161734" y="104140"/>
                  </a:lnTo>
                  <a:lnTo>
                    <a:pt x="161734" y="74930"/>
                  </a:lnTo>
                  <a:lnTo>
                    <a:pt x="161734" y="0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pic>
          <p:nvPicPr>
            <p:cNvPr id="137" name="object 51"/>
            <p:cNvPicPr/>
            <p:nvPr/>
          </p:nvPicPr>
          <p:blipFill>
            <a:blip r:embed="rId24"/>
            <a:stretch/>
          </p:blipFill>
          <p:spPr>
            <a:xfrm>
              <a:off x="5392800" y="4873680"/>
              <a:ext cx="19548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" name="object 52"/>
            <p:cNvPicPr/>
            <p:nvPr/>
          </p:nvPicPr>
          <p:blipFill>
            <a:blip r:embed="rId25"/>
            <a:stretch/>
          </p:blipFill>
          <p:spPr>
            <a:xfrm>
              <a:off x="5626440" y="4873680"/>
              <a:ext cx="312840" cy="186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9" name="object 53"/>
          <p:cNvGrpSpPr/>
          <p:nvPr/>
        </p:nvGrpSpPr>
        <p:grpSpPr>
          <a:xfrm>
            <a:off x="961920" y="5185080"/>
            <a:ext cx="1620000" cy="187200"/>
            <a:chOff x="961920" y="5185080"/>
            <a:chExt cx="1620000" cy="187200"/>
          </a:xfrm>
        </p:grpSpPr>
        <p:pic>
          <p:nvPicPr>
            <p:cNvPr id="140" name="object 54"/>
            <p:cNvPicPr/>
            <p:nvPr/>
          </p:nvPicPr>
          <p:blipFill>
            <a:blip r:embed="rId14"/>
            <a:stretch/>
          </p:blipFill>
          <p:spPr>
            <a:xfrm>
              <a:off x="961920" y="5185800"/>
              <a:ext cx="19548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1" name="object 55"/>
            <p:cNvPicPr/>
            <p:nvPr/>
          </p:nvPicPr>
          <p:blipFill>
            <a:blip r:embed="rId26"/>
            <a:stretch/>
          </p:blipFill>
          <p:spPr>
            <a:xfrm>
              <a:off x="1195560" y="5188320"/>
              <a:ext cx="153360" cy="18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2" name="object 56"/>
            <p:cNvPicPr/>
            <p:nvPr/>
          </p:nvPicPr>
          <p:blipFill>
            <a:blip r:embed="rId27"/>
            <a:stretch/>
          </p:blipFill>
          <p:spPr>
            <a:xfrm>
              <a:off x="1386360" y="5185080"/>
              <a:ext cx="507240" cy="187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3" name="object 57"/>
            <p:cNvPicPr/>
            <p:nvPr/>
          </p:nvPicPr>
          <p:blipFill>
            <a:blip r:embed="rId5"/>
            <a:stretch/>
          </p:blipFill>
          <p:spPr>
            <a:xfrm>
              <a:off x="1918800" y="5185800"/>
              <a:ext cx="195480" cy="1864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4" name="object 58"/>
            <p:cNvPicPr/>
            <p:nvPr/>
          </p:nvPicPr>
          <p:blipFill>
            <a:blip r:embed="rId28"/>
            <a:stretch/>
          </p:blipFill>
          <p:spPr>
            <a:xfrm>
              <a:off x="2152440" y="5188320"/>
              <a:ext cx="367200" cy="18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5" name="object 59"/>
            <p:cNvSpPr/>
            <p:nvPr/>
          </p:nvSpPr>
          <p:spPr>
            <a:xfrm>
              <a:off x="2548440" y="5292720"/>
              <a:ext cx="33480" cy="76680"/>
            </a:xfrm>
            <a:custGeom>
              <a:avLst/>
              <a:gdLst>
                <a:gd name="textAreaLeft" fmla="*/ 0 w 33480"/>
                <a:gd name="textAreaRight" fmla="*/ 34200 w 33480"/>
                <a:gd name="textAreaTop" fmla="*/ 0 h 76680"/>
                <a:gd name="textAreaBottom" fmla="*/ 77400 h 76680"/>
              </a:gdLst>
              <a:ahLst/>
              <a:cxnLst/>
              <a:rect l="textAreaLeft" t="textAreaTop" r="textAreaRight" b="textAreaBottom"/>
              <a:pathLst>
                <a:path w="34289" h="77470">
                  <a:moveTo>
                    <a:pt x="0" y="77470"/>
                  </a:moveTo>
                  <a:lnTo>
                    <a:pt x="33807" y="77470"/>
                  </a:lnTo>
                  <a:lnTo>
                    <a:pt x="33807" y="0"/>
                  </a:lnTo>
                  <a:lnTo>
                    <a:pt x="0" y="0"/>
                  </a:lnTo>
                  <a:lnTo>
                    <a:pt x="0" y="77470"/>
                  </a:lnTo>
                  <a:close/>
                </a:path>
              </a:pathLst>
            </a:custGeom>
            <a:solidFill>
              <a:srgbClr val="231F2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46" name="object 60"/>
          <p:cNvSpPr/>
          <p:nvPr/>
        </p:nvSpPr>
        <p:spPr>
          <a:xfrm>
            <a:off x="2548440" y="5188320"/>
            <a:ext cx="161280" cy="180720"/>
          </a:xfrm>
          <a:custGeom>
            <a:avLst/>
            <a:gdLst>
              <a:gd name="textAreaLeft" fmla="*/ 0 w 161280"/>
              <a:gd name="textAreaRight" fmla="*/ 162000 w 161280"/>
              <a:gd name="textAreaTop" fmla="*/ 0 h 180720"/>
              <a:gd name="textAreaBottom" fmla="*/ 181440 h 180720"/>
            </a:gdLst>
            <a:ahLst/>
            <a:cxnLst/>
            <a:rect l="textAreaLeft" t="textAreaTop" r="textAreaRight" b="textAreaBottom"/>
            <a:pathLst>
              <a:path w="161925" h="181610">
                <a:moveTo>
                  <a:pt x="161759" y="0"/>
                </a:moveTo>
                <a:lnTo>
                  <a:pt x="127952" y="0"/>
                </a:lnTo>
                <a:lnTo>
                  <a:pt x="127952" y="74930"/>
                </a:lnTo>
                <a:lnTo>
                  <a:pt x="33807" y="74930"/>
                </a:lnTo>
                <a:lnTo>
                  <a:pt x="33807" y="0"/>
                </a:lnTo>
                <a:lnTo>
                  <a:pt x="0" y="0"/>
                </a:lnTo>
                <a:lnTo>
                  <a:pt x="0" y="74930"/>
                </a:lnTo>
                <a:lnTo>
                  <a:pt x="0" y="104140"/>
                </a:lnTo>
                <a:lnTo>
                  <a:pt x="127952" y="104140"/>
                </a:lnTo>
                <a:lnTo>
                  <a:pt x="127952" y="181610"/>
                </a:lnTo>
                <a:lnTo>
                  <a:pt x="161759" y="181610"/>
                </a:lnTo>
                <a:lnTo>
                  <a:pt x="161759" y="104140"/>
                </a:lnTo>
                <a:lnTo>
                  <a:pt x="161759" y="74930"/>
                </a:lnTo>
                <a:lnTo>
                  <a:pt x="161759" y="0"/>
                </a:lnTo>
                <a:close/>
              </a:path>
            </a:pathLst>
          </a:custGeom>
          <a:solidFill>
            <a:srgbClr val="231F2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grpSp>
        <p:nvGrpSpPr>
          <p:cNvPr id="147" name="object 61"/>
          <p:cNvGrpSpPr/>
          <p:nvPr/>
        </p:nvGrpSpPr>
        <p:grpSpPr>
          <a:xfrm>
            <a:off x="2761200" y="5188320"/>
            <a:ext cx="352080" cy="181440"/>
            <a:chOff x="2761200" y="5188320"/>
            <a:chExt cx="352080" cy="181440"/>
          </a:xfrm>
        </p:grpSpPr>
        <p:pic>
          <p:nvPicPr>
            <p:cNvPr id="148" name="object 62"/>
            <p:cNvPicPr/>
            <p:nvPr/>
          </p:nvPicPr>
          <p:blipFill>
            <a:blip r:embed="rId29"/>
            <a:stretch/>
          </p:blipFill>
          <p:spPr>
            <a:xfrm>
              <a:off x="2962080" y="5188320"/>
              <a:ext cx="151200" cy="18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9" name="object 63"/>
            <p:cNvPicPr/>
            <p:nvPr/>
          </p:nvPicPr>
          <p:blipFill>
            <a:blip r:embed="rId11"/>
            <a:stretch/>
          </p:blipFill>
          <p:spPr>
            <a:xfrm>
              <a:off x="2761200" y="5188320"/>
              <a:ext cx="161640" cy="181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0" name="object 64"/>
          <p:cNvSpPr/>
          <p:nvPr/>
        </p:nvSpPr>
        <p:spPr>
          <a:xfrm>
            <a:off x="3269520" y="5133600"/>
            <a:ext cx="535320" cy="265320"/>
          </a:xfrm>
          <a:custGeom>
            <a:avLst/>
            <a:gdLst>
              <a:gd name="textAreaLeft" fmla="*/ 0 w 535320"/>
              <a:gd name="textAreaRight" fmla="*/ 536040 w 535320"/>
              <a:gd name="textAreaTop" fmla="*/ 0 h 265320"/>
              <a:gd name="textAreaBottom" fmla="*/ 266040 h 265320"/>
            </a:gdLst>
            <a:ahLst/>
            <a:cxnLst/>
            <a:rect l="textAreaLeft" t="textAreaTop" r="textAreaRight" b="textAreaBottom"/>
            <a:pathLst>
              <a:path w="535939" h="266064">
                <a:moveTo>
                  <a:pt x="356984" y="134023"/>
                </a:moveTo>
                <a:lnTo>
                  <a:pt x="267741" y="0"/>
                </a:lnTo>
                <a:lnTo>
                  <a:pt x="178485" y="134023"/>
                </a:lnTo>
                <a:lnTo>
                  <a:pt x="89255" y="0"/>
                </a:lnTo>
                <a:lnTo>
                  <a:pt x="0" y="134023"/>
                </a:lnTo>
                <a:lnTo>
                  <a:pt x="87731" y="265607"/>
                </a:lnTo>
                <a:lnTo>
                  <a:pt x="178485" y="134035"/>
                </a:lnTo>
                <a:lnTo>
                  <a:pt x="266217" y="265607"/>
                </a:lnTo>
                <a:lnTo>
                  <a:pt x="356984" y="134023"/>
                </a:lnTo>
                <a:close/>
              </a:path>
              <a:path w="535939" h="266064">
                <a:moveTo>
                  <a:pt x="535482" y="134023"/>
                </a:moveTo>
                <a:lnTo>
                  <a:pt x="446239" y="0"/>
                </a:lnTo>
                <a:lnTo>
                  <a:pt x="356984" y="134023"/>
                </a:lnTo>
                <a:lnTo>
                  <a:pt x="444715" y="265607"/>
                </a:lnTo>
                <a:lnTo>
                  <a:pt x="535482" y="134023"/>
                </a:lnTo>
                <a:close/>
              </a:path>
            </a:pathLst>
          </a:custGeom>
          <a:solidFill>
            <a:srgbClr val="0F60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51" name="object 65"/>
          <p:cNvSpPr/>
          <p:nvPr/>
        </p:nvSpPr>
        <p:spPr>
          <a:xfrm>
            <a:off x="4777560" y="4522320"/>
            <a:ext cx="356760" cy="265320"/>
          </a:xfrm>
          <a:custGeom>
            <a:avLst/>
            <a:gdLst>
              <a:gd name="textAreaLeft" fmla="*/ 0 w 356760"/>
              <a:gd name="textAreaRight" fmla="*/ 357480 w 356760"/>
              <a:gd name="textAreaTop" fmla="*/ 0 h 265320"/>
              <a:gd name="textAreaBottom" fmla="*/ 266040 h 265320"/>
            </a:gdLst>
            <a:ahLst/>
            <a:cxnLst/>
            <a:rect l="textAreaLeft" t="textAreaTop" r="textAreaRight" b="textAreaBottom"/>
            <a:pathLst>
              <a:path w="357504" h="266064">
                <a:moveTo>
                  <a:pt x="356984" y="134023"/>
                </a:moveTo>
                <a:lnTo>
                  <a:pt x="267741" y="0"/>
                </a:lnTo>
                <a:lnTo>
                  <a:pt x="178485" y="134023"/>
                </a:lnTo>
                <a:lnTo>
                  <a:pt x="89255" y="0"/>
                </a:lnTo>
                <a:lnTo>
                  <a:pt x="0" y="134023"/>
                </a:lnTo>
                <a:lnTo>
                  <a:pt x="87731" y="265607"/>
                </a:lnTo>
                <a:lnTo>
                  <a:pt x="178485" y="134035"/>
                </a:lnTo>
                <a:lnTo>
                  <a:pt x="266217" y="265607"/>
                </a:lnTo>
                <a:lnTo>
                  <a:pt x="356984" y="134023"/>
                </a:lnTo>
                <a:close/>
              </a:path>
            </a:pathLst>
          </a:custGeom>
          <a:solidFill>
            <a:srgbClr val="0F60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grpSp>
        <p:nvGrpSpPr>
          <p:cNvPr id="152" name="object 66"/>
          <p:cNvGrpSpPr/>
          <p:nvPr/>
        </p:nvGrpSpPr>
        <p:grpSpPr>
          <a:xfrm>
            <a:off x="2500200" y="1993680"/>
            <a:ext cx="3130920" cy="2126880"/>
            <a:chOff x="2500200" y="1993680"/>
            <a:chExt cx="3130920" cy="2126880"/>
          </a:xfrm>
        </p:grpSpPr>
        <p:pic>
          <p:nvPicPr>
            <p:cNvPr id="153" name="object 67"/>
            <p:cNvPicPr/>
            <p:nvPr/>
          </p:nvPicPr>
          <p:blipFill>
            <a:blip r:embed="rId30"/>
            <a:stretch/>
          </p:blipFill>
          <p:spPr>
            <a:xfrm>
              <a:off x="2500920" y="3510000"/>
              <a:ext cx="470520" cy="610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4" name="object 68"/>
            <p:cNvPicPr/>
            <p:nvPr/>
          </p:nvPicPr>
          <p:blipFill>
            <a:blip r:embed="rId31"/>
            <a:stretch/>
          </p:blipFill>
          <p:spPr>
            <a:xfrm>
              <a:off x="2500200" y="1993680"/>
              <a:ext cx="1884240" cy="1486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5" name="object 69"/>
            <p:cNvPicPr/>
            <p:nvPr/>
          </p:nvPicPr>
          <p:blipFill>
            <a:blip r:embed="rId32"/>
            <a:stretch/>
          </p:blipFill>
          <p:spPr>
            <a:xfrm>
              <a:off x="3914280" y="3398040"/>
              <a:ext cx="470520" cy="722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object 70"/>
            <p:cNvPicPr/>
            <p:nvPr/>
          </p:nvPicPr>
          <p:blipFill>
            <a:blip r:embed="rId33"/>
            <a:stretch/>
          </p:blipFill>
          <p:spPr>
            <a:xfrm>
              <a:off x="4239000" y="2363040"/>
              <a:ext cx="1392120" cy="1386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57" name="object 71"/>
          <p:cNvPicPr/>
          <p:nvPr/>
        </p:nvPicPr>
        <p:blipFill>
          <a:blip r:embed="rId34"/>
          <a:stretch/>
        </p:blipFill>
        <p:spPr>
          <a:xfrm>
            <a:off x="885960" y="1948680"/>
            <a:ext cx="1153080" cy="2203560"/>
          </a:xfrm>
          <a:prstGeom prst="rect">
            <a:avLst/>
          </a:prstGeom>
          <a:ln w="0">
            <a:noFill/>
          </a:ln>
        </p:spPr>
      </p:pic>
      <p:sp>
        <p:nvSpPr>
          <p:cNvPr id="158" name="object 72"/>
          <p:cNvSpPr/>
          <p:nvPr/>
        </p:nvSpPr>
        <p:spPr>
          <a:xfrm>
            <a:off x="4864680" y="2316240"/>
            <a:ext cx="786600" cy="1468800"/>
          </a:xfrm>
          <a:custGeom>
            <a:avLst/>
            <a:gdLst>
              <a:gd name="textAreaLeft" fmla="*/ 0 w 786600"/>
              <a:gd name="textAreaRight" fmla="*/ 787320 w 786600"/>
              <a:gd name="textAreaTop" fmla="*/ 0 h 1468800"/>
              <a:gd name="textAreaBottom" fmla="*/ 1469520 h 1468800"/>
            </a:gdLst>
            <a:ahLst/>
            <a:cxnLst/>
            <a:rect l="textAreaLeft" t="textAreaTop" r="textAreaRight" b="textAreaBottom"/>
            <a:pathLst>
              <a:path w="787400" h="1469389">
                <a:moveTo>
                  <a:pt x="49809" y="0"/>
                </a:moveTo>
                <a:lnTo>
                  <a:pt x="31495" y="3698"/>
                </a:lnTo>
                <a:lnTo>
                  <a:pt x="16538" y="13782"/>
                </a:lnTo>
                <a:lnTo>
                  <a:pt x="6453" y="28739"/>
                </a:lnTo>
                <a:lnTo>
                  <a:pt x="2755" y="47053"/>
                </a:lnTo>
                <a:lnTo>
                  <a:pt x="6453" y="65367"/>
                </a:lnTo>
                <a:lnTo>
                  <a:pt x="16538" y="80324"/>
                </a:lnTo>
                <a:lnTo>
                  <a:pt x="31495" y="90408"/>
                </a:lnTo>
                <a:lnTo>
                  <a:pt x="49809" y="94107"/>
                </a:lnTo>
                <a:lnTo>
                  <a:pt x="104251" y="95937"/>
                </a:lnTo>
                <a:lnTo>
                  <a:pt x="156655" y="101443"/>
                </a:lnTo>
                <a:lnTo>
                  <a:pt x="207074" y="110644"/>
                </a:lnTo>
                <a:lnTo>
                  <a:pt x="255560" y="123562"/>
                </a:lnTo>
                <a:lnTo>
                  <a:pt x="302163" y="140215"/>
                </a:lnTo>
                <a:lnTo>
                  <a:pt x="346935" y="160626"/>
                </a:lnTo>
                <a:lnTo>
                  <a:pt x="389928" y="184815"/>
                </a:lnTo>
                <a:lnTo>
                  <a:pt x="431194" y="212801"/>
                </a:lnTo>
                <a:lnTo>
                  <a:pt x="470783" y="244606"/>
                </a:lnTo>
                <a:lnTo>
                  <a:pt x="508749" y="280250"/>
                </a:lnTo>
                <a:lnTo>
                  <a:pt x="544026" y="318541"/>
                </a:lnTo>
                <a:lnTo>
                  <a:pt x="575501" y="358191"/>
                </a:lnTo>
                <a:lnTo>
                  <a:pt x="603194" y="399252"/>
                </a:lnTo>
                <a:lnTo>
                  <a:pt x="627126" y="441774"/>
                </a:lnTo>
                <a:lnTo>
                  <a:pt x="647318" y="485808"/>
                </a:lnTo>
                <a:lnTo>
                  <a:pt x="663793" y="531404"/>
                </a:lnTo>
                <a:lnTo>
                  <a:pt x="676569" y="578613"/>
                </a:lnTo>
                <a:lnTo>
                  <a:pt x="685669" y="627487"/>
                </a:lnTo>
                <a:lnTo>
                  <a:pt x="691114" y="678074"/>
                </a:lnTo>
                <a:lnTo>
                  <a:pt x="692924" y="730427"/>
                </a:lnTo>
                <a:lnTo>
                  <a:pt x="691110" y="783365"/>
                </a:lnTo>
                <a:lnTo>
                  <a:pt x="685655" y="834534"/>
                </a:lnTo>
                <a:lnTo>
                  <a:pt x="676538" y="883985"/>
                </a:lnTo>
                <a:lnTo>
                  <a:pt x="663740" y="931768"/>
                </a:lnTo>
                <a:lnTo>
                  <a:pt x="647239" y="977934"/>
                </a:lnTo>
                <a:lnTo>
                  <a:pt x="627016" y="1022535"/>
                </a:lnTo>
                <a:lnTo>
                  <a:pt x="603050" y="1065621"/>
                </a:lnTo>
                <a:lnTo>
                  <a:pt x="575322" y="1107242"/>
                </a:lnTo>
                <a:lnTo>
                  <a:pt x="543810" y="1147449"/>
                </a:lnTo>
                <a:lnTo>
                  <a:pt x="508495" y="1186294"/>
                </a:lnTo>
                <a:lnTo>
                  <a:pt x="470541" y="1222411"/>
                </a:lnTo>
                <a:lnTo>
                  <a:pt x="430904" y="1254637"/>
                </a:lnTo>
                <a:lnTo>
                  <a:pt x="389531" y="1282993"/>
                </a:lnTo>
                <a:lnTo>
                  <a:pt x="346373" y="1307499"/>
                </a:lnTo>
                <a:lnTo>
                  <a:pt x="301377" y="1328178"/>
                </a:lnTo>
                <a:lnTo>
                  <a:pt x="254493" y="1345050"/>
                </a:lnTo>
                <a:lnTo>
                  <a:pt x="205669" y="1358136"/>
                </a:lnTo>
                <a:lnTo>
                  <a:pt x="154856" y="1367457"/>
                </a:lnTo>
                <a:lnTo>
                  <a:pt x="102001" y="1373034"/>
                </a:lnTo>
                <a:lnTo>
                  <a:pt x="47053" y="1374889"/>
                </a:lnTo>
                <a:lnTo>
                  <a:pt x="28739" y="1378589"/>
                </a:lnTo>
                <a:lnTo>
                  <a:pt x="13782" y="1388678"/>
                </a:lnTo>
                <a:lnTo>
                  <a:pt x="3698" y="1403639"/>
                </a:lnTo>
                <a:lnTo>
                  <a:pt x="0" y="1421955"/>
                </a:lnTo>
                <a:lnTo>
                  <a:pt x="3698" y="1440264"/>
                </a:lnTo>
                <a:lnTo>
                  <a:pt x="13782" y="1455221"/>
                </a:lnTo>
                <a:lnTo>
                  <a:pt x="28739" y="1465309"/>
                </a:lnTo>
                <a:lnTo>
                  <a:pt x="47053" y="1469009"/>
                </a:lnTo>
                <a:lnTo>
                  <a:pt x="98977" y="1467488"/>
                </a:lnTo>
                <a:lnTo>
                  <a:pt x="149530" y="1462932"/>
                </a:lnTo>
                <a:lnTo>
                  <a:pt x="198695" y="1455346"/>
                </a:lnTo>
                <a:lnTo>
                  <a:pt x="246455" y="1444740"/>
                </a:lnTo>
                <a:lnTo>
                  <a:pt x="292793" y="1431119"/>
                </a:lnTo>
                <a:lnTo>
                  <a:pt x="337691" y="1414491"/>
                </a:lnTo>
                <a:lnTo>
                  <a:pt x="381133" y="1394863"/>
                </a:lnTo>
                <a:lnTo>
                  <a:pt x="423101" y="1372242"/>
                </a:lnTo>
                <a:lnTo>
                  <a:pt x="463578" y="1346636"/>
                </a:lnTo>
                <a:lnTo>
                  <a:pt x="502548" y="1318052"/>
                </a:lnTo>
                <a:lnTo>
                  <a:pt x="539992" y="1286497"/>
                </a:lnTo>
                <a:lnTo>
                  <a:pt x="575894" y="1251978"/>
                </a:lnTo>
                <a:lnTo>
                  <a:pt x="609486" y="1215397"/>
                </a:lnTo>
                <a:lnTo>
                  <a:pt x="640191" y="1177508"/>
                </a:lnTo>
                <a:lnTo>
                  <a:pt x="668004" y="1138328"/>
                </a:lnTo>
                <a:lnTo>
                  <a:pt x="692917" y="1097875"/>
                </a:lnTo>
                <a:lnTo>
                  <a:pt x="714924" y="1056165"/>
                </a:lnTo>
                <a:lnTo>
                  <a:pt x="734018" y="1013215"/>
                </a:lnTo>
                <a:lnTo>
                  <a:pt x="750193" y="969042"/>
                </a:lnTo>
                <a:lnTo>
                  <a:pt x="763442" y="923663"/>
                </a:lnTo>
                <a:lnTo>
                  <a:pt x="773758" y="877096"/>
                </a:lnTo>
                <a:lnTo>
                  <a:pt x="781135" y="829356"/>
                </a:lnTo>
                <a:lnTo>
                  <a:pt x="785565" y="780461"/>
                </a:lnTo>
                <a:lnTo>
                  <a:pt x="787044" y="730427"/>
                </a:lnTo>
                <a:lnTo>
                  <a:pt x="785563" y="680824"/>
                </a:lnTo>
                <a:lnTo>
                  <a:pt x="781125" y="632360"/>
                </a:lnTo>
                <a:lnTo>
                  <a:pt x="773738" y="585053"/>
                </a:lnTo>
                <a:lnTo>
                  <a:pt x="763407" y="538919"/>
                </a:lnTo>
                <a:lnTo>
                  <a:pt x="750141" y="493976"/>
                </a:lnTo>
                <a:lnTo>
                  <a:pt x="733945" y="450238"/>
                </a:lnTo>
                <a:lnTo>
                  <a:pt x="714828" y="407724"/>
                </a:lnTo>
                <a:lnTo>
                  <a:pt x="692795" y="366450"/>
                </a:lnTo>
                <a:lnTo>
                  <a:pt x="667854" y="326432"/>
                </a:lnTo>
                <a:lnTo>
                  <a:pt x="640012" y="287687"/>
                </a:lnTo>
                <a:lnTo>
                  <a:pt x="609276" y="250232"/>
                </a:lnTo>
                <a:lnTo>
                  <a:pt x="575652" y="214083"/>
                </a:lnTo>
                <a:lnTo>
                  <a:pt x="539772" y="180034"/>
                </a:lnTo>
                <a:lnTo>
                  <a:pt x="502392" y="148907"/>
                </a:lnTo>
                <a:lnTo>
                  <a:pt x="463528" y="120711"/>
                </a:lnTo>
                <a:lnTo>
                  <a:pt x="423199" y="95453"/>
                </a:lnTo>
                <a:lnTo>
                  <a:pt x="381421" y="73139"/>
                </a:lnTo>
                <a:lnTo>
                  <a:pt x="338210" y="53778"/>
                </a:lnTo>
                <a:lnTo>
                  <a:pt x="293584" y="37375"/>
                </a:lnTo>
                <a:lnTo>
                  <a:pt x="247559" y="23939"/>
                </a:lnTo>
                <a:lnTo>
                  <a:pt x="200152" y="13476"/>
                </a:lnTo>
                <a:lnTo>
                  <a:pt x="151380" y="5994"/>
                </a:lnTo>
                <a:lnTo>
                  <a:pt x="101260" y="1499"/>
                </a:lnTo>
                <a:lnTo>
                  <a:pt x="49809" y="0"/>
                </a:lnTo>
                <a:close/>
              </a:path>
            </a:pathLst>
          </a:custGeom>
          <a:solidFill>
            <a:srgbClr val="231F2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59" name="object 73"/>
          <p:cNvSpPr/>
          <p:nvPr/>
        </p:nvSpPr>
        <p:spPr>
          <a:xfrm>
            <a:off x="6786720" y="462960"/>
            <a:ext cx="4800600" cy="2754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660960">
              <a:lnSpc>
                <a:spcPct val="100000"/>
              </a:lnSpc>
              <a:spcBef>
                <a:spcPts val="99"/>
              </a:spcBef>
            </a:pPr>
            <a:r>
              <a:rPr lang="en-US" sz="2800" b="1" strike="noStrike" spc="-12">
                <a:solidFill>
                  <a:srgbClr val="000000"/>
                </a:solidFill>
                <a:latin typeface="Proxima Nova Rg"/>
                <a:ea typeface="DejaVu Sans"/>
              </a:rPr>
              <a:t>Изменение</a:t>
            </a:r>
            <a:r>
              <a:rPr lang="en-US" sz="4000" b="1" strike="noStrike" spc="-12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US" sz="2800" b="1" strike="noStrike" spc="-12">
                <a:solidFill>
                  <a:srgbClr val="000000"/>
                </a:solidFill>
                <a:latin typeface="Proxima Nova Rg"/>
                <a:ea typeface="DejaVu Sans"/>
              </a:rPr>
              <a:t>организационной формы, как способ повышения эффективности ЦОПП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object 74"/>
          <p:cNvSpPr/>
          <p:nvPr/>
        </p:nvSpPr>
        <p:spPr>
          <a:xfrm>
            <a:off x="7435440" y="4120920"/>
            <a:ext cx="2513160" cy="83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1800" b="1" strike="noStrike" spc="-12">
                <a:solidFill>
                  <a:srgbClr val="231F20"/>
                </a:solidFill>
                <a:latin typeface="Proxima Nova Rg"/>
                <a:ea typeface="DejaVu Sans"/>
              </a:rPr>
              <a:t>Докладчик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sz="1800" b="0" strike="noStrike" spc="-1">
                <a:solidFill>
                  <a:srgbClr val="231F20"/>
                </a:solidFill>
                <a:latin typeface="Proxima Nova Rg"/>
                <a:ea typeface="DejaVu Sans"/>
              </a:rPr>
              <a:t>Черных Алексей Викторович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object 75"/>
          <p:cNvSpPr/>
          <p:nvPr/>
        </p:nvSpPr>
        <p:spPr>
          <a:xfrm>
            <a:off x="11140920" y="5705640"/>
            <a:ext cx="477360" cy="355680"/>
          </a:xfrm>
          <a:custGeom>
            <a:avLst/>
            <a:gdLst>
              <a:gd name="textAreaLeft" fmla="*/ 0 w 477360"/>
              <a:gd name="textAreaRight" fmla="*/ 478080 w 477360"/>
              <a:gd name="textAreaTop" fmla="*/ 0 h 355680"/>
              <a:gd name="textAreaBottom" fmla="*/ 356400 h 355680"/>
            </a:gdLst>
            <a:ahLst/>
            <a:cxnLst/>
            <a:rect l="textAreaLeft" t="textAreaTop" r="textAreaRight" b="textAreaBottom"/>
            <a:pathLst>
              <a:path w="478154" h="356235">
                <a:moveTo>
                  <a:pt x="238988" y="179451"/>
                </a:moveTo>
                <a:lnTo>
                  <a:pt x="119494" y="0"/>
                </a:lnTo>
                <a:lnTo>
                  <a:pt x="0" y="179451"/>
                </a:lnTo>
                <a:lnTo>
                  <a:pt x="117449" y="355638"/>
                </a:lnTo>
                <a:lnTo>
                  <a:pt x="238988" y="179451"/>
                </a:lnTo>
                <a:close/>
              </a:path>
              <a:path w="478154" h="356235">
                <a:moveTo>
                  <a:pt x="477989" y="179451"/>
                </a:moveTo>
                <a:lnTo>
                  <a:pt x="358495" y="0"/>
                </a:lnTo>
                <a:lnTo>
                  <a:pt x="238988" y="179451"/>
                </a:lnTo>
                <a:lnTo>
                  <a:pt x="356450" y="355638"/>
                </a:lnTo>
                <a:lnTo>
                  <a:pt x="477989" y="179451"/>
                </a:lnTo>
                <a:close/>
              </a:path>
            </a:pathLst>
          </a:custGeom>
          <a:solidFill>
            <a:srgbClr val="0F60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object 110"/>
          <p:cNvSpPr/>
          <p:nvPr/>
        </p:nvSpPr>
        <p:spPr>
          <a:xfrm>
            <a:off x="0" y="820440"/>
            <a:ext cx="4736520" cy="430920"/>
          </a:xfrm>
          <a:custGeom>
            <a:avLst/>
            <a:gdLst>
              <a:gd name="textAreaLeft" fmla="*/ 0 w 4736520"/>
              <a:gd name="textAreaRight" fmla="*/ 4737240 w 473652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59769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04" name="object 111"/>
          <p:cNvSpPr/>
          <p:nvPr/>
        </p:nvSpPr>
        <p:spPr>
          <a:xfrm>
            <a:off x="787320" y="336240"/>
            <a:ext cx="569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Положительный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object 112"/>
          <p:cNvSpPr/>
          <p:nvPr/>
        </p:nvSpPr>
        <p:spPr>
          <a:xfrm>
            <a:off x="787320" y="799560"/>
            <a:ext cx="623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эффект №2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Прямоугольник 22"/>
          <p:cNvSpPr/>
          <p:nvPr/>
        </p:nvSpPr>
        <p:spPr>
          <a:xfrm>
            <a:off x="7504560" y="15840"/>
            <a:ext cx="4686840" cy="6857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Proxima Nova Rg"/>
                <a:ea typeface="DejaVu Sans"/>
              </a:rPr>
              <a:t>photo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Прямоугольник 25"/>
          <p:cNvSpPr/>
          <p:nvPr/>
        </p:nvSpPr>
        <p:spPr>
          <a:xfrm flipV="1">
            <a:off x="6348240" y="6788880"/>
            <a:ext cx="5843160" cy="83520"/>
          </a:xfrm>
          <a:prstGeom prst="rect">
            <a:avLst/>
          </a:prstGeom>
          <a:solidFill>
            <a:srgbClr val="597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9240" rIns="90000" bIns="3924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08" name="object 118"/>
          <p:cNvSpPr/>
          <p:nvPr/>
        </p:nvSpPr>
        <p:spPr>
          <a:xfrm>
            <a:off x="1440000" y="1620000"/>
            <a:ext cx="4632840" cy="82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t">
            <a:spAutoFit/>
          </a:bodyPr>
          <a:lstStyle/>
          <a:p>
            <a:pPr marL="12600">
              <a:lnSpc>
                <a:spcPts val="1551"/>
              </a:lnSpc>
              <a:spcBef>
                <a:spcPts val="306"/>
              </a:spcBef>
            </a:pPr>
            <a:r>
              <a:rPr lang="ru-RU" sz="1400" b="0" strike="noStrike" spc="-12">
                <a:solidFill>
                  <a:srgbClr val="000000"/>
                </a:solidFill>
                <a:latin typeface="Proxima Nova Rg"/>
                <a:ea typeface="DejaVu Sans"/>
              </a:rPr>
              <a:t>Оказавшись в «нейтральной зоне интересов», ЦОПП определил наиболее эффективный в Пермском крае способ реализации программ профессионального обучения школьников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object 183"/>
          <p:cNvSpPr/>
          <p:nvPr/>
        </p:nvSpPr>
        <p:spPr>
          <a:xfrm>
            <a:off x="803520" y="163584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10" name="object 184"/>
          <p:cNvSpPr/>
          <p:nvPr/>
        </p:nvSpPr>
        <p:spPr>
          <a:xfrm>
            <a:off x="876240" y="153144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411" name="Рисунок 410"/>
          <p:cNvPicPr/>
          <p:nvPr/>
        </p:nvPicPr>
        <p:blipFill>
          <a:blip r:embed="rId3"/>
          <a:stretch/>
        </p:blipFill>
        <p:spPr>
          <a:xfrm>
            <a:off x="6375960" y="0"/>
            <a:ext cx="5816160" cy="49438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412" name="Рисунок 411"/>
          <p:cNvPicPr/>
          <p:nvPr/>
        </p:nvPicPr>
        <p:blipFill>
          <a:blip r:embed="rId4"/>
          <a:stretch/>
        </p:blipFill>
        <p:spPr>
          <a:xfrm>
            <a:off x="438480" y="3797640"/>
            <a:ext cx="2340000" cy="29433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413" name="Рисунок 412"/>
          <p:cNvPicPr/>
          <p:nvPr/>
        </p:nvPicPr>
        <p:blipFill>
          <a:blip r:embed="rId5"/>
          <a:stretch/>
        </p:blipFill>
        <p:spPr>
          <a:xfrm>
            <a:off x="3701520" y="3801600"/>
            <a:ext cx="2374920" cy="29872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pic>
        <p:nvPicPr>
          <p:cNvPr id="414" name="Рисунок 24"/>
          <p:cNvPicPr/>
          <p:nvPr/>
        </p:nvPicPr>
        <p:blipFill>
          <a:blip r:embed="rId6"/>
          <a:stretch/>
        </p:blipFill>
        <p:spPr>
          <a:xfrm>
            <a:off x="6480000" y="360000"/>
            <a:ext cx="821520" cy="395280"/>
          </a:xfrm>
          <a:prstGeom prst="rect">
            <a:avLst/>
          </a:prstGeom>
          <a:ln w="0">
            <a:noFill/>
          </a:ln>
        </p:spPr>
      </p:pic>
      <p:pic>
        <p:nvPicPr>
          <p:cNvPr id="415" name="Рисунок 44"/>
          <p:cNvPicPr/>
          <p:nvPr/>
        </p:nvPicPr>
        <p:blipFill>
          <a:blip r:embed="rId7"/>
          <a:stretch/>
        </p:blipFill>
        <p:spPr>
          <a:xfrm>
            <a:off x="8705520" y="4758120"/>
            <a:ext cx="3486600" cy="209988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416" name="TextBox 415"/>
          <p:cNvSpPr txBox="1"/>
          <p:nvPr/>
        </p:nvSpPr>
        <p:spPr>
          <a:xfrm>
            <a:off x="6375960" y="4753799"/>
            <a:ext cx="2298960" cy="1580899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1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* ФЗ от 06.10.2003 г. N 131-ФЗ «Об общих принципах организации местного самоуправления в РФ»</a:t>
            </a:r>
            <a:endParaRPr lang="ru-RU" sz="1400" b="0" strike="noStrike" spc="-1" dirty="0">
              <a:solidFill>
                <a:srgbClr val="FFFFFF"/>
              </a:solidFill>
              <a:latin typeface="Arial"/>
            </a:endParaRPr>
          </a:p>
          <a:p>
            <a:r>
              <a:rPr lang="ru-RU" sz="1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* ФЗ от 28.06.2014 г. N 172-ФЗ «О стратегическом планировании в РФ»</a:t>
            </a:r>
            <a:endParaRPr lang="ru-RU" sz="14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7" name="Стрелка вправо 416"/>
          <p:cNvSpPr/>
          <p:nvPr/>
        </p:nvSpPr>
        <p:spPr>
          <a:xfrm>
            <a:off x="2880000" y="5400000"/>
            <a:ext cx="720000" cy="36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0">
            <a:solidFill>
              <a:srgbClr val="20386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object 113"/>
          <p:cNvSpPr/>
          <p:nvPr/>
        </p:nvSpPr>
        <p:spPr>
          <a:xfrm>
            <a:off x="540000" y="2610000"/>
            <a:ext cx="2340000" cy="13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t">
            <a:spAutoFit/>
          </a:bodyPr>
          <a:lstStyle/>
          <a:p>
            <a:pPr marL="216000" indent="-216000" algn="ctr">
              <a:lnSpc>
                <a:spcPct val="90000"/>
              </a:lnSpc>
              <a:spcBef>
                <a:spcPts val="150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800" b="0" strike="noStrike" spc="-12">
                <a:solidFill>
                  <a:srgbClr val="000000"/>
                </a:solidFill>
                <a:latin typeface="Proxima Nova Rg"/>
                <a:ea typeface="DejaVu Sans"/>
              </a:rPr>
              <a:t>2022-2023 г</a:t>
            </a:r>
            <a:endParaRPr lang="ru-RU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  <a:p>
            <a:pPr marL="216000" indent="-216000">
              <a:lnSpc>
                <a:spcPct val="90000"/>
              </a:lnSpc>
              <a:spcBef>
                <a:spcPts val="150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4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1</a:t>
            </a:r>
            <a:r>
              <a:rPr lang="ru-RU" sz="1400" b="0" strike="noStrike" spc="-1">
                <a:solidFill>
                  <a:srgbClr val="1C2D38"/>
                </a:solidFill>
                <a:latin typeface="Montserrat"/>
                <a:ea typeface="DejaVu Sans"/>
              </a:rPr>
              <a:t> муниципалитет</a:t>
            </a:r>
            <a:endParaRPr lang="ru-RU" sz="14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  <a:p>
            <a:pPr marL="216000" indent="-216000">
              <a:lnSpc>
                <a:spcPct val="90000"/>
              </a:lnSpc>
              <a:spcBef>
                <a:spcPts val="150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4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83</a:t>
            </a:r>
            <a:r>
              <a:rPr lang="ru-RU" sz="1400" b="0" strike="noStrike" spc="-1">
                <a:solidFill>
                  <a:srgbClr val="1C2D38"/>
                </a:solidFill>
                <a:latin typeface="Montserrat"/>
                <a:ea typeface="DejaVu Sans"/>
              </a:rPr>
              <a:t> школьника</a:t>
            </a:r>
            <a:endParaRPr lang="ru-RU" sz="14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  <a:p>
            <a:pPr marL="216000" indent="-216000">
              <a:lnSpc>
                <a:spcPct val="90000"/>
              </a:lnSpc>
              <a:spcBef>
                <a:spcPts val="150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400" b="0" strike="noStrike" spc="-1">
                <a:solidFill>
                  <a:srgbClr val="1C2D38"/>
                </a:solidFill>
                <a:latin typeface="Montserrat"/>
                <a:ea typeface="DejaVu Sans"/>
              </a:rPr>
              <a:t>Средства краевого бюджета – </a:t>
            </a:r>
            <a:r>
              <a:rPr lang="ru-RU" sz="14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1,4 млн. руб.</a:t>
            </a:r>
            <a:endParaRPr lang="ru-RU" sz="14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419" name="object 114"/>
          <p:cNvSpPr/>
          <p:nvPr/>
        </p:nvSpPr>
        <p:spPr>
          <a:xfrm>
            <a:off x="3600000" y="2610000"/>
            <a:ext cx="2340000" cy="13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t">
            <a:spAutoFit/>
          </a:bodyPr>
          <a:lstStyle/>
          <a:p>
            <a:pPr marL="216000" indent="-216000" algn="ctr">
              <a:lnSpc>
                <a:spcPct val="90000"/>
              </a:lnSpc>
              <a:spcBef>
                <a:spcPts val="150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800" b="0" strike="noStrike" spc="-12">
                <a:solidFill>
                  <a:srgbClr val="000000"/>
                </a:solidFill>
                <a:latin typeface="Proxima Nova Rg"/>
                <a:ea typeface="DejaVu Sans"/>
              </a:rPr>
              <a:t>2022-2023 г</a:t>
            </a:r>
            <a:endParaRPr lang="ru-RU" sz="18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  <a:p>
            <a:pPr marL="216000" indent="-216000">
              <a:lnSpc>
                <a:spcPct val="90000"/>
              </a:lnSpc>
              <a:spcBef>
                <a:spcPts val="150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4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9</a:t>
            </a:r>
            <a:r>
              <a:rPr lang="ru-RU" sz="1400" b="0" strike="noStrike" spc="-1">
                <a:solidFill>
                  <a:srgbClr val="1C2D38"/>
                </a:solidFill>
                <a:latin typeface="Montserrat"/>
                <a:ea typeface="DejaVu Sans"/>
              </a:rPr>
              <a:t> муниципалитетов</a:t>
            </a:r>
            <a:endParaRPr lang="ru-RU" sz="14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  <a:p>
            <a:pPr marL="216000" indent="-216000">
              <a:lnSpc>
                <a:spcPct val="90000"/>
              </a:lnSpc>
              <a:spcBef>
                <a:spcPts val="150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4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780</a:t>
            </a:r>
            <a:r>
              <a:rPr lang="ru-RU" sz="1400" b="0" strike="noStrike" spc="-1">
                <a:solidFill>
                  <a:srgbClr val="1C2D38"/>
                </a:solidFill>
                <a:latin typeface="Montserrat"/>
                <a:ea typeface="DejaVu Sans"/>
              </a:rPr>
              <a:t> школьников</a:t>
            </a:r>
            <a:endParaRPr lang="ru-RU" sz="14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  <a:p>
            <a:pPr marL="216000" indent="-216000">
              <a:lnSpc>
                <a:spcPct val="90000"/>
              </a:lnSpc>
              <a:spcBef>
                <a:spcPts val="150"/>
              </a:spcBef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400" b="0" strike="noStrike" spc="-1">
                <a:solidFill>
                  <a:srgbClr val="1C2D38"/>
                </a:solidFill>
                <a:latin typeface="Montserrat"/>
                <a:ea typeface="DejaVu Sans"/>
              </a:rPr>
              <a:t>Средства краевого бюджета </a:t>
            </a:r>
            <a:r>
              <a:rPr lang="ru-RU" sz="14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~</a:t>
            </a:r>
            <a:r>
              <a:rPr lang="ru-RU" sz="1400" b="0" strike="noStrike" spc="-1">
                <a:solidFill>
                  <a:srgbClr val="1C2D38"/>
                </a:solidFill>
                <a:latin typeface="Montserrat"/>
                <a:ea typeface="DejaVu Sans"/>
              </a:rPr>
              <a:t> </a:t>
            </a:r>
            <a:r>
              <a:rPr lang="ru-RU" sz="1400" b="1" strike="noStrike" spc="-1">
                <a:solidFill>
                  <a:srgbClr val="C00000"/>
                </a:solidFill>
                <a:latin typeface="Montserrat"/>
                <a:ea typeface="DejaVu Sans"/>
              </a:rPr>
              <a:t>9 млн. руб.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0" name="Рисунок 419"/>
          <p:cNvPicPr/>
          <p:nvPr/>
        </p:nvPicPr>
        <p:blipFill>
          <a:blip r:embed="rId8"/>
          <a:stretch/>
        </p:blipFill>
        <p:spPr>
          <a:xfrm>
            <a:off x="5940000" y="180000"/>
            <a:ext cx="1889280" cy="1889280"/>
          </a:xfrm>
          <a:prstGeom prst="rect">
            <a:avLst/>
          </a:prstGeom>
          <a:ln w="0">
            <a:solidFill>
              <a:srgbClr val="3465A4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Прямоугольник 12"/>
          <p:cNvSpPr/>
          <p:nvPr/>
        </p:nvSpPr>
        <p:spPr>
          <a:xfrm>
            <a:off x="-10440" y="0"/>
            <a:ext cx="5515560" cy="6857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Proxima Nova Rg"/>
                <a:ea typeface="DejaVu Sans"/>
              </a:rPr>
              <a:t>photo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object 116"/>
          <p:cNvSpPr/>
          <p:nvPr/>
        </p:nvSpPr>
        <p:spPr>
          <a:xfrm>
            <a:off x="7007040" y="820440"/>
            <a:ext cx="5257800" cy="430920"/>
          </a:xfrm>
          <a:custGeom>
            <a:avLst/>
            <a:gdLst>
              <a:gd name="textAreaLeft" fmla="*/ 0 w 5257800"/>
              <a:gd name="textAreaRight" fmla="*/ 5258520 w 525780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2D67A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23" name="object 117"/>
          <p:cNvSpPr/>
          <p:nvPr/>
        </p:nvSpPr>
        <p:spPr>
          <a:xfrm>
            <a:off x="7578000" y="336240"/>
            <a:ext cx="461412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 algn="r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Положительный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object 119"/>
          <p:cNvSpPr/>
          <p:nvPr/>
        </p:nvSpPr>
        <p:spPr>
          <a:xfrm>
            <a:off x="7578000" y="799560"/>
            <a:ext cx="41338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эффект №3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Прямоугольник 13"/>
          <p:cNvSpPr/>
          <p:nvPr/>
        </p:nvSpPr>
        <p:spPr>
          <a:xfrm flipV="1">
            <a:off x="0" y="6795360"/>
            <a:ext cx="5706720" cy="84600"/>
          </a:xfrm>
          <a:prstGeom prst="rect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0320" rIns="90000" bIns="4032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26" name="object 123"/>
          <p:cNvSpPr/>
          <p:nvPr/>
        </p:nvSpPr>
        <p:spPr>
          <a:xfrm>
            <a:off x="7200000" y="179208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27" name="object 124"/>
          <p:cNvSpPr/>
          <p:nvPr/>
        </p:nvSpPr>
        <p:spPr>
          <a:xfrm>
            <a:off x="7272720" y="168768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428" name="Рисунок 48"/>
          <p:cNvPicPr/>
          <p:nvPr/>
        </p:nvPicPr>
        <p:blipFill>
          <a:blip r:embed="rId3"/>
          <a:stretch/>
        </p:blipFill>
        <p:spPr>
          <a:xfrm>
            <a:off x="6558480" y="4104720"/>
            <a:ext cx="821520" cy="395280"/>
          </a:xfrm>
          <a:prstGeom prst="rect">
            <a:avLst/>
          </a:prstGeom>
          <a:ln w="0">
            <a:noFill/>
          </a:ln>
        </p:spPr>
      </p:pic>
      <p:sp>
        <p:nvSpPr>
          <p:cNvPr id="429" name="object 186"/>
          <p:cNvSpPr/>
          <p:nvPr/>
        </p:nvSpPr>
        <p:spPr>
          <a:xfrm>
            <a:off x="7794000" y="1782720"/>
            <a:ext cx="3906360" cy="178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000" rIns="0" bIns="0" anchor="t">
            <a:spAutoFit/>
          </a:bodyPr>
          <a:lstStyle/>
          <a:p>
            <a:pPr marL="12600">
              <a:lnSpc>
                <a:spcPct val="104000"/>
              </a:lnSpc>
              <a:spcBef>
                <a:spcPts val="71"/>
              </a:spcBef>
            </a:pP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Взаимодействие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с </a:t>
            </a:r>
            <a:r>
              <a:rPr lang="en-GB" sz="1400" b="0" strike="noStrike" spc="-1" dirty="0" err="1" smtClean="0">
                <a:solidFill>
                  <a:srgbClr val="000000"/>
                </a:solidFill>
                <a:latin typeface="Proxima Nova Rg"/>
                <a:ea typeface="DejaVu Sans"/>
              </a:rPr>
              <a:t>организациями-партнерами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в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сетевой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форме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обучения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,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общеобразовательными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организациями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,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представителями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МСП,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центрами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занятости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на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муниципальном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уровне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повышает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эффективность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межведомственного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взаимодействия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при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реализации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проектов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ЦОПП.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object 121"/>
          <p:cNvSpPr/>
          <p:nvPr/>
        </p:nvSpPr>
        <p:spPr>
          <a:xfrm>
            <a:off x="5832720" y="453240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431" name="Рисунок 430"/>
          <p:cNvPicPr/>
          <p:nvPr/>
        </p:nvPicPr>
        <p:blipFill>
          <a:blip r:embed="rId4"/>
          <a:stretch/>
        </p:blipFill>
        <p:spPr>
          <a:xfrm>
            <a:off x="-10440" y="920520"/>
            <a:ext cx="6287040" cy="39942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432" name="Прямая соединительная линия 431"/>
          <p:cNvSpPr/>
          <p:nvPr/>
        </p:nvSpPr>
        <p:spPr>
          <a:xfrm flipH="1">
            <a:off x="3600000" y="1980000"/>
            <a:ext cx="1080000" cy="54000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Прямая соединительная линия 432"/>
          <p:cNvSpPr/>
          <p:nvPr/>
        </p:nvSpPr>
        <p:spPr>
          <a:xfrm flipH="1" flipV="1">
            <a:off x="3600000" y="2700000"/>
            <a:ext cx="900000" cy="18000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Прямая соединительная линия 433"/>
          <p:cNvSpPr/>
          <p:nvPr/>
        </p:nvSpPr>
        <p:spPr>
          <a:xfrm flipH="1" flipV="1">
            <a:off x="3600000" y="2880000"/>
            <a:ext cx="720000" cy="90000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5" name="Picture 1" descr="https://sun9-24.userapi.com/impf/ZUh03LqwYsDqDFPf2NqwzkYdlqCLWMTyOhYZrQ/T7VxBz-nceg.jpg?size=1280x853&amp;quality=96&amp;sign=7a5935d20e2ef559ffd42678605c965d&amp;type=album"/>
          <p:cNvPicPr/>
          <p:nvPr/>
        </p:nvPicPr>
        <p:blipFill>
          <a:blip r:embed="rId5"/>
          <a:stretch/>
        </p:blipFill>
        <p:spPr>
          <a:xfrm>
            <a:off x="5615280" y="5040000"/>
            <a:ext cx="2304720" cy="153576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2" descr="https://pp.userapi.com/c845016/v845016847/162644/qxkVj_4a9f4.jpg"/>
          <p:cNvPicPr/>
          <p:nvPr/>
        </p:nvPicPr>
        <p:blipFill>
          <a:blip r:embed="rId6"/>
          <a:stretch/>
        </p:blipFill>
        <p:spPr>
          <a:xfrm>
            <a:off x="7560000" y="4680000"/>
            <a:ext cx="2289240" cy="1525320"/>
          </a:xfrm>
          <a:prstGeom prst="rect">
            <a:avLst/>
          </a:prstGeom>
          <a:ln w="0">
            <a:noFill/>
          </a:ln>
        </p:spPr>
      </p:pic>
      <p:pic>
        <p:nvPicPr>
          <p:cNvPr id="437" name="Рисунок 10" descr="vfUT7nWjT9Q.jpg"/>
          <p:cNvPicPr/>
          <p:nvPr/>
        </p:nvPicPr>
        <p:blipFill>
          <a:blip r:embed="rId7"/>
          <a:stretch/>
        </p:blipFill>
        <p:spPr>
          <a:xfrm>
            <a:off x="9669240" y="3850200"/>
            <a:ext cx="2325960" cy="1549800"/>
          </a:xfrm>
          <a:prstGeom prst="rect">
            <a:avLst/>
          </a:prstGeom>
          <a:ln w="0">
            <a:noFill/>
          </a:ln>
        </p:spPr>
      </p:pic>
      <p:pic>
        <p:nvPicPr>
          <p:cNvPr id="438" name="Рисунок 11"/>
          <p:cNvPicPr/>
          <p:nvPr/>
        </p:nvPicPr>
        <p:blipFill>
          <a:blip r:embed="rId8"/>
          <a:stretch/>
        </p:blipFill>
        <p:spPr>
          <a:xfrm>
            <a:off x="180000" y="5040000"/>
            <a:ext cx="2147040" cy="1581120"/>
          </a:xfrm>
          <a:prstGeom prst="rect">
            <a:avLst/>
          </a:prstGeom>
          <a:ln w="0">
            <a:noFill/>
          </a:ln>
        </p:spPr>
      </p:pic>
      <p:pic>
        <p:nvPicPr>
          <p:cNvPr id="439" name="Рисунок 12"/>
          <p:cNvPicPr/>
          <p:nvPr/>
        </p:nvPicPr>
        <p:blipFill>
          <a:blip r:embed="rId9"/>
          <a:stretch/>
        </p:blipFill>
        <p:spPr>
          <a:xfrm>
            <a:off x="2712960" y="5040000"/>
            <a:ext cx="2147040" cy="153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object 166"/>
          <p:cNvSpPr/>
          <p:nvPr/>
        </p:nvSpPr>
        <p:spPr>
          <a:xfrm>
            <a:off x="0" y="820440"/>
            <a:ext cx="4736520" cy="430920"/>
          </a:xfrm>
          <a:custGeom>
            <a:avLst/>
            <a:gdLst>
              <a:gd name="textAreaLeft" fmla="*/ 0 w 4736520"/>
              <a:gd name="textAreaRight" fmla="*/ 4737240 w 473652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59769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41" name="object 167"/>
          <p:cNvSpPr/>
          <p:nvPr/>
        </p:nvSpPr>
        <p:spPr>
          <a:xfrm>
            <a:off x="787320" y="336240"/>
            <a:ext cx="569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Выводы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object 170"/>
          <p:cNvSpPr/>
          <p:nvPr/>
        </p:nvSpPr>
        <p:spPr>
          <a:xfrm>
            <a:off x="787320" y="799560"/>
            <a:ext cx="623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Прямоугольник 9"/>
          <p:cNvSpPr/>
          <p:nvPr/>
        </p:nvSpPr>
        <p:spPr>
          <a:xfrm>
            <a:off x="7504560" y="15840"/>
            <a:ext cx="4686840" cy="6857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Proxima Nova Rg"/>
                <a:ea typeface="DejaVu Sans"/>
              </a:rPr>
              <a:t>photo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Прямоугольник 11"/>
          <p:cNvSpPr/>
          <p:nvPr/>
        </p:nvSpPr>
        <p:spPr>
          <a:xfrm flipV="1">
            <a:off x="6348240" y="6788880"/>
            <a:ext cx="5843160" cy="83520"/>
          </a:xfrm>
          <a:prstGeom prst="rect">
            <a:avLst/>
          </a:prstGeom>
          <a:solidFill>
            <a:srgbClr val="597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9240" rIns="90000" bIns="3924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445" name="Рисунок 43"/>
          <p:cNvPicPr/>
          <p:nvPr/>
        </p:nvPicPr>
        <p:blipFill>
          <a:blip r:embed="rId3"/>
          <a:stretch/>
        </p:blipFill>
        <p:spPr>
          <a:xfrm>
            <a:off x="6830640" y="313920"/>
            <a:ext cx="821520" cy="395280"/>
          </a:xfrm>
          <a:prstGeom prst="rect">
            <a:avLst/>
          </a:prstGeom>
          <a:ln w="0">
            <a:noFill/>
          </a:ln>
        </p:spPr>
      </p:pic>
      <p:sp>
        <p:nvSpPr>
          <p:cNvPr id="446" name="object 171"/>
          <p:cNvSpPr/>
          <p:nvPr/>
        </p:nvSpPr>
        <p:spPr>
          <a:xfrm>
            <a:off x="881280" y="2184120"/>
            <a:ext cx="18720" cy="3215880"/>
          </a:xfrm>
          <a:custGeom>
            <a:avLst/>
            <a:gdLst>
              <a:gd name="textAreaLeft" fmla="*/ 0 w 18720"/>
              <a:gd name="textAreaRight" fmla="*/ 38160 w 18720"/>
              <a:gd name="textAreaTop" fmla="*/ 0 h 3215880"/>
              <a:gd name="textAreaBottom" fmla="*/ 3216600 h 3215880"/>
            </a:gdLst>
            <a:ahLst/>
            <a:cxnLst/>
            <a:rect l="textAreaLeft" t="textAreaTop" r="textAreaRight" b="textAreaBottom"/>
            <a:pathLst>
              <a:path h="1751329">
                <a:moveTo>
                  <a:pt x="0" y="0"/>
                </a:moveTo>
                <a:lnTo>
                  <a:pt x="0" y="1751215"/>
                </a:lnTo>
              </a:path>
            </a:pathLst>
          </a:custGeom>
          <a:noFill/>
          <a:ln w="15875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447" name="Овал 5"/>
          <p:cNvSpPr/>
          <p:nvPr/>
        </p:nvSpPr>
        <p:spPr>
          <a:xfrm>
            <a:off x="582480" y="3777120"/>
            <a:ext cx="570240" cy="570240"/>
          </a:xfrm>
          <a:prstGeom prst="ellipse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48" name="Овал 6"/>
          <p:cNvSpPr/>
          <p:nvPr/>
        </p:nvSpPr>
        <p:spPr>
          <a:xfrm>
            <a:off x="582480" y="1604880"/>
            <a:ext cx="570240" cy="570240"/>
          </a:xfrm>
          <a:prstGeom prst="ellipse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49" name="Овал 7"/>
          <p:cNvSpPr/>
          <p:nvPr/>
        </p:nvSpPr>
        <p:spPr>
          <a:xfrm>
            <a:off x="582480" y="2712960"/>
            <a:ext cx="570240" cy="570240"/>
          </a:xfrm>
          <a:prstGeom prst="ellipse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50" name="object 172"/>
          <p:cNvSpPr/>
          <p:nvPr/>
        </p:nvSpPr>
        <p:spPr>
          <a:xfrm>
            <a:off x="692640" y="1712520"/>
            <a:ext cx="334440" cy="35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225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1</a:t>
            </a:r>
            <a:endParaRPr lang="ru-RU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object 173"/>
          <p:cNvSpPr/>
          <p:nvPr/>
        </p:nvSpPr>
        <p:spPr>
          <a:xfrm>
            <a:off x="677160" y="2811960"/>
            <a:ext cx="380880" cy="35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225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2</a:t>
            </a:r>
            <a:endParaRPr lang="ru-RU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object 174"/>
          <p:cNvSpPr/>
          <p:nvPr/>
        </p:nvSpPr>
        <p:spPr>
          <a:xfrm>
            <a:off x="670680" y="3876120"/>
            <a:ext cx="379080" cy="35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225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3</a:t>
            </a:r>
            <a:endParaRPr lang="ru-RU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object 176"/>
          <p:cNvSpPr/>
          <p:nvPr/>
        </p:nvSpPr>
        <p:spPr>
          <a:xfrm>
            <a:off x="1341000" y="1742040"/>
            <a:ext cx="5319000" cy="67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450" b="1" strike="noStrike" spc="-21">
                <a:solidFill>
                  <a:srgbClr val="000000"/>
                </a:solidFill>
                <a:latin typeface="Proxima Nova Rg"/>
                <a:ea typeface="DejaVu Sans"/>
              </a:rPr>
              <a:t>Изменение организационно-правовой формы ЦОПП в Пермском крае привело к увеличению эффективности работы</a:t>
            </a:r>
            <a:endParaRPr lang="ru-RU" sz="14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object 180"/>
          <p:cNvSpPr/>
          <p:nvPr/>
        </p:nvSpPr>
        <p:spPr>
          <a:xfrm>
            <a:off x="1341000" y="2856240"/>
            <a:ext cx="5679000" cy="90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450" b="1" strike="noStrike" spc="-21">
                <a:solidFill>
                  <a:srgbClr val="000000"/>
                </a:solidFill>
                <a:latin typeface="Proxima Nova Rg"/>
                <a:ea typeface="DejaVu Sans"/>
              </a:rPr>
              <a:t>ЦОПП в форме отдельного юридического лица позволяет в безопасной форме реализовывать региональные и федеральные проекты, выступая в роли заказчика (регионального оператора)</a:t>
            </a:r>
            <a:endParaRPr lang="ru-RU" sz="14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object 181"/>
          <p:cNvSpPr/>
          <p:nvPr/>
        </p:nvSpPr>
        <p:spPr>
          <a:xfrm>
            <a:off x="1341000" y="3928320"/>
            <a:ext cx="5679000" cy="112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450" b="1" strike="noStrike" spc="-21">
                <a:solidFill>
                  <a:srgbClr val="000000"/>
                </a:solidFill>
                <a:latin typeface="Proxima Nova Rg"/>
                <a:ea typeface="DejaVu Sans"/>
              </a:rPr>
              <a:t>Выступая в роли отдельного юридического лица, ЦОПП органично занимает нишу координатора образовательных и профориентационных ресурсов региона, не создавая конкуренцию внутри сети партнеров</a:t>
            </a:r>
            <a:endParaRPr lang="ru-RU" sz="14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Овал 1"/>
          <p:cNvSpPr/>
          <p:nvPr/>
        </p:nvSpPr>
        <p:spPr>
          <a:xfrm>
            <a:off x="540000" y="5189760"/>
            <a:ext cx="570240" cy="570240"/>
          </a:xfrm>
          <a:prstGeom prst="ellipse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57" name="object 85"/>
          <p:cNvSpPr/>
          <p:nvPr/>
        </p:nvSpPr>
        <p:spPr>
          <a:xfrm>
            <a:off x="670680" y="3876120"/>
            <a:ext cx="379080" cy="35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225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3</a:t>
            </a:r>
            <a:endParaRPr lang="ru-RU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object 86"/>
          <p:cNvSpPr/>
          <p:nvPr/>
        </p:nvSpPr>
        <p:spPr>
          <a:xfrm>
            <a:off x="670680" y="5280120"/>
            <a:ext cx="379080" cy="35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225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4</a:t>
            </a:r>
            <a:endParaRPr lang="ru-RU" sz="22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object 87"/>
          <p:cNvSpPr/>
          <p:nvPr/>
        </p:nvSpPr>
        <p:spPr>
          <a:xfrm>
            <a:off x="1341000" y="5260320"/>
            <a:ext cx="5679000" cy="90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450" b="1" strike="noStrike" spc="-21">
                <a:solidFill>
                  <a:srgbClr val="000000"/>
                </a:solidFill>
                <a:latin typeface="Proxima Nova Rg"/>
                <a:ea typeface="DejaVu Sans"/>
              </a:rPr>
              <a:t>Имея возможность самостоятельно формировать стратегию и тактику своего развития, ЦОПП – юридическое лицо имеет возможность быстрее выйти на уровень плановых показателей.</a:t>
            </a:r>
            <a:endParaRPr lang="ru-RU" sz="14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0" name="Рисунок 9"/>
          <p:cNvPicPr/>
          <p:nvPr/>
        </p:nvPicPr>
        <p:blipFill>
          <a:blip r:embed="rId4"/>
          <a:stretch/>
        </p:blipFill>
        <p:spPr>
          <a:xfrm>
            <a:off x="7920000" y="1620000"/>
            <a:ext cx="3936600" cy="393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object 2"/>
          <p:cNvPicPr/>
          <p:nvPr/>
        </p:nvPicPr>
        <p:blipFill>
          <a:blip r:embed="rId2"/>
          <a:stretch/>
        </p:blipFill>
        <p:spPr>
          <a:xfrm>
            <a:off x="6853680" y="1301760"/>
            <a:ext cx="1266840" cy="224640"/>
          </a:xfrm>
          <a:prstGeom prst="rect">
            <a:avLst/>
          </a:prstGeom>
          <a:ln w="0">
            <a:noFill/>
          </a:ln>
        </p:spPr>
      </p:pic>
      <p:grpSp>
        <p:nvGrpSpPr>
          <p:cNvPr id="163" name="object 3"/>
          <p:cNvGrpSpPr/>
          <p:nvPr/>
        </p:nvGrpSpPr>
        <p:grpSpPr>
          <a:xfrm>
            <a:off x="7102800" y="861840"/>
            <a:ext cx="522360" cy="354600"/>
            <a:chOff x="7102800" y="861840"/>
            <a:chExt cx="522360" cy="354600"/>
          </a:xfrm>
        </p:grpSpPr>
        <p:pic>
          <p:nvPicPr>
            <p:cNvPr id="164" name="object 4"/>
            <p:cNvPicPr/>
            <p:nvPr/>
          </p:nvPicPr>
          <p:blipFill>
            <a:blip r:embed="rId3"/>
            <a:stretch/>
          </p:blipFill>
          <p:spPr>
            <a:xfrm>
              <a:off x="7102800" y="1114920"/>
              <a:ext cx="78120" cy="101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5" name="object 5"/>
            <p:cNvSpPr/>
            <p:nvPr/>
          </p:nvSpPr>
          <p:spPr>
            <a:xfrm>
              <a:off x="7102800" y="861840"/>
              <a:ext cx="314280" cy="248040"/>
            </a:xfrm>
            <a:custGeom>
              <a:avLst/>
              <a:gdLst>
                <a:gd name="textAreaLeft" fmla="*/ 0 w 314280"/>
                <a:gd name="textAreaRight" fmla="*/ 315000 w 314280"/>
                <a:gd name="textAreaTop" fmla="*/ 0 h 248040"/>
                <a:gd name="textAreaBottom" fmla="*/ 248760 h 248040"/>
              </a:gdLst>
              <a:ahLst/>
              <a:cxnLst/>
              <a:rect l="textAreaLeft" t="textAreaTop" r="textAreaRight" b="textAreaBottom"/>
              <a:pathLst>
                <a:path w="314959" h="248919">
                  <a:moveTo>
                    <a:pt x="314756" y="0"/>
                  </a:moveTo>
                  <a:lnTo>
                    <a:pt x="0" y="0"/>
                  </a:lnTo>
                  <a:lnTo>
                    <a:pt x="0" y="248323"/>
                  </a:lnTo>
                  <a:lnTo>
                    <a:pt x="78689" y="248323"/>
                  </a:lnTo>
                  <a:lnTo>
                    <a:pt x="78803" y="73609"/>
                  </a:lnTo>
                  <a:lnTo>
                    <a:pt x="236067" y="73609"/>
                  </a:lnTo>
                  <a:lnTo>
                    <a:pt x="236067" y="121500"/>
                  </a:lnTo>
                  <a:lnTo>
                    <a:pt x="243426" y="102672"/>
                  </a:lnTo>
                  <a:lnTo>
                    <a:pt x="253026" y="84829"/>
                  </a:lnTo>
                  <a:lnTo>
                    <a:pt x="279082" y="52158"/>
                  </a:lnTo>
                  <a:lnTo>
                    <a:pt x="314756" y="24587"/>
                  </a:lnTo>
                  <a:lnTo>
                    <a:pt x="314756" y="0"/>
                  </a:lnTo>
                  <a:close/>
                </a:path>
              </a:pathLst>
            </a:custGeom>
            <a:solidFill>
              <a:srgbClr val="0F60AA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pic>
          <p:nvPicPr>
            <p:cNvPr id="166" name="object 6"/>
            <p:cNvPicPr/>
            <p:nvPr/>
          </p:nvPicPr>
          <p:blipFill>
            <a:blip r:embed="rId4"/>
            <a:stretch/>
          </p:blipFill>
          <p:spPr>
            <a:xfrm>
              <a:off x="7338960" y="923400"/>
              <a:ext cx="286200" cy="293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7" name="object 7"/>
          <p:cNvSpPr/>
          <p:nvPr/>
        </p:nvSpPr>
        <p:spPr>
          <a:xfrm>
            <a:off x="6832800" y="854280"/>
            <a:ext cx="192240" cy="367560"/>
          </a:xfrm>
          <a:custGeom>
            <a:avLst/>
            <a:gdLst>
              <a:gd name="textAreaLeft" fmla="*/ 0 w 192240"/>
              <a:gd name="textAreaRight" fmla="*/ 192960 w 192240"/>
              <a:gd name="textAreaTop" fmla="*/ 0 h 367560"/>
              <a:gd name="textAreaBottom" fmla="*/ 368280 h 367560"/>
            </a:gdLst>
            <a:ahLst/>
            <a:cxnLst/>
            <a:rect l="textAreaLeft" t="textAreaTop" r="textAreaRight" b="textAreaBottom"/>
            <a:pathLst>
              <a:path w="193040" h="368300">
                <a:moveTo>
                  <a:pt x="185026" y="0"/>
                </a:moveTo>
                <a:lnTo>
                  <a:pt x="143948" y="3911"/>
                </a:lnTo>
                <a:lnTo>
                  <a:pt x="106902" y="15609"/>
                </a:lnTo>
                <a:lnTo>
                  <a:pt x="74008" y="35045"/>
                </a:lnTo>
                <a:lnTo>
                  <a:pt x="45389" y="62166"/>
                </a:lnTo>
                <a:lnTo>
                  <a:pt x="11398" y="119084"/>
                </a:lnTo>
                <a:lnTo>
                  <a:pt x="0" y="182918"/>
                </a:lnTo>
                <a:lnTo>
                  <a:pt x="2886" y="216318"/>
                </a:lnTo>
                <a:lnTo>
                  <a:pt x="25851" y="277971"/>
                </a:lnTo>
                <a:lnTo>
                  <a:pt x="74214" y="333127"/>
                </a:lnTo>
                <a:lnTo>
                  <a:pt x="143459" y="364261"/>
                </a:lnTo>
                <a:lnTo>
                  <a:pt x="184099" y="368172"/>
                </a:lnTo>
                <a:lnTo>
                  <a:pt x="192709" y="367893"/>
                </a:lnTo>
                <a:lnTo>
                  <a:pt x="192709" y="295490"/>
                </a:lnTo>
                <a:lnTo>
                  <a:pt x="185953" y="295833"/>
                </a:lnTo>
                <a:lnTo>
                  <a:pt x="163235" y="293761"/>
                </a:lnTo>
                <a:lnTo>
                  <a:pt x="123377" y="277268"/>
                </a:lnTo>
                <a:lnTo>
                  <a:pt x="92349" y="245559"/>
                </a:lnTo>
                <a:lnTo>
                  <a:pt x="76242" y="205497"/>
                </a:lnTo>
                <a:lnTo>
                  <a:pt x="74218" y="182918"/>
                </a:lnTo>
                <a:lnTo>
                  <a:pt x="76216" y="161350"/>
                </a:lnTo>
                <a:lnTo>
                  <a:pt x="92108" y="122448"/>
                </a:lnTo>
                <a:lnTo>
                  <a:pt x="122759" y="90893"/>
                </a:lnTo>
                <a:lnTo>
                  <a:pt x="162607" y="74410"/>
                </a:lnTo>
                <a:lnTo>
                  <a:pt x="185496" y="72339"/>
                </a:lnTo>
                <a:lnTo>
                  <a:pt x="187959" y="72339"/>
                </a:lnTo>
                <a:lnTo>
                  <a:pt x="192709" y="72758"/>
                </a:lnTo>
                <a:lnTo>
                  <a:pt x="192709" y="241"/>
                </a:lnTo>
                <a:lnTo>
                  <a:pt x="185026" y="0"/>
                </a:lnTo>
                <a:close/>
              </a:path>
            </a:pathLst>
          </a:custGeom>
          <a:solidFill>
            <a:srgbClr val="0F60AA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168" name="object 8"/>
          <p:cNvPicPr/>
          <p:nvPr/>
        </p:nvPicPr>
        <p:blipFill>
          <a:blip r:embed="rId5"/>
          <a:stretch/>
        </p:blipFill>
        <p:spPr>
          <a:xfrm>
            <a:off x="7497360" y="915480"/>
            <a:ext cx="130680" cy="244800"/>
          </a:xfrm>
          <a:prstGeom prst="rect">
            <a:avLst/>
          </a:prstGeom>
          <a:ln w="0">
            <a:noFill/>
          </a:ln>
        </p:spPr>
      </p:pic>
      <p:sp>
        <p:nvSpPr>
          <p:cNvPr id="169" name="object 9"/>
          <p:cNvSpPr/>
          <p:nvPr/>
        </p:nvSpPr>
        <p:spPr>
          <a:xfrm>
            <a:off x="6786720" y="769680"/>
            <a:ext cx="3994920" cy="325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9732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2800" b="1" strike="noStrike" spc="-12">
                <a:solidFill>
                  <a:srgbClr val="000000"/>
                </a:solidFill>
                <a:latin typeface="Proxima Nova Rg"/>
                <a:ea typeface="DejaVu Sans"/>
              </a:rPr>
              <a:t>Изменение организационной формы, как способ повышения эффективности ЦОПП</a:t>
            </a: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object 10"/>
          <p:cNvSpPr/>
          <p:nvPr/>
        </p:nvSpPr>
        <p:spPr>
          <a:xfrm>
            <a:off x="6800040" y="5179320"/>
            <a:ext cx="2789640" cy="92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2000" b="1" strike="noStrike" spc="-12">
                <a:solidFill>
                  <a:srgbClr val="231F20"/>
                </a:solidFill>
                <a:latin typeface="Proxima Nova Rg"/>
                <a:ea typeface="DejaVu Sans"/>
              </a:rPr>
              <a:t>Докладчик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en-US" sz="2000" b="0" strike="noStrike" spc="-1">
                <a:solidFill>
                  <a:srgbClr val="231F20"/>
                </a:solidFill>
                <a:latin typeface="Proxima Nova Rg"/>
                <a:ea typeface="DejaVu Sans"/>
              </a:rPr>
              <a:t>Черных Алексей Викторович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1" name="Рисунок 3"/>
          <p:cNvPicPr/>
          <p:nvPr/>
        </p:nvPicPr>
        <p:blipFill>
          <a:blip r:embed="rId6"/>
          <a:stretch/>
        </p:blipFill>
        <p:spPr>
          <a:xfrm>
            <a:off x="404640" y="376920"/>
            <a:ext cx="6030360" cy="610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Прямоугольник 1"/>
          <p:cNvSpPr/>
          <p:nvPr/>
        </p:nvSpPr>
        <p:spPr>
          <a:xfrm>
            <a:off x="6742800" y="375480"/>
            <a:ext cx="5053680" cy="5899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Proxima Nova Rg"/>
                <a:ea typeface="DejaVu Sans"/>
              </a:rPr>
              <a:t>photo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object 1"/>
          <p:cNvSpPr/>
          <p:nvPr/>
        </p:nvSpPr>
        <p:spPr>
          <a:xfrm>
            <a:off x="0" y="820440"/>
            <a:ext cx="6300000" cy="430920"/>
          </a:xfrm>
          <a:custGeom>
            <a:avLst/>
            <a:gdLst>
              <a:gd name="textAreaLeft" fmla="*/ 0 w 6300000"/>
              <a:gd name="textAreaRight" fmla="*/ 6300720 w 630000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59769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74" name="object 76"/>
          <p:cNvSpPr/>
          <p:nvPr/>
        </p:nvSpPr>
        <p:spPr>
          <a:xfrm>
            <a:off x="787320" y="336240"/>
            <a:ext cx="443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История создания 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object 77"/>
          <p:cNvSpPr/>
          <p:nvPr/>
        </p:nvSpPr>
        <p:spPr>
          <a:xfrm>
            <a:off x="787320" y="799560"/>
            <a:ext cx="569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ЦОПП в Пермском крае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Прямоугольник 2"/>
          <p:cNvSpPr/>
          <p:nvPr/>
        </p:nvSpPr>
        <p:spPr>
          <a:xfrm flipV="1">
            <a:off x="6348240" y="6788880"/>
            <a:ext cx="5843160" cy="83520"/>
          </a:xfrm>
          <a:prstGeom prst="rect">
            <a:avLst/>
          </a:prstGeom>
          <a:solidFill>
            <a:srgbClr val="597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9240" rIns="90000" bIns="3924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77" name="object 78"/>
          <p:cNvSpPr/>
          <p:nvPr/>
        </p:nvSpPr>
        <p:spPr>
          <a:xfrm>
            <a:off x="1046880" y="2741400"/>
            <a:ext cx="5455080" cy="23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t">
            <a:spAutoFit/>
          </a:bodyPr>
          <a:lstStyle/>
          <a:p>
            <a:pPr marL="12600">
              <a:lnSpc>
                <a:spcPts val="1551"/>
              </a:lnSpc>
              <a:spcBef>
                <a:spcPts val="306"/>
              </a:spcBef>
            </a:pPr>
            <a:r>
              <a:rPr lang="en-GB" sz="1600" b="0" strike="noStrike" spc="-12">
                <a:solidFill>
                  <a:srgbClr val="000000"/>
                </a:solidFill>
                <a:latin typeface="Proxima Nova Rg"/>
                <a:ea typeface="DejaVu Sans"/>
              </a:rPr>
              <a:t>Дата создания – 20.10.2020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object 79"/>
          <p:cNvSpPr/>
          <p:nvPr/>
        </p:nvSpPr>
        <p:spPr>
          <a:xfrm>
            <a:off x="787320" y="1628640"/>
            <a:ext cx="5512680" cy="84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ЦОПП – </a:t>
            </a:r>
            <a:r>
              <a:rPr lang="en-US" sz="1800" b="1" strike="noStrike" spc="-21" dirty="0" err="1">
                <a:solidFill>
                  <a:srgbClr val="000000"/>
                </a:solidFill>
                <a:latin typeface="Proxima Nova Rg"/>
                <a:ea typeface="DejaVu Sans"/>
              </a:rPr>
              <a:t>структурное</a:t>
            </a: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US" sz="1800" b="1" strike="noStrike" spc="-21" dirty="0" err="1">
                <a:solidFill>
                  <a:srgbClr val="000000"/>
                </a:solidFill>
                <a:latin typeface="Proxima Nova Rg"/>
                <a:ea typeface="DejaVu Sans"/>
              </a:rPr>
              <a:t>подразделение</a:t>
            </a: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endParaRPr lang="en-US" sz="1800" b="1" strike="noStrike" spc="-21" dirty="0" smtClean="0">
              <a:solidFill>
                <a:srgbClr val="000000"/>
              </a:solidFill>
              <a:latin typeface="Proxima Nova Rg"/>
              <a:ea typeface="DejaVu Sans"/>
            </a:endParaRPr>
          </a:p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800" b="1" strike="noStrike" spc="-21" dirty="0" smtClean="0">
                <a:solidFill>
                  <a:srgbClr val="000000"/>
                </a:solidFill>
                <a:latin typeface="Proxima Nova Rg"/>
                <a:ea typeface="DejaVu Sans"/>
              </a:rPr>
              <a:t>ГБПОУ  </a:t>
            </a: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«</a:t>
            </a:r>
            <a:r>
              <a:rPr lang="en-US" sz="1800" b="1" strike="noStrike" spc="-21" dirty="0" err="1">
                <a:solidFill>
                  <a:srgbClr val="000000"/>
                </a:solidFill>
                <a:latin typeface="Proxima Nova Rg"/>
                <a:ea typeface="DejaVu Sans"/>
              </a:rPr>
              <a:t>Пермский</a:t>
            </a: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US" sz="1800" b="1" strike="noStrike" spc="-21" dirty="0" err="1">
                <a:solidFill>
                  <a:srgbClr val="000000"/>
                </a:solidFill>
                <a:latin typeface="Proxima Nova Rg"/>
                <a:ea typeface="DejaVu Sans"/>
              </a:rPr>
              <a:t>радиотехнический</a:t>
            </a: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US" sz="1800" b="1" strike="noStrike" spc="-21" dirty="0" err="1">
                <a:solidFill>
                  <a:srgbClr val="000000"/>
                </a:solidFill>
                <a:latin typeface="Proxima Nova Rg"/>
                <a:ea typeface="DejaVu Sans"/>
              </a:rPr>
              <a:t>колледж</a:t>
            </a: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US" sz="1800" b="1" strike="noStrike" spc="-21" dirty="0" err="1">
                <a:solidFill>
                  <a:srgbClr val="000000"/>
                </a:solidFill>
                <a:latin typeface="Proxima Nova Rg"/>
                <a:ea typeface="DejaVu Sans"/>
              </a:rPr>
              <a:t>им</a:t>
            </a: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. А.С. </a:t>
            </a:r>
            <a:r>
              <a:rPr lang="en-US" sz="1800" b="1" strike="noStrike" spc="-21" dirty="0" err="1">
                <a:solidFill>
                  <a:srgbClr val="000000"/>
                </a:solidFill>
                <a:latin typeface="Proxima Nova Rg"/>
                <a:ea typeface="DejaVu Sans"/>
              </a:rPr>
              <a:t>Попова</a:t>
            </a:r>
            <a:r>
              <a:rPr lang="en-US" sz="1800" b="1" strike="noStrike" spc="-21" dirty="0">
                <a:solidFill>
                  <a:srgbClr val="000000"/>
                </a:solidFill>
                <a:latin typeface="Proxima Nova Rg"/>
                <a:ea typeface="DejaVu Sans"/>
              </a:rPr>
              <a:t>»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object 80"/>
          <p:cNvSpPr/>
          <p:nvPr/>
        </p:nvSpPr>
        <p:spPr>
          <a:xfrm>
            <a:off x="1024920" y="3268080"/>
            <a:ext cx="5275080" cy="63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t">
            <a:spAutoFit/>
          </a:bodyPr>
          <a:lstStyle/>
          <a:p>
            <a:pPr marL="12600">
              <a:lnSpc>
                <a:spcPts val="1551"/>
              </a:lnSpc>
              <a:spcBef>
                <a:spcPts val="306"/>
              </a:spcBef>
            </a:pPr>
            <a:r>
              <a:rPr lang="en-GB" sz="1600" b="0" strike="noStrike" spc="-12">
                <a:solidFill>
                  <a:srgbClr val="000000"/>
                </a:solidFill>
                <a:latin typeface="Proxima Nova Rg"/>
                <a:ea typeface="DejaVu Sans"/>
              </a:rPr>
              <a:t>22 профессиональные образовательные организации Пермского края в сети подготовки кадров (площадки для реализации программ)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object 81"/>
          <p:cNvSpPr/>
          <p:nvPr/>
        </p:nvSpPr>
        <p:spPr>
          <a:xfrm>
            <a:off x="1024920" y="4277880"/>
            <a:ext cx="5275080" cy="82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t">
            <a:spAutoFit/>
          </a:bodyPr>
          <a:lstStyle/>
          <a:p>
            <a:pPr marL="12600">
              <a:lnSpc>
                <a:spcPts val="1551"/>
              </a:lnSpc>
              <a:spcBef>
                <a:spcPts val="306"/>
              </a:spcBef>
            </a:pPr>
            <a:r>
              <a:rPr lang="en-GB" sz="1600" b="0" strike="noStrike" spc="-12">
                <a:solidFill>
                  <a:srgbClr val="000000"/>
                </a:solidFill>
                <a:latin typeface="Proxima Nova Rg"/>
                <a:ea typeface="DejaVu Sans"/>
              </a:rPr>
              <a:t>Иные организации – партнеры, с которыми налажено и осуществляется взаимодействие в целях обеспечения подготовки кадров по перспективным профессиям и компетенциям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1" name="Рисунок 2"/>
          <p:cNvPicPr/>
          <p:nvPr/>
        </p:nvPicPr>
        <p:blipFill>
          <a:blip r:embed="rId3"/>
          <a:stretch/>
        </p:blipFill>
        <p:spPr>
          <a:xfrm>
            <a:off x="787320" y="2805840"/>
            <a:ext cx="145440" cy="210600"/>
          </a:xfrm>
          <a:prstGeom prst="rect">
            <a:avLst/>
          </a:prstGeom>
          <a:ln w="0">
            <a:noFill/>
          </a:ln>
        </p:spPr>
      </p:pic>
      <p:pic>
        <p:nvPicPr>
          <p:cNvPr id="182" name="Рисунок 4"/>
          <p:cNvPicPr/>
          <p:nvPr/>
        </p:nvPicPr>
        <p:blipFill>
          <a:blip r:embed="rId3"/>
          <a:stretch/>
        </p:blipFill>
        <p:spPr>
          <a:xfrm>
            <a:off x="787320" y="3346560"/>
            <a:ext cx="145440" cy="21060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5"/>
          <p:cNvPicPr/>
          <p:nvPr/>
        </p:nvPicPr>
        <p:blipFill>
          <a:blip r:embed="rId3"/>
          <a:stretch/>
        </p:blipFill>
        <p:spPr>
          <a:xfrm>
            <a:off x="787320" y="4289040"/>
            <a:ext cx="145440" cy="21060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22"/>
          <p:cNvPicPr/>
          <p:nvPr/>
        </p:nvPicPr>
        <p:blipFill>
          <a:blip r:embed="rId4"/>
          <a:stretch/>
        </p:blipFill>
        <p:spPr>
          <a:xfrm>
            <a:off x="18772200" y="1198800"/>
            <a:ext cx="4627080" cy="2852280"/>
          </a:xfrm>
          <a:prstGeom prst="rect">
            <a:avLst/>
          </a:prstGeom>
          <a:ln w="0">
            <a:noFill/>
          </a:ln>
        </p:spPr>
      </p:pic>
      <p:pic>
        <p:nvPicPr>
          <p:cNvPr id="185" name="Рисунок 184"/>
          <p:cNvPicPr/>
          <p:nvPr/>
        </p:nvPicPr>
        <p:blipFill>
          <a:blip r:embed="rId5"/>
          <a:stretch/>
        </p:blipFill>
        <p:spPr>
          <a:xfrm>
            <a:off x="6742800" y="375480"/>
            <a:ext cx="5053680" cy="3363840"/>
          </a:xfrm>
          <a:prstGeom prst="rect">
            <a:avLst/>
          </a:prstGeom>
          <a:ln w="0">
            <a:noFill/>
          </a:ln>
        </p:spPr>
      </p:pic>
      <p:pic>
        <p:nvPicPr>
          <p:cNvPr id="186" name="Рисунок 185"/>
          <p:cNvPicPr/>
          <p:nvPr/>
        </p:nvPicPr>
        <p:blipFill>
          <a:blip r:embed="rId6"/>
          <a:srcRect t="19212"/>
          <a:stretch/>
        </p:blipFill>
        <p:spPr>
          <a:xfrm>
            <a:off x="6742800" y="3240000"/>
            <a:ext cx="5053680" cy="3035160"/>
          </a:xfrm>
          <a:prstGeom prst="rect">
            <a:avLst/>
          </a:prstGeom>
          <a:ln w="0">
            <a:noFill/>
          </a:ln>
        </p:spPr>
      </p:pic>
      <p:pic>
        <p:nvPicPr>
          <p:cNvPr id="187" name="Рисунок 1"/>
          <p:cNvPicPr/>
          <p:nvPr/>
        </p:nvPicPr>
        <p:blipFill>
          <a:blip r:embed="rId7"/>
          <a:stretch/>
        </p:blipFill>
        <p:spPr>
          <a:xfrm>
            <a:off x="6048360" y="582120"/>
            <a:ext cx="821520" cy="395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10"/>
          <p:cNvSpPr/>
          <p:nvPr/>
        </p:nvSpPr>
        <p:spPr>
          <a:xfrm>
            <a:off x="-10440" y="0"/>
            <a:ext cx="5770440" cy="6857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object 15"/>
          <p:cNvSpPr/>
          <p:nvPr/>
        </p:nvSpPr>
        <p:spPr>
          <a:xfrm>
            <a:off x="7016760" y="1061280"/>
            <a:ext cx="5257800" cy="430920"/>
          </a:xfrm>
          <a:custGeom>
            <a:avLst/>
            <a:gdLst>
              <a:gd name="textAreaLeft" fmla="*/ 0 w 5257800"/>
              <a:gd name="textAreaRight" fmla="*/ 5258520 w 525780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2D67A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90" name="object 16"/>
          <p:cNvSpPr/>
          <p:nvPr/>
        </p:nvSpPr>
        <p:spPr>
          <a:xfrm>
            <a:off x="7295040" y="187200"/>
            <a:ext cx="4614120" cy="78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Итоги работы ЦОПП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18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(структурное подразделение)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object 17"/>
          <p:cNvSpPr/>
          <p:nvPr/>
        </p:nvSpPr>
        <p:spPr>
          <a:xfrm>
            <a:off x="7578000" y="991800"/>
            <a:ext cx="41338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2020-2021 гг.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Прямоугольник 8"/>
          <p:cNvSpPr/>
          <p:nvPr/>
        </p:nvSpPr>
        <p:spPr>
          <a:xfrm flipV="1">
            <a:off x="0" y="6795360"/>
            <a:ext cx="5706720" cy="84600"/>
          </a:xfrm>
          <a:prstGeom prst="rect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0320" rIns="90000" bIns="4032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93" name="object 6"/>
          <p:cNvSpPr/>
          <p:nvPr/>
        </p:nvSpPr>
        <p:spPr>
          <a:xfrm>
            <a:off x="6941520" y="4140000"/>
            <a:ext cx="4038480" cy="220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00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2021 г.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Обучение граждан в рамках федерального проекта «Содействие занятости»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завершили обучение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>
                <a:solidFill>
                  <a:srgbClr val="C00000"/>
                </a:solidFill>
                <a:latin typeface="Arial"/>
                <a:ea typeface="DejaVu Sans"/>
              </a:rPr>
              <a:t>645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человек</a:t>
            </a:r>
            <a:endParaRPr lang="ru-RU" sz="16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  <a:p>
            <a:pPr marL="216000" indent="-216000"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участвовало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2000" b="1" strike="noStrike" spc="-1">
                <a:solidFill>
                  <a:srgbClr val="C00000"/>
                </a:solidFill>
                <a:latin typeface="Arial"/>
                <a:ea typeface="DejaVu Sans"/>
              </a:rPr>
              <a:t>25</a:t>
            </a:r>
            <a:r>
              <a:rPr lang="ru-RU" sz="1600" b="1" strike="noStrike" spc="-1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центров обучения 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количество компетенций </a:t>
            </a:r>
            <a:r>
              <a:rPr lang="ru-RU" sz="2000" b="1" strike="noStrike" spc="-1">
                <a:solidFill>
                  <a:srgbClr val="C00000"/>
                </a:solidFill>
                <a:latin typeface="Arial"/>
                <a:ea typeface="DejaVu Sans"/>
              </a:rPr>
              <a:t>39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200" b="0" strike="noStrike" spc="-1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194" name="object 14"/>
          <p:cNvSpPr/>
          <p:nvPr/>
        </p:nvSpPr>
        <p:spPr>
          <a:xfrm>
            <a:off x="6300000" y="425592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95" name="object 15"/>
          <p:cNvSpPr/>
          <p:nvPr/>
        </p:nvSpPr>
        <p:spPr>
          <a:xfrm>
            <a:off x="6372720" y="415152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graphicFrame>
        <p:nvGraphicFramePr>
          <p:cNvPr id="196" name="Таблица 195"/>
          <p:cNvGraphicFramePr/>
          <p:nvPr/>
        </p:nvGraphicFramePr>
        <p:xfrm>
          <a:off x="262800" y="2545560"/>
          <a:ext cx="5172120" cy="3325440"/>
        </p:xfrm>
        <a:graphic>
          <a:graphicData uri="http://schemas.openxmlformats.org/drawingml/2006/table">
            <a:tbl>
              <a:tblPr/>
              <a:tblGrid>
                <a:gridCol w="43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8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1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8800"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№, п/п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5983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Основные программы подготовки, переподготовки, повышения квалификации (государственное задание)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5983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2020 г.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5983B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FFFFFF"/>
                          </a:solidFill>
                          <a:latin typeface="Times New Roman"/>
                        </a:rPr>
                        <a:t>2021 г.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5983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1.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По заказу работодателей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365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647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2.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Отраслевые программы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1607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195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3.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Лица предпенсионного возраста 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252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173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4.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Профессиональные модули для СПО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339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170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320"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5.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Профориентационные программы для школьников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350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333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320"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6.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Компетенции будущего (ИТ-направления для всех категорий граждан)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419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100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endParaRPr lang="ru-RU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ВСЕГО 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3332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1618</a:t>
                      </a:r>
                    </a:p>
                  </a:txBody>
                  <a:tcPr marL="36000" marR="36000">
                    <a:lnL w="7200">
                      <a:solidFill>
                        <a:srgbClr val="666666"/>
                      </a:solidFill>
                      <a:prstDash val="solid"/>
                    </a:lnL>
                    <a:lnR w="7200">
                      <a:solidFill>
                        <a:srgbClr val="666666"/>
                      </a:solidFill>
                      <a:prstDash val="solid"/>
                    </a:lnR>
                    <a:lnT w="7200">
                      <a:solidFill>
                        <a:srgbClr val="666666"/>
                      </a:solidFill>
                      <a:prstDash val="solid"/>
                    </a:lnT>
                    <a:lnB w="7200">
                      <a:solidFill>
                        <a:srgbClr val="666666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7" name="object 136"/>
          <p:cNvSpPr/>
          <p:nvPr/>
        </p:nvSpPr>
        <p:spPr>
          <a:xfrm>
            <a:off x="6930000" y="1622520"/>
            <a:ext cx="4680000" cy="227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000" rIns="0" bIns="0" anchor="t">
            <a:spAutoFit/>
          </a:bodyPr>
          <a:lstStyle/>
          <a:p>
            <a:pPr marL="12600">
              <a:lnSpc>
                <a:spcPct val="104000"/>
              </a:lnSpc>
              <a:spcBef>
                <a:spcPts val="71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</a:rPr>
              <a:t>2020 г.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4000"/>
              </a:lnSpc>
              <a:spcBef>
                <a:spcPts val="71"/>
              </a:spcBef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</a:rPr>
              <a:t>Обучение лиц, пострадавших от распространения новой коронавирусной инфекции (2020 год)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завершили обучение </a:t>
            </a:r>
            <a:r>
              <a:rPr lang="ru-RU" sz="2000" b="1" strike="noStrike" spc="-1">
                <a:solidFill>
                  <a:srgbClr val="C00000"/>
                </a:solidFill>
                <a:latin typeface="Arial"/>
                <a:ea typeface="DejaVu Sans"/>
              </a:rPr>
              <a:t>1800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 человек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участвовало </a:t>
            </a:r>
            <a:r>
              <a:rPr lang="ru-RU" sz="2000" b="1" strike="noStrike" spc="-1">
                <a:solidFill>
                  <a:srgbClr val="C00000"/>
                </a:solidFill>
                <a:latin typeface="Arial"/>
                <a:ea typeface="DejaVu Sans"/>
              </a:rPr>
              <a:t>12</a:t>
            </a:r>
            <a:r>
              <a:rPr lang="ru-RU" sz="1600" b="1" strike="noStrike" spc="-1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центров обучения 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  <a:tabLst>
                <a:tab pos="0" algn="l"/>
              </a:tabLst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количество компетенций </a:t>
            </a:r>
            <a:r>
              <a:rPr lang="ru-RU" sz="2000" b="1" strike="noStrike" spc="-1">
                <a:solidFill>
                  <a:srgbClr val="C00000"/>
                </a:solidFill>
                <a:latin typeface="Arial"/>
                <a:ea typeface="DejaVu Sans"/>
              </a:rPr>
              <a:t>15</a:t>
            </a:r>
            <a:endParaRPr lang="ru-RU" sz="20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4000"/>
              </a:lnSpc>
              <a:spcBef>
                <a:spcPts val="71"/>
              </a:spcBef>
              <a:buClr>
                <a:srgbClr val="000000"/>
              </a:buClr>
              <a:buFont typeface="Wingdings" charset="2"/>
              <a:buChar char=""/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object 137"/>
          <p:cNvSpPr/>
          <p:nvPr/>
        </p:nvSpPr>
        <p:spPr>
          <a:xfrm>
            <a:off x="6300000" y="172440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199" name="object 138"/>
          <p:cNvSpPr/>
          <p:nvPr/>
        </p:nvSpPr>
        <p:spPr>
          <a:xfrm>
            <a:off x="6372720" y="162000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200" name="Рисунок 30"/>
          <p:cNvPicPr/>
          <p:nvPr/>
        </p:nvPicPr>
        <p:blipFill>
          <a:blip r:embed="rId3"/>
          <a:stretch/>
        </p:blipFill>
        <p:spPr>
          <a:xfrm>
            <a:off x="5344920" y="5838840"/>
            <a:ext cx="821520" cy="39528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28"/>
          <p:cNvPicPr/>
          <p:nvPr/>
        </p:nvPicPr>
        <p:blipFill>
          <a:blip r:embed="rId4"/>
          <a:stretch/>
        </p:blipFill>
        <p:spPr>
          <a:xfrm>
            <a:off x="18311760" y="8572320"/>
            <a:ext cx="5562360" cy="342864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29"/>
          <p:cNvPicPr/>
          <p:nvPr/>
        </p:nvPicPr>
        <p:blipFill>
          <a:blip r:embed="rId4"/>
          <a:stretch/>
        </p:blipFill>
        <p:spPr>
          <a:xfrm>
            <a:off x="18311760" y="8572320"/>
            <a:ext cx="5562360" cy="3428640"/>
          </a:xfrm>
          <a:prstGeom prst="rect">
            <a:avLst/>
          </a:prstGeom>
          <a:ln w="0">
            <a:noFill/>
          </a:ln>
        </p:spPr>
      </p:pic>
      <p:pic>
        <p:nvPicPr>
          <p:cNvPr id="203" name="Рисунок 31"/>
          <p:cNvPicPr/>
          <p:nvPr/>
        </p:nvPicPr>
        <p:blipFill>
          <a:blip r:embed="rId4"/>
          <a:stretch/>
        </p:blipFill>
        <p:spPr>
          <a:xfrm>
            <a:off x="13878000" y="-3960000"/>
            <a:ext cx="5562360" cy="3428640"/>
          </a:xfrm>
          <a:prstGeom prst="rect">
            <a:avLst/>
          </a:prstGeom>
          <a:ln w="0">
            <a:noFill/>
          </a:ln>
        </p:spPr>
      </p:pic>
      <p:pic>
        <p:nvPicPr>
          <p:cNvPr id="204" name="Рисунок 203"/>
          <p:cNvPicPr/>
          <p:nvPr/>
        </p:nvPicPr>
        <p:blipFill>
          <a:blip r:embed="rId4"/>
          <a:stretch/>
        </p:blipFill>
        <p:spPr>
          <a:xfrm>
            <a:off x="279000" y="625680"/>
            <a:ext cx="2781000" cy="1714320"/>
          </a:xfrm>
          <a:prstGeom prst="rect">
            <a:avLst/>
          </a:prstGeom>
          <a:ln w="0">
            <a:noFill/>
          </a:ln>
        </p:spPr>
      </p:pic>
      <p:pic>
        <p:nvPicPr>
          <p:cNvPr id="205" name="Рисунок 204"/>
          <p:cNvPicPr/>
          <p:nvPr/>
        </p:nvPicPr>
        <p:blipFill>
          <a:blip r:embed="rId5"/>
          <a:stretch/>
        </p:blipFill>
        <p:spPr>
          <a:xfrm>
            <a:off x="3120840" y="625680"/>
            <a:ext cx="2819160" cy="1714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object 100"/>
          <p:cNvSpPr/>
          <p:nvPr/>
        </p:nvSpPr>
        <p:spPr>
          <a:xfrm>
            <a:off x="0" y="820440"/>
            <a:ext cx="5220000" cy="430920"/>
          </a:xfrm>
          <a:custGeom>
            <a:avLst/>
            <a:gdLst>
              <a:gd name="textAreaLeft" fmla="*/ 0 w 5220000"/>
              <a:gd name="textAreaRight" fmla="*/ 5220720 w 522000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59769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07" name="object 101"/>
          <p:cNvSpPr/>
          <p:nvPr/>
        </p:nvSpPr>
        <p:spPr>
          <a:xfrm>
            <a:off x="787320" y="336240"/>
            <a:ext cx="659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Предпосылки  изменения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object 102"/>
          <p:cNvSpPr/>
          <p:nvPr/>
        </p:nvSpPr>
        <p:spPr>
          <a:xfrm>
            <a:off x="720000" y="744480"/>
            <a:ext cx="4493880" cy="69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формы ЦОПП (№1)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1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RE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Прямоугольник 23"/>
          <p:cNvSpPr/>
          <p:nvPr/>
        </p:nvSpPr>
        <p:spPr>
          <a:xfrm>
            <a:off x="7504560" y="15840"/>
            <a:ext cx="4686840" cy="6857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Proxima Nova Rg"/>
                <a:ea typeface="DejaVu Sans"/>
              </a:rPr>
              <a:t>photo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Прямоугольник 24"/>
          <p:cNvSpPr/>
          <p:nvPr/>
        </p:nvSpPr>
        <p:spPr>
          <a:xfrm flipV="1">
            <a:off x="6348240" y="6788880"/>
            <a:ext cx="5843160" cy="83520"/>
          </a:xfrm>
          <a:prstGeom prst="rect">
            <a:avLst/>
          </a:prstGeom>
          <a:solidFill>
            <a:srgbClr val="597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9240" rIns="90000" bIns="3924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11" name="object 106"/>
          <p:cNvSpPr/>
          <p:nvPr/>
        </p:nvSpPr>
        <p:spPr>
          <a:xfrm>
            <a:off x="857880" y="6265080"/>
            <a:ext cx="379080" cy="7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125"/>
              </a:spcBef>
            </a:pPr>
            <a:r>
              <a:rPr lang="ru-RU" sz="225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03</a:t>
            </a:r>
            <a:endParaRPr lang="ru-RU" sz="22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Picture 14"/>
          <p:cNvPicPr/>
          <p:nvPr/>
        </p:nvPicPr>
        <p:blipFill>
          <a:blip r:embed="rId3"/>
          <a:stretch/>
        </p:blipFill>
        <p:spPr>
          <a:xfrm>
            <a:off x="7504560" y="15840"/>
            <a:ext cx="4687560" cy="67730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2"/>
          <p:cNvSpPr/>
          <p:nvPr/>
        </p:nvSpPr>
        <p:spPr>
          <a:xfrm>
            <a:off x="10710000" y="5243400"/>
            <a:ext cx="13500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Кунгур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 Box 4"/>
          <p:cNvSpPr/>
          <p:nvPr/>
        </p:nvSpPr>
        <p:spPr>
          <a:xfrm>
            <a:off x="10479960" y="2762640"/>
            <a:ext cx="160092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Березники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 Box 5"/>
          <p:cNvSpPr/>
          <p:nvPr/>
        </p:nvSpPr>
        <p:spPr>
          <a:xfrm>
            <a:off x="10170720" y="2373840"/>
            <a:ext cx="17092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Соликамск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 Box 6"/>
          <p:cNvSpPr/>
          <p:nvPr/>
        </p:nvSpPr>
        <p:spPr>
          <a:xfrm>
            <a:off x="10126800" y="6081120"/>
            <a:ext cx="15732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Чернушка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Text Box 9"/>
          <p:cNvSpPr/>
          <p:nvPr/>
        </p:nvSpPr>
        <p:spPr>
          <a:xfrm>
            <a:off x="8025480" y="4368240"/>
            <a:ext cx="18082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Краснокамск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ext Box 11"/>
          <p:cNvSpPr/>
          <p:nvPr/>
        </p:nvSpPr>
        <p:spPr>
          <a:xfrm>
            <a:off x="9720000" y="1856520"/>
            <a:ext cx="21600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Красновишерск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Oval 1"/>
          <p:cNvSpPr/>
          <p:nvPr/>
        </p:nvSpPr>
        <p:spPr>
          <a:xfrm>
            <a:off x="9077760" y="2712960"/>
            <a:ext cx="293400" cy="29700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880" rIns="217800" bIns="10188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0" name="Oval 2"/>
          <p:cNvSpPr/>
          <p:nvPr/>
        </p:nvSpPr>
        <p:spPr>
          <a:xfrm>
            <a:off x="8950320" y="3057120"/>
            <a:ext cx="293760" cy="29628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160" rIns="217800" bIns="10116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1" name="Oval 3"/>
          <p:cNvSpPr/>
          <p:nvPr/>
        </p:nvSpPr>
        <p:spPr>
          <a:xfrm>
            <a:off x="8778960" y="2571120"/>
            <a:ext cx="285480" cy="30060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4040" rIns="217800" bIns="10404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2" name="Oval 4"/>
          <p:cNvSpPr/>
          <p:nvPr/>
        </p:nvSpPr>
        <p:spPr>
          <a:xfrm>
            <a:off x="9273240" y="2990160"/>
            <a:ext cx="285120" cy="30096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4400" rIns="217800" bIns="10440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3" name="Oval 5"/>
          <p:cNvSpPr/>
          <p:nvPr/>
        </p:nvSpPr>
        <p:spPr>
          <a:xfrm>
            <a:off x="10118520" y="1620000"/>
            <a:ext cx="285840" cy="30096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4400" rIns="217800" bIns="10440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4" name="Oval 6"/>
          <p:cNvSpPr/>
          <p:nvPr/>
        </p:nvSpPr>
        <p:spPr>
          <a:xfrm>
            <a:off x="10479960" y="3061440"/>
            <a:ext cx="293400" cy="29628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160" rIns="217800" bIns="10116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5" name="Oval 7"/>
          <p:cNvSpPr/>
          <p:nvPr/>
        </p:nvSpPr>
        <p:spPr>
          <a:xfrm>
            <a:off x="10197000" y="2762640"/>
            <a:ext cx="293400" cy="29700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880" rIns="217800" bIns="10188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6" name="Oval 8"/>
          <p:cNvSpPr/>
          <p:nvPr/>
        </p:nvSpPr>
        <p:spPr>
          <a:xfrm>
            <a:off x="10671480" y="3541680"/>
            <a:ext cx="285840" cy="30096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4400" rIns="217800" bIns="10440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7" name="Oval 9"/>
          <p:cNvSpPr/>
          <p:nvPr/>
        </p:nvSpPr>
        <p:spPr>
          <a:xfrm>
            <a:off x="9030600" y="3846240"/>
            <a:ext cx="285480" cy="30060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4040" rIns="217800" bIns="10404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8" name="Oval 10"/>
          <p:cNvSpPr/>
          <p:nvPr/>
        </p:nvSpPr>
        <p:spPr>
          <a:xfrm>
            <a:off x="9308880" y="4219920"/>
            <a:ext cx="293760" cy="29664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520" rIns="217800" bIns="10152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29" name="Oval 11"/>
          <p:cNvSpPr/>
          <p:nvPr/>
        </p:nvSpPr>
        <p:spPr>
          <a:xfrm>
            <a:off x="9074160" y="5573160"/>
            <a:ext cx="293040" cy="29664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520" rIns="217800" bIns="10152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0" name="Oval 12"/>
          <p:cNvSpPr/>
          <p:nvPr/>
        </p:nvSpPr>
        <p:spPr>
          <a:xfrm>
            <a:off x="8768520" y="5751720"/>
            <a:ext cx="293400" cy="29700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880" rIns="217800" bIns="10188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1" name="Oval 13"/>
          <p:cNvSpPr/>
          <p:nvPr/>
        </p:nvSpPr>
        <p:spPr>
          <a:xfrm>
            <a:off x="9973440" y="5895000"/>
            <a:ext cx="293760" cy="29628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160" rIns="217800" bIns="10116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2" name="Oval 14"/>
          <p:cNvSpPr/>
          <p:nvPr/>
        </p:nvSpPr>
        <p:spPr>
          <a:xfrm>
            <a:off x="10501920" y="5363280"/>
            <a:ext cx="293760" cy="29664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520" rIns="217800" bIns="10152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3" name="Oval 15"/>
          <p:cNvSpPr/>
          <p:nvPr/>
        </p:nvSpPr>
        <p:spPr>
          <a:xfrm>
            <a:off x="11213640" y="4280400"/>
            <a:ext cx="293760" cy="29664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520" rIns="217800" bIns="10152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4" name="Oval 16"/>
          <p:cNvSpPr/>
          <p:nvPr/>
        </p:nvSpPr>
        <p:spPr>
          <a:xfrm>
            <a:off x="10659600" y="4372560"/>
            <a:ext cx="293400" cy="29664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520" rIns="217800" bIns="10152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5" name="Oval 17"/>
          <p:cNvSpPr/>
          <p:nvPr/>
        </p:nvSpPr>
        <p:spPr>
          <a:xfrm>
            <a:off x="9833760" y="4497480"/>
            <a:ext cx="293400" cy="29700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880" rIns="217800" bIns="10188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6" name="Oval 18"/>
          <p:cNvSpPr/>
          <p:nvPr/>
        </p:nvSpPr>
        <p:spPr>
          <a:xfrm>
            <a:off x="10488600" y="4097160"/>
            <a:ext cx="293400" cy="29664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520" rIns="217800" bIns="10152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7" name="Oval 19"/>
          <p:cNvSpPr/>
          <p:nvPr/>
        </p:nvSpPr>
        <p:spPr>
          <a:xfrm>
            <a:off x="10184760" y="4120200"/>
            <a:ext cx="293040" cy="29628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160" rIns="217800" bIns="10116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8" name="Oval 20"/>
          <p:cNvSpPr/>
          <p:nvPr/>
        </p:nvSpPr>
        <p:spPr>
          <a:xfrm>
            <a:off x="9846360" y="4158720"/>
            <a:ext cx="293040" cy="296280"/>
          </a:xfrm>
          <a:prstGeom prst="ellipse">
            <a:avLst/>
          </a:prstGeom>
          <a:gradFill rotWithShape="0">
            <a:gsLst>
              <a:gs pos="0">
                <a:srgbClr val="F08C56"/>
              </a:gs>
              <a:gs pos="100000">
                <a:srgbClr val="F57A27"/>
              </a:gs>
            </a:gsLst>
            <a:lin ang="5400000"/>
          </a:gra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217800" tIns="101160" rIns="217800" bIns="10116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39" name="Oval 21"/>
          <p:cNvSpPr/>
          <p:nvPr/>
        </p:nvSpPr>
        <p:spPr>
          <a:xfrm>
            <a:off x="10220400" y="4701240"/>
            <a:ext cx="285480" cy="29988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3320" rIns="217800" bIns="10332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40" name="Oval 22"/>
          <p:cNvSpPr/>
          <p:nvPr/>
        </p:nvSpPr>
        <p:spPr>
          <a:xfrm>
            <a:off x="10488960" y="4722120"/>
            <a:ext cx="285120" cy="30060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4040" rIns="217800" bIns="10404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41" name="Oval 23"/>
          <p:cNvSpPr/>
          <p:nvPr/>
        </p:nvSpPr>
        <p:spPr>
          <a:xfrm>
            <a:off x="10393560" y="4403880"/>
            <a:ext cx="285480" cy="30024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3680" rIns="217800" bIns="10368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42" name="Oval 24"/>
          <p:cNvSpPr/>
          <p:nvPr/>
        </p:nvSpPr>
        <p:spPr>
          <a:xfrm>
            <a:off x="10108080" y="4425480"/>
            <a:ext cx="285120" cy="29988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3320" rIns="217800" bIns="10332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sp>
        <p:nvSpPr>
          <p:cNvPr id="243" name="Oval 25"/>
          <p:cNvSpPr/>
          <p:nvPr/>
        </p:nvSpPr>
        <p:spPr>
          <a:xfrm>
            <a:off x="9947880" y="4790160"/>
            <a:ext cx="285840" cy="300240"/>
          </a:xfrm>
          <a:prstGeom prst="ellipse">
            <a:avLst/>
          </a:prstGeom>
          <a:solidFill>
            <a:schemeClr val="accent2"/>
          </a:solidFill>
          <a:ln w="0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wrap="none" lIns="217800" tIns="103680" rIns="217800" bIns="10368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Calibri"/>
              <a:ea typeface="Helvetica Neue"/>
            </a:endParaRPr>
          </a:p>
        </p:txBody>
      </p:sp>
      <p:pic>
        <p:nvPicPr>
          <p:cNvPr id="244" name="Рисунок 23"/>
          <p:cNvPicPr/>
          <p:nvPr/>
        </p:nvPicPr>
        <p:blipFill>
          <a:blip r:embed="rId4"/>
          <a:stretch/>
        </p:blipFill>
        <p:spPr>
          <a:xfrm>
            <a:off x="7486560" y="381600"/>
            <a:ext cx="821520" cy="395280"/>
          </a:xfrm>
          <a:prstGeom prst="rect">
            <a:avLst/>
          </a:prstGeom>
          <a:ln w="0">
            <a:noFill/>
          </a:ln>
        </p:spPr>
      </p:pic>
      <p:sp>
        <p:nvSpPr>
          <p:cNvPr id="245" name="Text Box 28"/>
          <p:cNvSpPr/>
          <p:nvPr/>
        </p:nvSpPr>
        <p:spPr>
          <a:xfrm>
            <a:off x="7958160" y="2771280"/>
            <a:ext cx="16002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Кудымкар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Text Box 13"/>
          <p:cNvSpPr/>
          <p:nvPr/>
        </p:nvSpPr>
        <p:spPr>
          <a:xfrm>
            <a:off x="10671480" y="3596040"/>
            <a:ext cx="12582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Губаха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Text Box 7"/>
          <p:cNvSpPr/>
          <p:nvPr/>
        </p:nvSpPr>
        <p:spPr>
          <a:xfrm>
            <a:off x="10780920" y="4008600"/>
            <a:ext cx="12492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Лысьва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Text Box 1"/>
          <p:cNvSpPr/>
          <p:nvPr/>
        </p:nvSpPr>
        <p:spPr>
          <a:xfrm>
            <a:off x="9540000" y="3711240"/>
            <a:ext cx="11682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451"/>
              </a:spcBef>
              <a:tabLst>
                <a:tab pos="0" algn="l"/>
              </a:tabLst>
            </a:pPr>
            <a:r>
              <a:rPr lang="ru-RU" sz="1600" b="1" u="sng" strike="noStrike" spc="-1">
                <a:solidFill>
                  <a:srgbClr val="000000"/>
                </a:solidFill>
                <a:uFillTx/>
                <a:latin typeface="Arial"/>
              </a:rPr>
              <a:t>ПЕРМЬ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Text Box 12"/>
          <p:cNvSpPr/>
          <p:nvPr/>
        </p:nvSpPr>
        <p:spPr>
          <a:xfrm>
            <a:off x="7740000" y="3863880"/>
            <a:ext cx="18000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Верещагино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Text Box 3"/>
          <p:cNvSpPr/>
          <p:nvPr/>
        </p:nvSpPr>
        <p:spPr>
          <a:xfrm>
            <a:off x="7819560" y="5327280"/>
            <a:ext cx="172044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17800" tIns="108720" rIns="217800" bIns="108720" anchor="t">
            <a:spAutoFit/>
          </a:bodyPr>
          <a:lstStyle/>
          <a:p>
            <a:pPr>
              <a:lnSpc>
                <a:spcPct val="100000"/>
              </a:lnSpc>
              <a:spcBef>
                <a:spcPts val="1301"/>
              </a:spcBef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Arial"/>
              </a:rPr>
              <a:t>Чайковский</a:t>
            </a:r>
            <a:endParaRPr lang="ru-RU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object 115"/>
          <p:cNvSpPr/>
          <p:nvPr/>
        </p:nvSpPr>
        <p:spPr>
          <a:xfrm>
            <a:off x="360000" y="6423840"/>
            <a:ext cx="5622840" cy="23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t">
            <a:spAutoFit/>
          </a:bodyPr>
          <a:lstStyle/>
          <a:p>
            <a:pPr marL="12600">
              <a:lnSpc>
                <a:spcPts val="1551"/>
              </a:lnSpc>
              <a:spcBef>
                <a:spcPts val="306"/>
              </a:spcBef>
            </a:pPr>
            <a:r>
              <a:rPr lang="ru-RU" sz="1400" b="0" strike="noStrike" spc="-12">
                <a:solidFill>
                  <a:srgbClr val="000000"/>
                </a:solidFill>
                <a:latin typeface="Proxima Nova Rg"/>
                <a:ea typeface="DejaVu Sans"/>
              </a:rPr>
              <a:t>* многофункциональный центр прикладных квалификаций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52" name="Таблица 1"/>
          <p:cNvGraphicFramePr/>
          <p:nvPr>
            <p:extLst>
              <p:ext uri="{D42A27DB-BD31-4B8C-83A1-F6EECF244321}">
                <p14:modId xmlns:p14="http://schemas.microsoft.com/office/powerpoint/2010/main" val="3860255411"/>
              </p:ext>
            </p:extLst>
          </p:nvPr>
        </p:nvGraphicFramePr>
        <p:xfrm>
          <a:off x="3478680" y="1906907"/>
          <a:ext cx="4007880" cy="4429864"/>
        </p:xfrm>
        <a:graphic>
          <a:graphicData uri="http://schemas.openxmlformats.org/drawingml/2006/table">
            <a:tbl>
              <a:tblPr/>
              <a:tblGrid>
                <a:gridCol w="298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9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Отрасль</a:t>
                      </a:r>
                      <a:endParaRPr lang="ru-RU" sz="1400" b="0" strike="noStrike" spc="-1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Кол-во МЦПК</a:t>
                      </a:r>
                      <a:endParaRPr lang="ru-RU" sz="1400" b="0" strike="noStrike" spc="-1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Машиностроение и металлообработка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chemeClr val="dk1"/>
                          </a:solidFill>
                          <a:latin typeface="Calibri"/>
                        </a:rPr>
                        <a:t>6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Строительство, сфера ЖКХ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9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Горно-химическое дело, химическая отрасль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Сельское хозяйство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Лесное хозяйство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Техника и технология наземного транспорта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Здравоохранение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99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Авиационная и ракетно-космическая техника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9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Нефтегазовая отрасль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9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Сфера обслуживание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91880" marR="191880"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53" name="TextBox 252"/>
          <p:cNvSpPr txBox="1"/>
          <p:nvPr/>
        </p:nvSpPr>
        <p:spPr>
          <a:xfrm>
            <a:off x="819000" y="2015280"/>
            <a:ext cx="2212200" cy="72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ru-RU" sz="3200" b="1" strike="noStrike" spc="-1">
                <a:solidFill>
                  <a:srgbClr val="C00000"/>
                </a:solidFill>
                <a:latin typeface="Calibri"/>
              </a:rPr>
              <a:t>25</a:t>
            </a:r>
            <a:r>
              <a:rPr lang="ru-RU" sz="5000" b="1" strike="noStrike" spc="-1">
                <a:solidFill>
                  <a:srgbClr val="C00000"/>
                </a:solidFill>
                <a:latin typeface="Calibri"/>
              </a:rPr>
              <a:t> </a:t>
            </a:r>
            <a:r>
              <a:rPr lang="ru-RU" sz="2200" b="1" strike="noStrike" spc="-1">
                <a:solidFill>
                  <a:srgbClr val="000000"/>
                </a:solidFill>
                <a:latin typeface="Calibri"/>
              </a:rPr>
              <a:t>МЦПК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object 103"/>
          <p:cNvSpPr/>
          <p:nvPr/>
        </p:nvSpPr>
        <p:spPr>
          <a:xfrm>
            <a:off x="362880" y="217692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55" name="object 104"/>
          <p:cNvSpPr/>
          <p:nvPr/>
        </p:nvSpPr>
        <p:spPr>
          <a:xfrm>
            <a:off x="435600" y="207252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871200" y="2988720"/>
            <a:ext cx="2340000" cy="135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3200" b="1" strike="noStrike" spc="-1">
                <a:solidFill>
                  <a:srgbClr val="C00000"/>
                </a:solidFill>
                <a:latin typeface="Calibri"/>
              </a:rPr>
              <a:t>300</a:t>
            </a:r>
            <a:r>
              <a:rPr lang="ru-RU" sz="36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ru-RU" sz="2200" b="1" strike="noStrike" spc="-1">
                <a:solidFill>
                  <a:srgbClr val="000000"/>
                </a:solidFill>
                <a:latin typeface="Calibri"/>
              </a:rPr>
              <a:t>краткосрочных программ подготовки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object 105"/>
          <p:cNvSpPr/>
          <p:nvPr/>
        </p:nvSpPr>
        <p:spPr>
          <a:xfrm>
            <a:off x="362880" y="302580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58" name="object 107"/>
          <p:cNvSpPr/>
          <p:nvPr/>
        </p:nvSpPr>
        <p:spPr>
          <a:xfrm>
            <a:off x="435600" y="292140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864720" y="4573080"/>
            <a:ext cx="2340000" cy="1244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200" b="1" strike="noStrike" spc="-1">
                <a:solidFill>
                  <a:srgbClr val="C00000"/>
                </a:solidFill>
                <a:latin typeface="Calibri"/>
              </a:rPr>
              <a:t>Более </a:t>
            </a:r>
            <a:r>
              <a:rPr lang="ru-RU" sz="3200" b="1" strike="noStrike" spc="-1">
                <a:solidFill>
                  <a:srgbClr val="C00000"/>
                </a:solidFill>
                <a:latin typeface="Calibri"/>
              </a:rPr>
              <a:t>30</a:t>
            </a:r>
            <a:r>
              <a:rPr lang="ru-RU" sz="2200" b="1" strike="noStrike" spc="-1">
                <a:solidFill>
                  <a:srgbClr val="C00000"/>
                </a:solidFill>
                <a:latin typeface="Calibri"/>
              </a:rPr>
              <a:t> млн. </a:t>
            </a:r>
            <a:r>
              <a:rPr lang="ru-RU" sz="2200" b="1" strike="noStrike" spc="-1">
                <a:solidFill>
                  <a:srgbClr val="000000"/>
                </a:solidFill>
                <a:latin typeface="Calibri"/>
              </a:rPr>
              <a:t>руб доход от реализации программ</a:t>
            </a:r>
            <a:endParaRPr lang="ru-RU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object 108"/>
          <p:cNvSpPr/>
          <p:nvPr/>
        </p:nvSpPr>
        <p:spPr>
          <a:xfrm>
            <a:off x="356400" y="461016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61" name="object 109"/>
          <p:cNvSpPr/>
          <p:nvPr/>
        </p:nvSpPr>
        <p:spPr>
          <a:xfrm>
            <a:off x="429120" y="450576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grpSp>
        <p:nvGrpSpPr>
          <p:cNvPr id="262" name="object 139"/>
          <p:cNvGrpSpPr/>
          <p:nvPr/>
        </p:nvGrpSpPr>
        <p:grpSpPr>
          <a:xfrm>
            <a:off x="1132560" y="1440000"/>
            <a:ext cx="487440" cy="485640"/>
            <a:chOff x="1132560" y="1440000"/>
            <a:chExt cx="487440" cy="485640"/>
          </a:xfrm>
        </p:grpSpPr>
        <p:sp>
          <p:nvSpPr>
            <p:cNvPr id="263" name="object 140"/>
            <p:cNvSpPr/>
            <p:nvPr/>
          </p:nvSpPr>
          <p:spPr>
            <a:xfrm>
              <a:off x="1132560" y="1440000"/>
              <a:ext cx="487440" cy="485640"/>
            </a:xfrm>
            <a:custGeom>
              <a:avLst/>
              <a:gdLst>
                <a:gd name="textAreaLeft" fmla="*/ 0 w 487440"/>
                <a:gd name="textAreaRight" fmla="*/ 488160 w 487440"/>
                <a:gd name="textAreaTop" fmla="*/ 0 h 485640"/>
                <a:gd name="textAreaBottom" fmla="*/ 486360 h 485640"/>
              </a:gdLst>
              <a:ahLst/>
              <a:cxnLst/>
              <a:rect l="textAreaLeft" t="textAreaTop" r="textAreaRight" b="textAreaBottom"/>
              <a:pathLst>
                <a:path w="488315" h="486410">
                  <a:moveTo>
                    <a:pt x="439661" y="0"/>
                  </a:moveTo>
                  <a:lnTo>
                    <a:pt x="48425" y="0"/>
                  </a:lnTo>
                  <a:lnTo>
                    <a:pt x="26844" y="3051"/>
                  </a:lnTo>
                  <a:lnTo>
                    <a:pt x="11777" y="12342"/>
                  </a:lnTo>
                  <a:lnTo>
                    <a:pt x="2928" y="28194"/>
                  </a:lnTo>
                  <a:lnTo>
                    <a:pt x="0" y="50927"/>
                  </a:lnTo>
                  <a:lnTo>
                    <a:pt x="88" y="340588"/>
                  </a:lnTo>
                  <a:lnTo>
                    <a:pt x="3071" y="362231"/>
                  </a:lnTo>
                  <a:lnTo>
                    <a:pt x="11906" y="377536"/>
                  </a:lnTo>
                  <a:lnTo>
                    <a:pt x="26685" y="386672"/>
                  </a:lnTo>
                  <a:lnTo>
                    <a:pt x="47497" y="389813"/>
                  </a:lnTo>
                  <a:lnTo>
                    <a:pt x="118641" y="389650"/>
                  </a:lnTo>
                  <a:lnTo>
                    <a:pt x="154202" y="389769"/>
                  </a:lnTo>
                  <a:lnTo>
                    <a:pt x="201831" y="391981"/>
                  </a:lnTo>
                  <a:lnTo>
                    <a:pt x="268568" y="424194"/>
                  </a:lnTo>
                  <a:lnTo>
                    <a:pt x="365950" y="486156"/>
                  </a:lnTo>
                  <a:lnTo>
                    <a:pt x="365950" y="389978"/>
                  </a:lnTo>
                  <a:lnTo>
                    <a:pt x="437972" y="389978"/>
                  </a:lnTo>
                  <a:lnTo>
                    <a:pt x="460638" y="386810"/>
                  </a:lnTo>
                  <a:lnTo>
                    <a:pt x="476173" y="377509"/>
                  </a:lnTo>
                  <a:lnTo>
                    <a:pt x="485117" y="361409"/>
                  </a:lnTo>
                  <a:lnTo>
                    <a:pt x="488010" y="337845"/>
                  </a:lnTo>
                  <a:lnTo>
                    <a:pt x="488010" y="50927"/>
                  </a:lnTo>
                  <a:lnTo>
                    <a:pt x="485097" y="28135"/>
                  </a:lnTo>
                  <a:lnTo>
                    <a:pt x="476299" y="12290"/>
                  </a:lnTo>
                  <a:lnTo>
                    <a:pt x="461269" y="3031"/>
                  </a:lnTo>
                  <a:lnTo>
                    <a:pt x="439661" y="0"/>
                  </a:lnTo>
                  <a:close/>
                </a:path>
              </a:pathLst>
            </a:custGeom>
            <a:solidFill>
              <a:srgbClr val="2D67A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64" name="object 141"/>
            <p:cNvSpPr/>
            <p:nvPr/>
          </p:nvSpPr>
          <p:spPr>
            <a:xfrm>
              <a:off x="1189440" y="1526760"/>
              <a:ext cx="374040" cy="205200"/>
            </a:xfrm>
            <a:custGeom>
              <a:avLst/>
              <a:gdLst>
                <a:gd name="textAreaLeft" fmla="*/ 0 w 374040"/>
                <a:gd name="textAreaRight" fmla="*/ 374760 w 374040"/>
                <a:gd name="textAreaTop" fmla="*/ 0 h 205200"/>
                <a:gd name="textAreaBottom" fmla="*/ 205920 h 205200"/>
              </a:gdLst>
              <a:ahLst/>
              <a:cxnLst/>
              <a:rect l="textAreaLeft" t="textAreaTop" r="textAreaRight" b="textAreaBottom"/>
              <a:pathLst>
                <a:path w="374650" h="205739">
                  <a:moveTo>
                    <a:pt x="374307" y="163499"/>
                  </a:moveTo>
                  <a:lnTo>
                    <a:pt x="128714" y="163499"/>
                  </a:lnTo>
                  <a:lnTo>
                    <a:pt x="128714" y="205714"/>
                  </a:lnTo>
                  <a:lnTo>
                    <a:pt x="374307" y="205714"/>
                  </a:lnTo>
                  <a:lnTo>
                    <a:pt x="374307" y="163499"/>
                  </a:lnTo>
                  <a:close/>
                </a:path>
                <a:path w="374650" h="205739">
                  <a:moveTo>
                    <a:pt x="374307" y="79565"/>
                  </a:moveTo>
                  <a:lnTo>
                    <a:pt x="0" y="79565"/>
                  </a:lnTo>
                  <a:lnTo>
                    <a:pt x="0" y="121818"/>
                  </a:lnTo>
                  <a:lnTo>
                    <a:pt x="374307" y="121818"/>
                  </a:lnTo>
                  <a:lnTo>
                    <a:pt x="374307" y="79565"/>
                  </a:lnTo>
                  <a:close/>
                </a:path>
                <a:path w="374650" h="205739">
                  <a:moveTo>
                    <a:pt x="374307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374307" y="42214"/>
                  </a:lnTo>
                  <a:lnTo>
                    <a:pt x="37430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65" name="TextBox 264"/>
          <p:cNvSpPr txBox="1"/>
          <p:nvPr/>
        </p:nvSpPr>
        <p:spPr>
          <a:xfrm>
            <a:off x="1800000" y="1526040"/>
            <a:ext cx="3420000" cy="453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1" strike="noStrike" spc="-1">
                <a:solidFill>
                  <a:srgbClr val="000000"/>
                </a:solidFill>
                <a:latin typeface="Arial"/>
              </a:rPr>
              <a:t>Конкуренция МЦПК*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object 82"/>
          <p:cNvSpPr/>
          <p:nvPr/>
        </p:nvSpPr>
        <p:spPr>
          <a:xfrm>
            <a:off x="0" y="820440"/>
            <a:ext cx="5400000" cy="430920"/>
          </a:xfrm>
          <a:custGeom>
            <a:avLst/>
            <a:gdLst>
              <a:gd name="textAreaLeft" fmla="*/ 0 w 5400000"/>
              <a:gd name="textAreaRight" fmla="*/ 5400720 w 540000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2D67A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67" name="object 142"/>
          <p:cNvSpPr/>
          <p:nvPr/>
        </p:nvSpPr>
        <p:spPr>
          <a:xfrm>
            <a:off x="787320" y="336240"/>
            <a:ext cx="1001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Предпосылки  изменения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object 143"/>
          <p:cNvSpPr/>
          <p:nvPr/>
        </p:nvSpPr>
        <p:spPr>
          <a:xfrm>
            <a:off x="787320" y="751680"/>
            <a:ext cx="461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формы ЦОПП (№2)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Рисунок 32"/>
          <p:cNvPicPr/>
          <p:nvPr/>
        </p:nvPicPr>
        <p:blipFill>
          <a:blip r:embed="rId3"/>
          <a:stretch/>
        </p:blipFill>
        <p:spPr>
          <a:xfrm>
            <a:off x="11213280" y="300240"/>
            <a:ext cx="814320" cy="3916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http://docs.pspu.ru/upload/pages/13937/image_1490965953.jpg"/>
          <p:cNvPicPr/>
          <p:nvPr/>
        </p:nvPicPr>
        <p:blipFill>
          <a:blip r:embed="rId4"/>
          <a:stretch/>
        </p:blipFill>
        <p:spPr>
          <a:xfrm>
            <a:off x="3710160" y="1525320"/>
            <a:ext cx="1403640" cy="683640"/>
          </a:xfrm>
          <a:prstGeom prst="rect">
            <a:avLst/>
          </a:prstGeom>
          <a:ln w="0">
            <a:noFill/>
          </a:ln>
        </p:spPr>
      </p:pic>
      <p:sp>
        <p:nvSpPr>
          <p:cNvPr id="271" name="Скругленный прямоугольник 1"/>
          <p:cNvSpPr/>
          <p:nvPr/>
        </p:nvSpPr>
        <p:spPr>
          <a:xfrm>
            <a:off x="597960" y="1575360"/>
            <a:ext cx="51890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Скругленный прямоугольник 2"/>
          <p:cNvSpPr/>
          <p:nvPr/>
        </p:nvSpPr>
        <p:spPr>
          <a:xfrm>
            <a:off x="6059520" y="1617840"/>
            <a:ext cx="2525400" cy="490320"/>
          </a:xfrm>
          <a:prstGeom prst="roundRect">
            <a:avLst>
              <a:gd name="adj" fmla="val 0"/>
            </a:avLst>
          </a:prstGeom>
          <a:noFill/>
          <a:ln w="9525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Пермский техникум промышленных и информационных технологий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TextBox 9"/>
          <p:cNvSpPr/>
          <p:nvPr/>
        </p:nvSpPr>
        <p:spPr>
          <a:xfrm>
            <a:off x="3123360" y="1558080"/>
            <a:ext cx="62568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Скругленный прямоугольник 3"/>
          <p:cNvSpPr/>
          <p:nvPr/>
        </p:nvSpPr>
        <p:spPr>
          <a:xfrm>
            <a:off x="6081480" y="2893680"/>
            <a:ext cx="2525400" cy="422280"/>
          </a:xfrm>
          <a:prstGeom prst="roundRect">
            <a:avLst>
              <a:gd name="adj" fmla="val 0"/>
            </a:avLst>
          </a:prstGeom>
          <a:noFill/>
          <a:ln w="9525">
            <a:noFill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Пермский машиностроительный колледж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5" name="Picture 11" descr="https://neftegaz.ru/images/catalogue/companies/_55553e798ff861a90.gif"/>
          <p:cNvPicPr/>
          <p:nvPr/>
        </p:nvPicPr>
        <p:blipFill>
          <a:blip r:embed="rId5"/>
          <a:stretch/>
        </p:blipFill>
        <p:spPr>
          <a:xfrm>
            <a:off x="3528000" y="2189880"/>
            <a:ext cx="1599480" cy="5839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2"/>
          <p:cNvPicPr/>
          <p:nvPr/>
        </p:nvPicPr>
        <p:blipFill>
          <a:blip r:embed="rId6"/>
          <a:stretch/>
        </p:blipFill>
        <p:spPr>
          <a:xfrm>
            <a:off x="8808840" y="1614960"/>
            <a:ext cx="2610360" cy="407880"/>
          </a:xfrm>
          <a:prstGeom prst="rect">
            <a:avLst/>
          </a:prstGeom>
          <a:ln w="0">
            <a:noFill/>
          </a:ln>
        </p:spPr>
      </p:pic>
      <p:pic>
        <p:nvPicPr>
          <p:cNvPr id="277" name="Рисунок 33"/>
          <p:cNvPicPr/>
          <p:nvPr/>
        </p:nvPicPr>
        <p:blipFill>
          <a:blip r:embed="rId7"/>
          <a:stretch/>
        </p:blipFill>
        <p:spPr>
          <a:xfrm>
            <a:off x="9163800" y="2833560"/>
            <a:ext cx="1915200" cy="502200"/>
          </a:xfrm>
          <a:prstGeom prst="rect">
            <a:avLst/>
          </a:prstGeom>
          <a:ln w="0">
            <a:noFill/>
          </a:ln>
        </p:spPr>
      </p:pic>
      <p:sp>
        <p:nvSpPr>
          <p:cNvPr id="278" name="Прямоугольник 28"/>
          <p:cNvSpPr/>
          <p:nvPr/>
        </p:nvSpPr>
        <p:spPr>
          <a:xfrm>
            <a:off x="772200" y="1583280"/>
            <a:ext cx="2237400" cy="54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Пермский авиационный техникум им. А.Д. Швецова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Прямоугольник 29"/>
          <p:cNvSpPr/>
          <p:nvPr/>
        </p:nvSpPr>
        <p:spPr>
          <a:xfrm>
            <a:off x="669600" y="2250000"/>
            <a:ext cx="221724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Краевой политехнический колледж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Прямоугольник 30"/>
          <p:cNvSpPr/>
          <p:nvPr/>
        </p:nvSpPr>
        <p:spPr>
          <a:xfrm>
            <a:off x="728640" y="2928600"/>
            <a:ext cx="222516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Уральский химико-технологический колледж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Скругленный прямоугольник 4"/>
          <p:cNvSpPr/>
          <p:nvPr/>
        </p:nvSpPr>
        <p:spPr>
          <a:xfrm>
            <a:off x="604080" y="2204280"/>
            <a:ext cx="51890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TextBox 10"/>
          <p:cNvSpPr/>
          <p:nvPr/>
        </p:nvSpPr>
        <p:spPr>
          <a:xfrm>
            <a:off x="2938320" y="2111760"/>
            <a:ext cx="62604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Скругленный прямоугольник 7"/>
          <p:cNvSpPr/>
          <p:nvPr/>
        </p:nvSpPr>
        <p:spPr>
          <a:xfrm>
            <a:off x="604080" y="2832480"/>
            <a:ext cx="51890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4" name="TextBox 11"/>
          <p:cNvSpPr/>
          <p:nvPr/>
        </p:nvSpPr>
        <p:spPr>
          <a:xfrm>
            <a:off x="2938320" y="2786760"/>
            <a:ext cx="62604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Скругленный прямоугольник 9"/>
          <p:cNvSpPr/>
          <p:nvPr/>
        </p:nvSpPr>
        <p:spPr>
          <a:xfrm>
            <a:off x="6129360" y="1566000"/>
            <a:ext cx="53402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" name="TextBox 12"/>
          <p:cNvSpPr/>
          <p:nvPr/>
        </p:nvSpPr>
        <p:spPr>
          <a:xfrm>
            <a:off x="8447040" y="1527120"/>
            <a:ext cx="62352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Скругленный прямоугольник 10"/>
          <p:cNvSpPr/>
          <p:nvPr/>
        </p:nvSpPr>
        <p:spPr>
          <a:xfrm>
            <a:off x="6129360" y="2184120"/>
            <a:ext cx="53402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TextBox 13"/>
          <p:cNvSpPr/>
          <p:nvPr/>
        </p:nvSpPr>
        <p:spPr>
          <a:xfrm>
            <a:off x="8447040" y="2171160"/>
            <a:ext cx="62352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Скругленный прямоугольник 11"/>
          <p:cNvSpPr/>
          <p:nvPr/>
        </p:nvSpPr>
        <p:spPr>
          <a:xfrm>
            <a:off x="6129360" y="2792520"/>
            <a:ext cx="53402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TextBox 14"/>
          <p:cNvSpPr/>
          <p:nvPr/>
        </p:nvSpPr>
        <p:spPr>
          <a:xfrm>
            <a:off x="8447040" y="2751120"/>
            <a:ext cx="62568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Скругленный прямоугольник 12"/>
          <p:cNvSpPr/>
          <p:nvPr/>
        </p:nvSpPr>
        <p:spPr>
          <a:xfrm>
            <a:off x="604080" y="3453840"/>
            <a:ext cx="51890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Скругленный прямоугольник 13"/>
          <p:cNvSpPr/>
          <p:nvPr/>
        </p:nvSpPr>
        <p:spPr>
          <a:xfrm>
            <a:off x="6129360" y="3422160"/>
            <a:ext cx="53402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Прямоугольник 31"/>
          <p:cNvSpPr/>
          <p:nvPr/>
        </p:nvSpPr>
        <p:spPr>
          <a:xfrm>
            <a:off x="6230880" y="2318400"/>
            <a:ext cx="221760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Пермский химико-технологический техникум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Прямоугольник 32"/>
          <p:cNvSpPr/>
          <p:nvPr/>
        </p:nvSpPr>
        <p:spPr>
          <a:xfrm>
            <a:off x="539640" y="3542040"/>
            <a:ext cx="247608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Чайковский техникум промышленных технологий и управления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Прямоугольник 33"/>
          <p:cNvSpPr/>
          <p:nvPr/>
        </p:nvSpPr>
        <p:spPr>
          <a:xfrm>
            <a:off x="6134760" y="3478320"/>
            <a:ext cx="221940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Березниковский политехнический техникум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TextBox 15"/>
          <p:cNvSpPr/>
          <p:nvPr/>
        </p:nvSpPr>
        <p:spPr>
          <a:xfrm>
            <a:off x="2938320" y="3361680"/>
            <a:ext cx="62604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TextBox 16"/>
          <p:cNvSpPr/>
          <p:nvPr/>
        </p:nvSpPr>
        <p:spPr>
          <a:xfrm>
            <a:off x="8447040" y="3338640"/>
            <a:ext cx="62352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8" name="Picture 13" descr="https://cdn1.zp.ru/job/attaches/2018/07/cf/fc/cffc31eb9b684d3cc9a4f8ddd8a83414.png"/>
          <p:cNvPicPr/>
          <p:nvPr/>
        </p:nvPicPr>
        <p:blipFill>
          <a:blip r:embed="rId8"/>
          <a:stretch/>
        </p:blipFill>
        <p:spPr>
          <a:xfrm>
            <a:off x="9163800" y="3566520"/>
            <a:ext cx="2158200" cy="297000"/>
          </a:xfrm>
          <a:prstGeom prst="rect">
            <a:avLst/>
          </a:prstGeom>
          <a:ln w="0">
            <a:noFill/>
          </a:ln>
        </p:spPr>
      </p:pic>
      <p:sp>
        <p:nvSpPr>
          <p:cNvPr id="299" name="Скругленный прямоугольник 14"/>
          <p:cNvSpPr/>
          <p:nvPr/>
        </p:nvSpPr>
        <p:spPr>
          <a:xfrm>
            <a:off x="6129360" y="4714920"/>
            <a:ext cx="53402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Прямоугольник 34"/>
          <p:cNvSpPr/>
          <p:nvPr/>
        </p:nvSpPr>
        <p:spPr>
          <a:xfrm>
            <a:off x="588240" y="4753800"/>
            <a:ext cx="2219400" cy="64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Пермский политехнический колледж им. Н.Г. Славянова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17"/>
          <p:cNvSpPr/>
          <p:nvPr/>
        </p:nvSpPr>
        <p:spPr>
          <a:xfrm>
            <a:off x="8534160" y="5259600"/>
            <a:ext cx="62388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Скругленный прямоугольник 16"/>
          <p:cNvSpPr/>
          <p:nvPr/>
        </p:nvSpPr>
        <p:spPr>
          <a:xfrm>
            <a:off x="528480" y="4725360"/>
            <a:ext cx="52646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Прямоугольник 35"/>
          <p:cNvSpPr/>
          <p:nvPr/>
        </p:nvSpPr>
        <p:spPr>
          <a:xfrm>
            <a:off x="6211080" y="4831200"/>
            <a:ext cx="221940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Чусовской индустриальный техникум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extBox 18"/>
          <p:cNvSpPr/>
          <p:nvPr/>
        </p:nvSpPr>
        <p:spPr>
          <a:xfrm>
            <a:off x="2889360" y="4656600"/>
            <a:ext cx="62388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Скругленный прямоугольник 18"/>
          <p:cNvSpPr/>
          <p:nvPr/>
        </p:nvSpPr>
        <p:spPr>
          <a:xfrm>
            <a:off x="539640" y="4087440"/>
            <a:ext cx="525348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6" name="Прямоугольник 36"/>
          <p:cNvSpPr/>
          <p:nvPr/>
        </p:nvSpPr>
        <p:spPr>
          <a:xfrm>
            <a:off x="604080" y="4189680"/>
            <a:ext cx="2219400" cy="37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Соликамский горно-химический техникум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TextBox 19"/>
          <p:cNvSpPr/>
          <p:nvPr/>
        </p:nvSpPr>
        <p:spPr>
          <a:xfrm>
            <a:off x="2954520" y="4003560"/>
            <a:ext cx="62388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8" name="Рисунок 37"/>
          <p:cNvPicPr/>
          <p:nvPr/>
        </p:nvPicPr>
        <p:blipFill>
          <a:blip r:embed="rId9"/>
          <a:srcRect l="58989" t="42489" r="25987" b="42833"/>
          <a:stretch/>
        </p:blipFill>
        <p:spPr>
          <a:xfrm>
            <a:off x="9030240" y="2200680"/>
            <a:ext cx="840240" cy="462960"/>
          </a:xfrm>
          <a:prstGeom prst="rect">
            <a:avLst/>
          </a:prstGeom>
          <a:ln w="0">
            <a:noFill/>
          </a:ln>
        </p:spPr>
      </p:pic>
      <p:pic>
        <p:nvPicPr>
          <p:cNvPr id="309" name="Рисунок 39"/>
          <p:cNvPicPr/>
          <p:nvPr/>
        </p:nvPicPr>
        <p:blipFill>
          <a:blip r:embed="rId10"/>
          <a:srcRect t="-4437" r="-4684" b="-12099"/>
          <a:stretch/>
        </p:blipFill>
        <p:spPr>
          <a:xfrm>
            <a:off x="3608640" y="2912400"/>
            <a:ext cx="1658880" cy="400680"/>
          </a:xfrm>
          <a:prstGeom prst="rect">
            <a:avLst/>
          </a:prstGeom>
          <a:ln w="0">
            <a:noFill/>
          </a:ln>
        </p:spPr>
      </p:pic>
      <p:sp>
        <p:nvSpPr>
          <p:cNvPr id="310" name="Скругленный прямоугольник 20"/>
          <p:cNvSpPr/>
          <p:nvPr/>
        </p:nvSpPr>
        <p:spPr>
          <a:xfrm>
            <a:off x="6129360" y="4068720"/>
            <a:ext cx="53402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TextBox 20"/>
          <p:cNvSpPr/>
          <p:nvPr/>
        </p:nvSpPr>
        <p:spPr>
          <a:xfrm>
            <a:off x="8447040" y="3998880"/>
            <a:ext cx="62352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Прямоугольник 38"/>
          <p:cNvSpPr/>
          <p:nvPr/>
        </p:nvSpPr>
        <p:spPr>
          <a:xfrm>
            <a:off x="6147000" y="4123800"/>
            <a:ext cx="221940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Пермский радиотехнический колледж им А.С. Попова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Прямоугольник 39"/>
          <p:cNvSpPr/>
          <p:nvPr/>
        </p:nvSpPr>
        <p:spPr>
          <a:xfrm>
            <a:off x="580680" y="5417640"/>
            <a:ext cx="2219400" cy="51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Пермский агропромышленный техникум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Скругленный прямоугольник 22"/>
          <p:cNvSpPr/>
          <p:nvPr/>
        </p:nvSpPr>
        <p:spPr>
          <a:xfrm>
            <a:off x="528480" y="5353200"/>
            <a:ext cx="53024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5" name="Рисунок 40"/>
          <p:cNvPicPr/>
          <p:nvPr/>
        </p:nvPicPr>
        <p:blipFill>
          <a:blip r:embed="rId11"/>
          <a:srcRect l="2645" t="25128" r="2048" b="22782"/>
          <a:stretch/>
        </p:blipFill>
        <p:spPr>
          <a:xfrm>
            <a:off x="3640320" y="5416560"/>
            <a:ext cx="832680" cy="442800"/>
          </a:xfrm>
          <a:prstGeom prst="rect">
            <a:avLst/>
          </a:prstGeom>
          <a:ln w="0">
            <a:noFill/>
          </a:ln>
        </p:spPr>
      </p:pic>
      <p:pic>
        <p:nvPicPr>
          <p:cNvPr id="316" name="Рисунок 41"/>
          <p:cNvPicPr/>
          <p:nvPr/>
        </p:nvPicPr>
        <p:blipFill>
          <a:blip r:embed="rId12"/>
          <a:stretch/>
        </p:blipFill>
        <p:spPr>
          <a:xfrm>
            <a:off x="4539960" y="5435640"/>
            <a:ext cx="664920" cy="385560"/>
          </a:xfrm>
          <a:prstGeom prst="rect">
            <a:avLst/>
          </a:prstGeom>
          <a:ln w="0">
            <a:noFill/>
          </a:ln>
        </p:spPr>
      </p:pic>
      <p:sp>
        <p:nvSpPr>
          <p:cNvPr id="317" name="TextBox 21"/>
          <p:cNvSpPr/>
          <p:nvPr/>
        </p:nvSpPr>
        <p:spPr>
          <a:xfrm>
            <a:off x="2908440" y="5295240"/>
            <a:ext cx="62388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Скругленный прямоугольник 24"/>
          <p:cNvSpPr/>
          <p:nvPr/>
        </p:nvSpPr>
        <p:spPr>
          <a:xfrm>
            <a:off x="6129360" y="5343120"/>
            <a:ext cx="5340240" cy="55584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9" name="Рисунок 42"/>
          <p:cNvPicPr/>
          <p:nvPr/>
        </p:nvPicPr>
        <p:blipFill>
          <a:blip r:embed="rId13"/>
          <a:stretch/>
        </p:blipFill>
        <p:spPr>
          <a:xfrm>
            <a:off x="9112320" y="4755240"/>
            <a:ext cx="813240" cy="473400"/>
          </a:xfrm>
          <a:prstGeom prst="rect">
            <a:avLst/>
          </a:prstGeom>
          <a:ln w="0">
            <a:noFill/>
          </a:ln>
        </p:spPr>
      </p:pic>
      <p:sp>
        <p:nvSpPr>
          <p:cNvPr id="320" name="TextBox 22"/>
          <p:cNvSpPr/>
          <p:nvPr/>
        </p:nvSpPr>
        <p:spPr>
          <a:xfrm>
            <a:off x="9724680" y="4778640"/>
            <a:ext cx="1597320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ts val="1100"/>
              </a:lnSpc>
            </a:pPr>
            <a:r>
              <a:rPr lang="ru-RU" sz="1200" b="0" strike="noStrike" spc="-1">
                <a:solidFill>
                  <a:srgbClr val="C00000"/>
                </a:solidFill>
                <a:latin typeface="Calibri"/>
              </a:rPr>
              <a:t>Чусовской металлургический завод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Прямоугольник 40"/>
          <p:cNvSpPr/>
          <p:nvPr/>
        </p:nvSpPr>
        <p:spPr>
          <a:xfrm>
            <a:off x="6230880" y="5429160"/>
            <a:ext cx="2219400" cy="70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Краевой индустриальный техникум им. В.П. Сухарева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TextBox 23"/>
          <p:cNvSpPr/>
          <p:nvPr/>
        </p:nvSpPr>
        <p:spPr>
          <a:xfrm>
            <a:off x="8512200" y="4611960"/>
            <a:ext cx="62352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Скругленный прямоугольник 27"/>
          <p:cNvSpPr/>
          <p:nvPr/>
        </p:nvSpPr>
        <p:spPr>
          <a:xfrm>
            <a:off x="6129360" y="5969880"/>
            <a:ext cx="5340240" cy="556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Скругленный прямоугольник 28"/>
          <p:cNvSpPr/>
          <p:nvPr/>
        </p:nvSpPr>
        <p:spPr>
          <a:xfrm>
            <a:off x="528480" y="5966640"/>
            <a:ext cx="5340240" cy="5562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</a:ln>
          <a:effectLst>
            <a:outerShdw blurRad="57240" dist="1908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ctr">
            <a:noAutofit/>
          </a:bodyPr>
          <a:lstStyle/>
          <a:p>
            <a:endParaRPr lang="ru-RU" sz="11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5" name="Picture 15" descr="https://storage.yandexcloud.net/master-conomy-media/media/uploads/AnalyticsArticle/4272622bab1e4c97b2bffd9cf69ee4d9.png"/>
          <p:cNvPicPr/>
          <p:nvPr/>
        </p:nvPicPr>
        <p:blipFill>
          <a:blip r:embed="rId14"/>
          <a:stretch/>
        </p:blipFill>
        <p:spPr>
          <a:xfrm>
            <a:off x="3614760" y="3563280"/>
            <a:ext cx="1433160" cy="39528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6" descr="https://www.fertilizerdaily.ru/wp-content/uploads/2021/07/logo_f1_rus.jpg"/>
          <p:cNvPicPr/>
          <p:nvPr/>
        </p:nvPicPr>
        <p:blipFill>
          <a:blip r:embed="rId15"/>
          <a:srcRect t="37966" b="37966"/>
          <a:stretch/>
        </p:blipFill>
        <p:spPr>
          <a:xfrm>
            <a:off x="3471120" y="4215600"/>
            <a:ext cx="1865520" cy="309240"/>
          </a:xfrm>
          <a:prstGeom prst="rect">
            <a:avLst/>
          </a:prstGeom>
          <a:ln w="0">
            <a:noFill/>
          </a:ln>
        </p:spPr>
      </p:pic>
      <p:pic>
        <p:nvPicPr>
          <p:cNvPr id="327" name="Рисунок 45"/>
          <p:cNvPicPr/>
          <p:nvPr/>
        </p:nvPicPr>
        <p:blipFill>
          <a:blip r:embed="rId16"/>
          <a:stretch/>
        </p:blipFill>
        <p:spPr>
          <a:xfrm>
            <a:off x="3510000" y="4814280"/>
            <a:ext cx="1871280" cy="392760"/>
          </a:xfrm>
          <a:prstGeom prst="rect">
            <a:avLst/>
          </a:prstGeom>
          <a:ln w="0">
            <a:noFill/>
          </a:ln>
        </p:spPr>
      </p:pic>
      <p:pic>
        <p:nvPicPr>
          <p:cNvPr id="328" name="Рисунок 46"/>
          <p:cNvPicPr/>
          <p:nvPr/>
        </p:nvPicPr>
        <p:blipFill>
          <a:blip r:embed="rId17"/>
          <a:srcRect t="9936" b="18757"/>
          <a:stretch/>
        </p:blipFill>
        <p:spPr>
          <a:xfrm>
            <a:off x="9300240" y="4133880"/>
            <a:ext cx="1779120" cy="441000"/>
          </a:xfrm>
          <a:prstGeom prst="rect">
            <a:avLst/>
          </a:prstGeom>
          <a:ln w="0">
            <a:noFill/>
          </a:ln>
        </p:spPr>
      </p:pic>
      <p:pic>
        <p:nvPicPr>
          <p:cNvPr id="329" name="Рисунок 47"/>
          <p:cNvPicPr/>
          <p:nvPr/>
        </p:nvPicPr>
        <p:blipFill>
          <a:blip r:embed="rId18"/>
          <a:stretch/>
        </p:blipFill>
        <p:spPr>
          <a:xfrm>
            <a:off x="9925920" y="2252520"/>
            <a:ext cx="1077120" cy="455760"/>
          </a:xfrm>
          <a:prstGeom prst="rect">
            <a:avLst/>
          </a:prstGeom>
          <a:ln w="0">
            <a:noFill/>
          </a:ln>
        </p:spPr>
      </p:pic>
      <p:sp>
        <p:nvSpPr>
          <p:cNvPr id="330" name="Прямоугольник 41"/>
          <p:cNvSpPr/>
          <p:nvPr/>
        </p:nvSpPr>
        <p:spPr>
          <a:xfrm>
            <a:off x="569160" y="6074640"/>
            <a:ext cx="2219400" cy="42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301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Пермский колледж транспорта и сервиса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Прямоугольник 42"/>
          <p:cNvSpPr/>
          <p:nvPr/>
        </p:nvSpPr>
        <p:spPr>
          <a:xfrm>
            <a:off x="6252480" y="6061320"/>
            <a:ext cx="2219760" cy="5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ctr">
              <a:lnSpc>
                <a:spcPts val="1301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Montserrat"/>
              </a:rPr>
              <a:t>Лысьвенский политехнический колледж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TextBox 24"/>
          <p:cNvSpPr/>
          <p:nvPr/>
        </p:nvSpPr>
        <p:spPr>
          <a:xfrm>
            <a:off x="2903760" y="5909760"/>
            <a:ext cx="62388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TextBox 25"/>
          <p:cNvSpPr/>
          <p:nvPr/>
        </p:nvSpPr>
        <p:spPr>
          <a:xfrm>
            <a:off x="8534160" y="5859360"/>
            <a:ext cx="623880" cy="70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5B9BD5"/>
                </a:solidFill>
                <a:latin typeface="Calibri"/>
              </a:rPr>
              <a:t>+</a:t>
            </a:r>
            <a:endParaRPr lang="ru-RU" sz="4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Picture 17" descr="http://nhn36.ru/wp-content/uploads/2019/06/%D0%A1%D0%B8%D0%B1%D1%83%D1%80-%D0%A5%D0%B8%D0%BC%D0%BF%D1%80%D0%BE%D0%BC.gif"/>
          <p:cNvPicPr/>
          <p:nvPr/>
        </p:nvPicPr>
        <p:blipFill>
          <a:blip r:embed="rId19"/>
          <a:stretch/>
        </p:blipFill>
        <p:spPr>
          <a:xfrm>
            <a:off x="9300600" y="5394600"/>
            <a:ext cx="1706040" cy="43236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8" descr="http://perm.ingraficon.ru/uploads/images/295693.jpg"/>
          <p:cNvPicPr/>
          <p:nvPr/>
        </p:nvPicPr>
        <p:blipFill>
          <a:blip r:embed="rId20"/>
          <a:stretch/>
        </p:blipFill>
        <p:spPr>
          <a:xfrm>
            <a:off x="3564720" y="6020280"/>
            <a:ext cx="1483200" cy="48204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9" descr="https://stmass.ru/logo/4246161.jpg"/>
          <p:cNvPicPr/>
          <p:nvPr/>
        </p:nvPicPr>
        <p:blipFill>
          <a:blip r:embed="rId21"/>
          <a:srcRect t="18503" b="18550"/>
          <a:stretch/>
        </p:blipFill>
        <p:spPr>
          <a:xfrm>
            <a:off x="9363960" y="6009120"/>
            <a:ext cx="1372320" cy="438840"/>
          </a:xfrm>
          <a:prstGeom prst="rect">
            <a:avLst/>
          </a:prstGeom>
          <a:ln w="0">
            <a:noFill/>
          </a:ln>
        </p:spPr>
      </p:pic>
      <p:grpSp>
        <p:nvGrpSpPr>
          <p:cNvPr id="337" name="object 83"/>
          <p:cNvGrpSpPr/>
          <p:nvPr/>
        </p:nvGrpSpPr>
        <p:grpSpPr>
          <a:xfrm>
            <a:off x="5760000" y="836640"/>
            <a:ext cx="487440" cy="485640"/>
            <a:chOff x="5760000" y="836640"/>
            <a:chExt cx="487440" cy="485640"/>
          </a:xfrm>
        </p:grpSpPr>
        <p:sp>
          <p:nvSpPr>
            <p:cNvPr id="338" name="object 84"/>
            <p:cNvSpPr/>
            <p:nvPr/>
          </p:nvSpPr>
          <p:spPr>
            <a:xfrm>
              <a:off x="5760000" y="836640"/>
              <a:ext cx="487440" cy="485640"/>
            </a:xfrm>
            <a:custGeom>
              <a:avLst/>
              <a:gdLst>
                <a:gd name="textAreaLeft" fmla="*/ 0 w 487440"/>
                <a:gd name="textAreaRight" fmla="*/ 488160 w 487440"/>
                <a:gd name="textAreaTop" fmla="*/ 0 h 485640"/>
                <a:gd name="textAreaBottom" fmla="*/ 486360 h 485640"/>
              </a:gdLst>
              <a:ahLst/>
              <a:cxnLst/>
              <a:rect l="textAreaLeft" t="textAreaTop" r="textAreaRight" b="textAreaBottom"/>
              <a:pathLst>
                <a:path w="488315" h="486410">
                  <a:moveTo>
                    <a:pt x="439661" y="0"/>
                  </a:moveTo>
                  <a:lnTo>
                    <a:pt x="48425" y="0"/>
                  </a:lnTo>
                  <a:lnTo>
                    <a:pt x="26844" y="3051"/>
                  </a:lnTo>
                  <a:lnTo>
                    <a:pt x="11777" y="12342"/>
                  </a:lnTo>
                  <a:lnTo>
                    <a:pt x="2928" y="28194"/>
                  </a:lnTo>
                  <a:lnTo>
                    <a:pt x="0" y="50927"/>
                  </a:lnTo>
                  <a:lnTo>
                    <a:pt x="88" y="340588"/>
                  </a:lnTo>
                  <a:lnTo>
                    <a:pt x="3071" y="362231"/>
                  </a:lnTo>
                  <a:lnTo>
                    <a:pt x="11906" y="377536"/>
                  </a:lnTo>
                  <a:lnTo>
                    <a:pt x="26685" y="386672"/>
                  </a:lnTo>
                  <a:lnTo>
                    <a:pt x="47497" y="389813"/>
                  </a:lnTo>
                  <a:lnTo>
                    <a:pt x="118641" y="389650"/>
                  </a:lnTo>
                  <a:lnTo>
                    <a:pt x="154202" y="389769"/>
                  </a:lnTo>
                  <a:lnTo>
                    <a:pt x="201831" y="391981"/>
                  </a:lnTo>
                  <a:lnTo>
                    <a:pt x="268568" y="424194"/>
                  </a:lnTo>
                  <a:lnTo>
                    <a:pt x="365950" y="486156"/>
                  </a:lnTo>
                  <a:lnTo>
                    <a:pt x="365950" y="389978"/>
                  </a:lnTo>
                  <a:lnTo>
                    <a:pt x="437972" y="389978"/>
                  </a:lnTo>
                  <a:lnTo>
                    <a:pt x="460638" y="386810"/>
                  </a:lnTo>
                  <a:lnTo>
                    <a:pt x="476173" y="377509"/>
                  </a:lnTo>
                  <a:lnTo>
                    <a:pt x="485117" y="361409"/>
                  </a:lnTo>
                  <a:lnTo>
                    <a:pt x="488010" y="337845"/>
                  </a:lnTo>
                  <a:lnTo>
                    <a:pt x="488010" y="50927"/>
                  </a:lnTo>
                  <a:lnTo>
                    <a:pt x="485097" y="28135"/>
                  </a:lnTo>
                  <a:lnTo>
                    <a:pt x="476299" y="12290"/>
                  </a:lnTo>
                  <a:lnTo>
                    <a:pt x="461269" y="3031"/>
                  </a:lnTo>
                  <a:lnTo>
                    <a:pt x="439661" y="0"/>
                  </a:lnTo>
                  <a:close/>
                </a:path>
              </a:pathLst>
            </a:custGeom>
            <a:solidFill>
              <a:srgbClr val="2D67A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9" name="object 144"/>
            <p:cNvSpPr/>
            <p:nvPr/>
          </p:nvSpPr>
          <p:spPr>
            <a:xfrm>
              <a:off x="5816880" y="923400"/>
              <a:ext cx="374040" cy="205200"/>
            </a:xfrm>
            <a:custGeom>
              <a:avLst/>
              <a:gdLst>
                <a:gd name="textAreaLeft" fmla="*/ 0 w 374040"/>
                <a:gd name="textAreaRight" fmla="*/ 374760 w 374040"/>
                <a:gd name="textAreaTop" fmla="*/ 0 h 205200"/>
                <a:gd name="textAreaBottom" fmla="*/ 205920 h 205200"/>
              </a:gdLst>
              <a:ahLst/>
              <a:cxnLst/>
              <a:rect l="textAreaLeft" t="textAreaTop" r="textAreaRight" b="textAreaBottom"/>
              <a:pathLst>
                <a:path w="374650" h="205739">
                  <a:moveTo>
                    <a:pt x="374307" y="163499"/>
                  </a:moveTo>
                  <a:lnTo>
                    <a:pt x="128714" y="163499"/>
                  </a:lnTo>
                  <a:lnTo>
                    <a:pt x="128714" y="205714"/>
                  </a:lnTo>
                  <a:lnTo>
                    <a:pt x="374307" y="205714"/>
                  </a:lnTo>
                  <a:lnTo>
                    <a:pt x="374307" y="163499"/>
                  </a:lnTo>
                  <a:close/>
                </a:path>
                <a:path w="374650" h="205739">
                  <a:moveTo>
                    <a:pt x="374307" y="79565"/>
                  </a:moveTo>
                  <a:lnTo>
                    <a:pt x="0" y="79565"/>
                  </a:lnTo>
                  <a:lnTo>
                    <a:pt x="0" y="121818"/>
                  </a:lnTo>
                  <a:lnTo>
                    <a:pt x="374307" y="121818"/>
                  </a:lnTo>
                  <a:lnTo>
                    <a:pt x="374307" y="79565"/>
                  </a:lnTo>
                  <a:close/>
                </a:path>
                <a:path w="374650" h="205739">
                  <a:moveTo>
                    <a:pt x="374307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374307" y="42214"/>
                  </a:lnTo>
                  <a:lnTo>
                    <a:pt x="37430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340" name="TextBox 339"/>
          <p:cNvSpPr txBox="1"/>
          <p:nvPr/>
        </p:nvSpPr>
        <p:spPr>
          <a:xfrm>
            <a:off x="6480000" y="900000"/>
            <a:ext cx="5400000" cy="567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1" strike="noStrike" spc="-1">
                <a:solidFill>
                  <a:srgbClr val="000000"/>
                </a:solidFill>
                <a:latin typeface="Arial"/>
              </a:rPr>
              <a:t>Представление интересов крупных работодателей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Прямоугольник 3"/>
          <p:cNvSpPr/>
          <p:nvPr/>
        </p:nvSpPr>
        <p:spPr>
          <a:xfrm>
            <a:off x="-10440" y="0"/>
            <a:ext cx="5515560" cy="6857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Proxima Nova Rg"/>
                <a:ea typeface="DejaVu Sans"/>
              </a:rPr>
              <a:t>photo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object 145"/>
          <p:cNvSpPr/>
          <p:nvPr/>
        </p:nvSpPr>
        <p:spPr>
          <a:xfrm>
            <a:off x="7007040" y="820440"/>
            <a:ext cx="5257800" cy="430920"/>
          </a:xfrm>
          <a:custGeom>
            <a:avLst/>
            <a:gdLst>
              <a:gd name="textAreaLeft" fmla="*/ 0 w 5257800"/>
              <a:gd name="textAreaRight" fmla="*/ 5258520 w 525780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2D67A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43" name="object 146"/>
          <p:cNvSpPr/>
          <p:nvPr/>
        </p:nvSpPr>
        <p:spPr>
          <a:xfrm>
            <a:off x="5940000" y="336240"/>
            <a:ext cx="612000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Предпосылки  изменения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object 147"/>
          <p:cNvSpPr/>
          <p:nvPr/>
        </p:nvSpPr>
        <p:spPr>
          <a:xfrm>
            <a:off x="6300000" y="799560"/>
            <a:ext cx="54118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 algn="r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формы ЦОПП (№3)</a:t>
            </a:r>
            <a:r>
              <a:rPr lang="en-US" sz="18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 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Прямоугольник 4"/>
          <p:cNvSpPr/>
          <p:nvPr/>
        </p:nvSpPr>
        <p:spPr>
          <a:xfrm flipV="1">
            <a:off x="0" y="6795360"/>
            <a:ext cx="5706720" cy="84600"/>
          </a:xfrm>
          <a:prstGeom prst="rect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0320" rIns="90000" bIns="4032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46" name="object 153"/>
          <p:cNvSpPr/>
          <p:nvPr/>
        </p:nvSpPr>
        <p:spPr>
          <a:xfrm>
            <a:off x="6120000" y="3060000"/>
            <a:ext cx="3060000" cy="160298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000" rIns="0" bIns="0" anchor="t">
            <a:spAutoFit/>
          </a:bodyPr>
          <a:lstStyle/>
          <a:p>
            <a:pPr marL="12600">
              <a:lnSpc>
                <a:spcPct val="104000"/>
              </a:lnSpc>
              <a:spcBef>
                <a:spcPts val="71"/>
              </a:spcBef>
            </a:pP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ЦОПП –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участник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разнообразных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региональных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и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федеральных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проектов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. 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4000"/>
              </a:lnSpc>
              <a:spcBef>
                <a:spcPts val="71"/>
              </a:spcBef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4000"/>
              </a:lnSpc>
              <a:spcBef>
                <a:spcPts val="71"/>
              </a:spcBef>
            </a:pP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Частые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взаимоотношения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внутри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образовательной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организации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по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типу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 «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Proxima Nova Rg"/>
                <a:ea typeface="DejaVu Sans"/>
              </a:rPr>
              <a:t>заказчик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» - «</a:t>
            </a:r>
            <a:r>
              <a:rPr lang="en-GB" sz="1400" b="0" strike="noStrike" spc="-1" dirty="0" err="1" smtClean="0">
                <a:solidFill>
                  <a:srgbClr val="000000"/>
                </a:solidFill>
                <a:latin typeface="Proxima Nova Rg"/>
                <a:ea typeface="DejaVu Sans"/>
              </a:rPr>
              <a:t>исполнитель</a:t>
            </a:r>
            <a:r>
              <a:rPr lang="en-GB" sz="1400" b="0" strike="noStrike" spc="-1" dirty="0">
                <a:solidFill>
                  <a:srgbClr val="000000"/>
                </a:solidFill>
                <a:latin typeface="Proxima Nova Rg"/>
                <a:ea typeface="DejaVu Sans"/>
              </a:rPr>
              <a:t>»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7" name="Рисунок 7"/>
          <p:cNvPicPr/>
          <p:nvPr/>
        </p:nvPicPr>
        <p:blipFill>
          <a:blip r:embed="rId3"/>
          <a:stretch/>
        </p:blipFill>
        <p:spPr>
          <a:xfrm>
            <a:off x="5344920" y="5838840"/>
            <a:ext cx="821520" cy="395280"/>
          </a:xfrm>
          <a:prstGeom prst="rect">
            <a:avLst/>
          </a:prstGeom>
          <a:ln w="0">
            <a:noFill/>
          </a:ln>
        </p:spPr>
      </p:pic>
      <p:pic>
        <p:nvPicPr>
          <p:cNvPr id="348" name="Рисунок 347"/>
          <p:cNvPicPr/>
          <p:nvPr/>
        </p:nvPicPr>
        <p:blipFill>
          <a:blip r:embed="rId4"/>
          <a:stretch/>
        </p:blipFill>
        <p:spPr>
          <a:xfrm>
            <a:off x="50400" y="540000"/>
            <a:ext cx="5349600" cy="540000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349" name="Овал 348"/>
          <p:cNvSpPr/>
          <p:nvPr/>
        </p:nvSpPr>
        <p:spPr>
          <a:xfrm>
            <a:off x="2340000" y="3312000"/>
            <a:ext cx="720000" cy="72000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720" tIns="63720" rIns="108720" bIns="6372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0" name="object 155"/>
          <p:cNvGrpSpPr/>
          <p:nvPr/>
        </p:nvGrpSpPr>
        <p:grpSpPr>
          <a:xfrm>
            <a:off x="6172560" y="1674360"/>
            <a:ext cx="487440" cy="485640"/>
            <a:chOff x="6172560" y="1674360"/>
            <a:chExt cx="487440" cy="485640"/>
          </a:xfrm>
        </p:grpSpPr>
        <p:sp>
          <p:nvSpPr>
            <p:cNvPr id="351" name="object 156"/>
            <p:cNvSpPr/>
            <p:nvPr/>
          </p:nvSpPr>
          <p:spPr>
            <a:xfrm>
              <a:off x="6172560" y="1674360"/>
              <a:ext cx="487440" cy="485640"/>
            </a:xfrm>
            <a:custGeom>
              <a:avLst/>
              <a:gdLst>
                <a:gd name="textAreaLeft" fmla="*/ 0 w 487440"/>
                <a:gd name="textAreaRight" fmla="*/ 488160 w 487440"/>
                <a:gd name="textAreaTop" fmla="*/ 0 h 485640"/>
                <a:gd name="textAreaBottom" fmla="*/ 486360 h 485640"/>
              </a:gdLst>
              <a:ahLst/>
              <a:cxnLst/>
              <a:rect l="textAreaLeft" t="textAreaTop" r="textAreaRight" b="textAreaBottom"/>
              <a:pathLst>
                <a:path w="488315" h="486410">
                  <a:moveTo>
                    <a:pt x="439661" y="0"/>
                  </a:moveTo>
                  <a:lnTo>
                    <a:pt x="48425" y="0"/>
                  </a:lnTo>
                  <a:lnTo>
                    <a:pt x="26844" y="3051"/>
                  </a:lnTo>
                  <a:lnTo>
                    <a:pt x="11777" y="12342"/>
                  </a:lnTo>
                  <a:lnTo>
                    <a:pt x="2928" y="28194"/>
                  </a:lnTo>
                  <a:lnTo>
                    <a:pt x="0" y="50927"/>
                  </a:lnTo>
                  <a:lnTo>
                    <a:pt x="88" y="340588"/>
                  </a:lnTo>
                  <a:lnTo>
                    <a:pt x="3071" y="362231"/>
                  </a:lnTo>
                  <a:lnTo>
                    <a:pt x="11906" y="377536"/>
                  </a:lnTo>
                  <a:lnTo>
                    <a:pt x="26685" y="386672"/>
                  </a:lnTo>
                  <a:lnTo>
                    <a:pt x="47497" y="389813"/>
                  </a:lnTo>
                  <a:lnTo>
                    <a:pt x="118641" y="389650"/>
                  </a:lnTo>
                  <a:lnTo>
                    <a:pt x="154202" y="389769"/>
                  </a:lnTo>
                  <a:lnTo>
                    <a:pt x="201831" y="391981"/>
                  </a:lnTo>
                  <a:lnTo>
                    <a:pt x="268568" y="424194"/>
                  </a:lnTo>
                  <a:lnTo>
                    <a:pt x="365950" y="486156"/>
                  </a:lnTo>
                  <a:lnTo>
                    <a:pt x="365950" y="389978"/>
                  </a:lnTo>
                  <a:lnTo>
                    <a:pt x="437972" y="389978"/>
                  </a:lnTo>
                  <a:lnTo>
                    <a:pt x="460638" y="386810"/>
                  </a:lnTo>
                  <a:lnTo>
                    <a:pt x="476173" y="377509"/>
                  </a:lnTo>
                  <a:lnTo>
                    <a:pt x="485117" y="361409"/>
                  </a:lnTo>
                  <a:lnTo>
                    <a:pt x="488010" y="337845"/>
                  </a:lnTo>
                  <a:lnTo>
                    <a:pt x="488010" y="50927"/>
                  </a:lnTo>
                  <a:lnTo>
                    <a:pt x="485097" y="28135"/>
                  </a:lnTo>
                  <a:lnTo>
                    <a:pt x="476299" y="12290"/>
                  </a:lnTo>
                  <a:lnTo>
                    <a:pt x="461269" y="3031"/>
                  </a:lnTo>
                  <a:lnTo>
                    <a:pt x="439661" y="0"/>
                  </a:lnTo>
                  <a:close/>
                </a:path>
              </a:pathLst>
            </a:custGeom>
            <a:solidFill>
              <a:srgbClr val="2D67A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2" name="object 157"/>
            <p:cNvSpPr/>
            <p:nvPr/>
          </p:nvSpPr>
          <p:spPr>
            <a:xfrm>
              <a:off x="6229440" y="1761120"/>
              <a:ext cx="374040" cy="205200"/>
            </a:xfrm>
            <a:custGeom>
              <a:avLst/>
              <a:gdLst>
                <a:gd name="textAreaLeft" fmla="*/ 0 w 374040"/>
                <a:gd name="textAreaRight" fmla="*/ 374760 w 374040"/>
                <a:gd name="textAreaTop" fmla="*/ 0 h 205200"/>
                <a:gd name="textAreaBottom" fmla="*/ 205920 h 205200"/>
              </a:gdLst>
              <a:ahLst/>
              <a:cxnLst/>
              <a:rect l="textAreaLeft" t="textAreaTop" r="textAreaRight" b="textAreaBottom"/>
              <a:pathLst>
                <a:path w="374650" h="205739">
                  <a:moveTo>
                    <a:pt x="374307" y="163499"/>
                  </a:moveTo>
                  <a:lnTo>
                    <a:pt x="128714" y="163499"/>
                  </a:lnTo>
                  <a:lnTo>
                    <a:pt x="128714" y="205714"/>
                  </a:lnTo>
                  <a:lnTo>
                    <a:pt x="374307" y="205714"/>
                  </a:lnTo>
                  <a:lnTo>
                    <a:pt x="374307" y="163499"/>
                  </a:lnTo>
                  <a:close/>
                </a:path>
                <a:path w="374650" h="205739">
                  <a:moveTo>
                    <a:pt x="374307" y="79565"/>
                  </a:moveTo>
                  <a:lnTo>
                    <a:pt x="0" y="79565"/>
                  </a:lnTo>
                  <a:lnTo>
                    <a:pt x="0" y="121818"/>
                  </a:lnTo>
                  <a:lnTo>
                    <a:pt x="374307" y="121818"/>
                  </a:lnTo>
                  <a:lnTo>
                    <a:pt x="374307" y="79565"/>
                  </a:lnTo>
                  <a:close/>
                </a:path>
                <a:path w="374650" h="205739">
                  <a:moveTo>
                    <a:pt x="374307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374307" y="42214"/>
                  </a:lnTo>
                  <a:lnTo>
                    <a:pt x="37430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6840000" y="1674360"/>
            <a:ext cx="5400000" cy="85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1" strike="noStrike" spc="-1">
                <a:solidFill>
                  <a:srgbClr val="000000"/>
                </a:solidFill>
                <a:latin typeface="Arial"/>
              </a:rPr>
              <a:t>Прямое подчинение ЦОПП образовательной организации — компрометирующий фактор </a:t>
            </a:r>
          </a:p>
        </p:txBody>
      </p:sp>
      <p:pic>
        <p:nvPicPr>
          <p:cNvPr id="354" name="Рисунок 353"/>
          <p:cNvPicPr/>
          <p:nvPr/>
        </p:nvPicPr>
        <p:blipFill>
          <a:blip r:embed="rId5"/>
          <a:stretch/>
        </p:blipFill>
        <p:spPr>
          <a:xfrm>
            <a:off x="10358640" y="2777400"/>
            <a:ext cx="1701360" cy="1444320"/>
          </a:xfrm>
          <a:prstGeom prst="rect">
            <a:avLst/>
          </a:prstGeom>
          <a:ln w="0">
            <a:noFill/>
          </a:ln>
        </p:spPr>
      </p:pic>
      <p:pic>
        <p:nvPicPr>
          <p:cNvPr id="355" name="Рисунок 354"/>
          <p:cNvPicPr/>
          <p:nvPr/>
        </p:nvPicPr>
        <p:blipFill>
          <a:blip r:embed="rId6"/>
          <a:stretch/>
        </p:blipFill>
        <p:spPr>
          <a:xfrm>
            <a:off x="10440000" y="3600000"/>
            <a:ext cx="1260000" cy="1260000"/>
          </a:xfrm>
          <a:prstGeom prst="rect">
            <a:avLst/>
          </a:prstGeom>
          <a:ln w="0">
            <a:noFill/>
          </a:ln>
        </p:spPr>
      </p:pic>
      <p:pic>
        <p:nvPicPr>
          <p:cNvPr id="356" name="Рисунок 355"/>
          <p:cNvPicPr/>
          <p:nvPr/>
        </p:nvPicPr>
        <p:blipFill>
          <a:blip r:embed="rId7"/>
          <a:stretch/>
        </p:blipFill>
        <p:spPr>
          <a:xfrm>
            <a:off x="10260000" y="4860000"/>
            <a:ext cx="1839600" cy="1139400"/>
          </a:xfrm>
          <a:prstGeom prst="rect">
            <a:avLst/>
          </a:prstGeom>
          <a:ln w="0">
            <a:noFill/>
          </a:ln>
        </p:spPr>
      </p:pic>
      <p:sp>
        <p:nvSpPr>
          <p:cNvPr id="357" name="object 148"/>
          <p:cNvSpPr/>
          <p:nvPr/>
        </p:nvSpPr>
        <p:spPr>
          <a:xfrm>
            <a:off x="9391680" y="309384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58" name="object 151"/>
          <p:cNvSpPr/>
          <p:nvPr/>
        </p:nvSpPr>
        <p:spPr>
          <a:xfrm>
            <a:off x="9464400" y="298980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59" name="object 152"/>
          <p:cNvSpPr/>
          <p:nvPr/>
        </p:nvSpPr>
        <p:spPr>
          <a:xfrm>
            <a:off x="9391680" y="415152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60" name="object 158"/>
          <p:cNvSpPr/>
          <p:nvPr/>
        </p:nvSpPr>
        <p:spPr>
          <a:xfrm>
            <a:off x="9464400" y="404748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61" name="object 159"/>
          <p:cNvSpPr/>
          <p:nvPr/>
        </p:nvSpPr>
        <p:spPr>
          <a:xfrm>
            <a:off x="9391680" y="541152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62" name="object 160"/>
          <p:cNvSpPr/>
          <p:nvPr/>
        </p:nvSpPr>
        <p:spPr>
          <a:xfrm>
            <a:off x="9464400" y="530748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object 15"/>
          <p:cNvSpPr/>
          <p:nvPr/>
        </p:nvSpPr>
        <p:spPr>
          <a:xfrm>
            <a:off x="0" y="820440"/>
            <a:ext cx="5400000" cy="430920"/>
          </a:xfrm>
          <a:custGeom>
            <a:avLst/>
            <a:gdLst>
              <a:gd name="textAreaLeft" fmla="*/ 0 w 5400000"/>
              <a:gd name="textAreaRight" fmla="*/ 5400720 w 540000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59769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64" name="object 16"/>
          <p:cNvSpPr/>
          <p:nvPr/>
        </p:nvSpPr>
        <p:spPr>
          <a:xfrm>
            <a:off x="787320" y="336240"/>
            <a:ext cx="605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Изменение формы ЦОПП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object 17"/>
          <p:cNvSpPr/>
          <p:nvPr/>
        </p:nvSpPr>
        <p:spPr>
          <a:xfrm>
            <a:off x="787320" y="799560"/>
            <a:ext cx="62326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юридическое лицо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Прямоугольник 7"/>
          <p:cNvSpPr/>
          <p:nvPr/>
        </p:nvSpPr>
        <p:spPr>
          <a:xfrm>
            <a:off x="7504560" y="15840"/>
            <a:ext cx="4686840" cy="6857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Proxima Nova Rg"/>
                <a:ea typeface="DejaVu Sans"/>
              </a:rPr>
              <a:t>photo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Прямоугольник 8"/>
          <p:cNvSpPr/>
          <p:nvPr/>
        </p:nvSpPr>
        <p:spPr>
          <a:xfrm flipV="1">
            <a:off x="6348240" y="6788880"/>
            <a:ext cx="5843160" cy="83520"/>
          </a:xfrm>
          <a:prstGeom prst="rect">
            <a:avLst/>
          </a:prstGeom>
          <a:solidFill>
            <a:srgbClr val="597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39240" rIns="90000" bIns="3924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pic>
        <p:nvPicPr>
          <p:cNvPr id="368" name="Рисунок 6"/>
          <p:cNvPicPr/>
          <p:nvPr/>
        </p:nvPicPr>
        <p:blipFill>
          <a:blip r:embed="rId3"/>
          <a:stretch/>
        </p:blipFill>
        <p:spPr>
          <a:xfrm>
            <a:off x="6830640" y="313920"/>
            <a:ext cx="821520" cy="395280"/>
          </a:xfrm>
          <a:prstGeom prst="rect">
            <a:avLst/>
          </a:prstGeom>
          <a:ln w="0">
            <a:noFill/>
          </a:ln>
        </p:spPr>
      </p:pic>
      <p:sp>
        <p:nvSpPr>
          <p:cNvPr id="369" name="object 3"/>
          <p:cNvSpPr/>
          <p:nvPr/>
        </p:nvSpPr>
        <p:spPr>
          <a:xfrm flipH="1">
            <a:off x="1079640" y="3660120"/>
            <a:ext cx="360" cy="2135880"/>
          </a:xfrm>
          <a:custGeom>
            <a:avLst/>
            <a:gdLst>
              <a:gd name="textAreaLeft" fmla="*/ -360 w 360"/>
              <a:gd name="textAreaRight" fmla="*/ 1080 w 360"/>
              <a:gd name="textAreaTop" fmla="*/ 0 h 2135880"/>
              <a:gd name="textAreaBottom" fmla="*/ 2136600 h 2135880"/>
            </a:gdLst>
            <a:ahLst/>
            <a:cxnLst/>
            <a:rect l="textAreaLeft" t="textAreaTop" r="textAreaRight" b="textAreaBottom"/>
            <a:pathLst>
              <a:path h="1751329">
                <a:moveTo>
                  <a:pt x="0" y="0"/>
                </a:moveTo>
                <a:lnTo>
                  <a:pt x="0" y="1751215"/>
                </a:lnTo>
              </a:path>
            </a:pathLst>
          </a:custGeom>
          <a:noFill/>
          <a:ln w="15875">
            <a:solidFill>
              <a:srgbClr val="00000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70" name="Овал 11"/>
          <p:cNvSpPr/>
          <p:nvPr/>
        </p:nvSpPr>
        <p:spPr>
          <a:xfrm>
            <a:off x="798480" y="4682880"/>
            <a:ext cx="570240" cy="570240"/>
          </a:xfrm>
          <a:prstGeom prst="ellipse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1" name="Овал 17"/>
          <p:cNvSpPr/>
          <p:nvPr/>
        </p:nvSpPr>
        <p:spPr>
          <a:xfrm>
            <a:off x="798480" y="3080880"/>
            <a:ext cx="570240" cy="570240"/>
          </a:xfrm>
          <a:prstGeom prst="ellipse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2" name="Овал 18"/>
          <p:cNvSpPr/>
          <p:nvPr/>
        </p:nvSpPr>
        <p:spPr>
          <a:xfrm>
            <a:off x="817560" y="3890160"/>
            <a:ext cx="570240" cy="570240"/>
          </a:xfrm>
          <a:prstGeom prst="ellipse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73" name="object 8"/>
          <p:cNvSpPr/>
          <p:nvPr/>
        </p:nvSpPr>
        <p:spPr>
          <a:xfrm>
            <a:off x="828000" y="3168000"/>
            <a:ext cx="504720" cy="3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125"/>
              </a:spcBef>
            </a:pPr>
            <a:r>
              <a:rPr lang="ru-RU" sz="120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Ноя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125"/>
              </a:spcBef>
            </a:pPr>
            <a:r>
              <a:rPr lang="ru-RU" sz="120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2021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object 9"/>
          <p:cNvSpPr/>
          <p:nvPr/>
        </p:nvSpPr>
        <p:spPr>
          <a:xfrm>
            <a:off x="857160" y="3996000"/>
            <a:ext cx="475560" cy="39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125"/>
              </a:spcBef>
            </a:pPr>
            <a:r>
              <a:rPr lang="ru-RU" sz="120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Фев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125"/>
              </a:spcBef>
            </a:pPr>
            <a:r>
              <a:rPr lang="ru-RU" sz="120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2022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object 11"/>
          <p:cNvSpPr/>
          <p:nvPr/>
        </p:nvSpPr>
        <p:spPr>
          <a:xfrm>
            <a:off x="787320" y="2216160"/>
            <a:ext cx="4632840" cy="23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8880" rIns="0" bIns="0" anchor="t">
            <a:spAutoFit/>
          </a:bodyPr>
          <a:lstStyle/>
          <a:p>
            <a:pPr marL="12600">
              <a:lnSpc>
                <a:spcPts val="1551"/>
              </a:lnSpc>
              <a:spcBef>
                <a:spcPts val="306"/>
              </a:spcBef>
            </a:pPr>
            <a:r>
              <a:rPr lang="ru-RU" sz="1400" b="0" strike="noStrike" spc="-12">
                <a:solidFill>
                  <a:srgbClr val="000000"/>
                </a:solidFill>
                <a:latin typeface="Proxima Nova Rg"/>
                <a:ea typeface="DejaVu Sans"/>
              </a:rPr>
              <a:t>Этапы создания нового юридического лица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object 12"/>
          <p:cNvSpPr/>
          <p:nvPr/>
        </p:nvSpPr>
        <p:spPr>
          <a:xfrm>
            <a:off x="1440000" y="2916000"/>
            <a:ext cx="4006080" cy="93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200" b="1" strike="noStrike" spc="-21">
                <a:solidFill>
                  <a:srgbClr val="000000"/>
                </a:solidFill>
                <a:latin typeface="Proxima Nova Rg"/>
                <a:ea typeface="DejaVu Sans"/>
              </a:rPr>
              <a:t>Распоряжение правительства Пермского края «О создании краевого государственного автономного учреждения «Центр опережающей профессиональной подготовки Пермского края»</a:t>
            </a:r>
            <a:endParaRPr lang="ru-RU" sz="1200" b="1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77" name="object 18"/>
          <p:cNvGrpSpPr/>
          <p:nvPr/>
        </p:nvGrpSpPr>
        <p:grpSpPr>
          <a:xfrm>
            <a:off x="800280" y="1649160"/>
            <a:ext cx="487440" cy="485640"/>
            <a:chOff x="800280" y="1649160"/>
            <a:chExt cx="487440" cy="485640"/>
          </a:xfrm>
        </p:grpSpPr>
        <p:sp>
          <p:nvSpPr>
            <p:cNvPr id="378" name="object 19"/>
            <p:cNvSpPr/>
            <p:nvPr/>
          </p:nvSpPr>
          <p:spPr>
            <a:xfrm>
              <a:off x="800280" y="1649160"/>
              <a:ext cx="487440" cy="485640"/>
            </a:xfrm>
            <a:custGeom>
              <a:avLst/>
              <a:gdLst>
                <a:gd name="textAreaLeft" fmla="*/ 0 w 487440"/>
                <a:gd name="textAreaRight" fmla="*/ 488160 w 487440"/>
                <a:gd name="textAreaTop" fmla="*/ 0 h 485640"/>
                <a:gd name="textAreaBottom" fmla="*/ 486360 h 485640"/>
              </a:gdLst>
              <a:ahLst/>
              <a:cxnLst/>
              <a:rect l="textAreaLeft" t="textAreaTop" r="textAreaRight" b="textAreaBottom"/>
              <a:pathLst>
                <a:path w="488315" h="486410">
                  <a:moveTo>
                    <a:pt x="439661" y="0"/>
                  </a:moveTo>
                  <a:lnTo>
                    <a:pt x="48425" y="0"/>
                  </a:lnTo>
                  <a:lnTo>
                    <a:pt x="26844" y="3051"/>
                  </a:lnTo>
                  <a:lnTo>
                    <a:pt x="11777" y="12342"/>
                  </a:lnTo>
                  <a:lnTo>
                    <a:pt x="2928" y="28194"/>
                  </a:lnTo>
                  <a:lnTo>
                    <a:pt x="0" y="50927"/>
                  </a:lnTo>
                  <a:lnTo>
                    <a:pt x="88" y="340588"/>
                  </a:lnTo>
                  <a:lnTo>
                    <a:pt x="3071" y="362231"/>
                  </a:lnTo>
                  <a:lnTo>
                    <a:pt x="11906" y="377536"/>
                  </a:lnTo>
                  <a:lnTo>
                    <a:pt x="26685" y="386672"/>
                  </a:lnTo>
                  <a:lnTo>
                    <a:pt x="47497" y="389813"/>
                  </a:lnTo>
                  <a:lnTo>
                    <a:pt x="118641" y="389650"/>
                  </a:lnTo>
                  <a:lnTo>
                    <a:pt x="154202" y="389769"/>
                  </a:lnTo>
                  <a:lnTo>
                    <a:pt x="201831" y="391981"/>
                  </a:lnTo>
                  <a:lnTo>
                    <a:pt x="268568" y="424194"/>
                  </a:lnTo>
                  <a:lnTo>
                    <a:pt x="365950" y="486156"/>
                  </a:lnTo>
                  <a:lnTo>
                    <a:pt x="365950" y="389978"/>
                  </a:lnTo>
                  <a:lnTo>
                    <a:pt x="437972" y="389978"/>
                  </a:lnTo>
                  <a:lnTo>
                    <a:pt x="460638" y="386810"/>
                  </a:lnTo>
                  <a:lnTo>
                    <a:pt x="476173" y="377509"/>
                  </a:lnTo>
                  <a:lnTo>
                    <a:pt x="485117" y="361409"/>
                  </a:lnTo>
                  <a:lnTo>
                    <a:pt x="488010" y="337845"/>
                  </a:lnTo>
                  <a:lnTo>
                    <a:pt x="488010" y="50927"/>
                  </a:lnTo>
                  <a:lnTo>
                    <a:pt x="485097" y="28135"/>
                  </a:lnTo>
                  <a:lnTo>
                    <a:pt x="476299" y="12290"/>
                  </a:lnTo>
                  <a:lnTo>
                    <a:pt x="461269" y="3031"/>
                  </a:lnTo>
                  <a:lnTo>
                    <a:pt x="439661" y="0"/>
                  </a:lnTo>
                  <a:close/>
                </a:path>
              </a:pathLst>
            </a:custGeom>
            <a:solidFill>
              <a:srgbClr val="2D67AC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79" name="object 20"/>
            <p:cNvSpPr/>
            <p:nvPr/>
          </p:nvSpPr>
          <p:spPr>
            <a:xfrm>
              <a:off x="857160" y="1735920"/>
              <a:ext cx="374040" cy="205200"/>
            </a:xfrm>
            <a:custGeom>
              <a:avLst/>
              <a:gdLst>
                <a:gd name="textAreaLeft" fmla="*/ 0 w 374040"/>
                <a:gd name="textAreaRight" fmla="*/ 374760 w 374040"/>
                <a:gd name="textAreaTop" fmla="*/ 0 h 205200"/>
                <a:gd name="textAreaBottom" fmla="*/ 205920 h 205200"/>
              </a:gdLst>
              <a:ahLst/>
              <a:cxnLst/>
              <a:rect l="textAreaLeft" t="textAreaTop" r="textAreaRight" b="textAreaBottom"/>
              <a:pathLst>
                <a:path w="374650" h="205739">
                  <a:moveTo>
                    <a:pt x="374307" y="163499"/>
                  </a:moveTo>
                  <a:lnTo>
                    <a:pt x="128714" y="163499"/>
                  </a:lnTo>
                  <a:lnTo>
                    <a:pt x="128714" y="205714"/>
                  </a:lnTo>
                  <a:lnTo>
                    <a:pt x="374307" y="205714"/>
                  </a:lnTo>
                  <a:lnTo>
                    <a:pt x="374307" y="163499"/>
                  </a:lnTo>
                  <a:close/>
                </a:path>
                <a:path w="374650" h="205739">
                  <a:moveTo>
                    <a:pt x="374307" y="79565"/>
                  </a:moveTo>
                  <a:lnTo>
                    <a:pt x="0" y="79565"/>
                  </a:lnTo>
                  <a:lnTo>
                    <a:pt x="0" y="121818"/>
                  </a:lnTo>
                  <a:lnTo>
                    <a:pt x="374307" y="121818"/>
                  </a:lnTo>
                  <a:lnTo>
                    <a:pt x="374307" y="79565"/>
                  </a:lnTo>
                  <a:close/>
                </a:path>
                <a:path w="374650" h="205739">
                  <a:moveTo>
                    <a:pt x="374307" y="0"/>
                  </a:moveTo>
                  <a:lnTo>
                    <a:pt x="0" y="0"/>
                  </a:lnTo>
                  <a:lnTo>
                    <a:pt x="0" y="42214"/>
                  </a:lnTo>
                  <a:lnTo>
                    <a:pt x="374307" y="42214"/>
                  </a:lnTo>
                  <a:lnTo>
                    <a:pt x="37430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ru-R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380" name="object 12"/>
          <p:cNvSpPr/>
          <p:nvPr/>
        </p:nvSpPr>
        <p:spPr>
          <a:xfrm>
            <a:off x="1440000" y="3996000"/>
            <a:ext cx="4006080" cy="3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200" b="1" strike="noStrike" spc="-21">
                <a:solidFill>
                  <a:srgbClr val="000000"/>
                </a:solidFill>
                <a:latin typeface="Proxima Nova Rg"/>
                <a:ea typeface="DejaVu Sans"/>
              </a:rPr>
              <a:t>Согласование кандидатуры руководителя ЦОПП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1" name="Рисунок 25"/>
          <p:cNvPicPr/>
          <p:nvPr/>
        </p:nvPicPr>
        <p:blipFill>
          <a:blip r:embed="rId4"/>
          <a:stretch/>
        </p:blipFill>
        <p:spPr>
          <a:xfrm>
            <a:off x="18332640" y="8572320"/>
            <a:ext cx="5562360" cy="3428640"/>
          </a:xfrm>
          <a:prstGeom prst="rect">
            <a:avLst/>
          </a:prstGeom>
          <a:ln w="0">
            <a:noFill/>
          </a:ln>
        </p:spPr>
      </p:pic>
      <p:pic>
        <p:nvPicPr>
          <p:cNvPr id="382" name="Рисунок 26"/>
          <p:cNvPicPr/>
          <p:nvPr/>
        </p:nvPicPr>
        <p:blipFill>
          <a:blip r:embed="rId4"/>
          <a:stretch/>
        </p:blipFill>
        <p:spPr>
          <a:xfrm>
            <a:off x="18332640" y="8572320"/>
            <a:ext cx="5562360" cy="3428640"/>
          </a:xfrm>
          <a:prstGeom prst="rect">
            <a:avLst/>
          </a:prstGeom>
          <a:ln w="0">
            <a:noFill/>
          </a:ln>
        </p:spPr>
      </p:pic>
      <p:pic>
        <p:nvPicPr>
          <p:cNvPr id="383" name="Рисунок 382"/>
          <p:cNvPicPr/>
          <p:nvPr/>
        </p:nvPicPr>
        <p:blipFill>
          <a:blip r:embed="rId5"/>
          <a:stretch/>
        </p:blipFill>
        <p:spPr>
          <a:xfrm>
            <a:off x="6600960" y="900000"/>
            <a:ext cx="5590440" cy="4628160"/>
          </a:xfrm>
          <a:prstGeom prst="rect">
            <a:avLst/>
          </a:prstGeom>
          <a:ln w="0">
            <a:solidFill>
              <a:srgbClr val="3465A4"/>
            </a:solidFill>
          </a:ln>
        </p:spPr>
      </p:pic>
      <p:sp>
        <p:nvSpPr>
          <p:cNvPr id="384" name="object 149"/>
          <p:cNvSpPr/>
          <p:nvPr/>
        </p:nvSpPr>
        <p:spPr>
          <a:xfrm>
            <a:off x="821160" y="4754880"/>
            <a:ext cx="475560" cy="39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125"/>
              </a:spcBef>
            </a:pPr>
            <a:r>
              <a:rPr lang="ru-RU" sz="120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Мар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125"/>
              </a:spcBef>
            </a:pPr>
            <a:r>
              <a:rPr lang="ru-RU" sz="120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2022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object 150"/>
          <p:cNvSpPr/>
          <p:nvPr/>
        </p:nvSpPr>
        <p:spPr>
          <a:xfrm>
            <a:off x="1440000" y="4716000"/>
            <a:ext cx="4006080" cy="37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200" b="1" strike="noStrike" spc="-21">
                <a:solidFill>
                  <a:srgbClr val="000000"/>
                </a:solidFill>
                <a:latin typeface="Proxima Nova Rg"/>
                <a:ea typeface="DejaVu Sans"/>
              </a:rPr>
              <a:t>Регистрация КГАУ «ЦОПП Пермского края» в налоговом органе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Овал 4"/>
          <p:cNvSpPr/>
          <p:nvPr/>
        </p:nvSpPr>
        <p:spPr>
          <a:xfrm>
            <a:off x="798840" y="5474880"/>
            <a:ext cx="570240" cy="570240"/>
          </a:xfrm>
          <a:prstGeom prst="ellipse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87" name="object 154"/>
          <p:cNvSpPr/>
          <p:nvPr/>
        </p:nvSpPr>
        <p:spPr>
          <a:xfrm>
            <a:off x="821160" y="5546880"/>
            <a:ext cx="475560" cy="39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125"/>
              </a:spcBef>
            </a:pPr>
            <a:r>
              <a:rPr lang="ru-RU" sz="120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Апр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2600" algn="ctr">
              <a:lnSpc>
                <a:spcPct val="100000"/>
              </a:lnSpc>
              <a:spcBef>
                <a:spcPts val="125"/>
              </a:spcBef>
            </a:pPr>
            <a:r>
              <a:rPr lang="ru-RU" sz="1200" b="1" strike="noStrike" spc="-26">
                <a:solidFill>
                  <a:srgbClr val="FFFFFF"/>
                </a:solidFill>
                <a:latin typeface="Proxima Nova Rg"/>
                <a:ea typeface="DejaVu Sans"/>
              </a:rPr>
              <a:t>2022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object 161"/>
          <p:cNvSpPr/>
          <p:nvPr/>
        </p:nvSpPr>
        <p:spPr>
          <a:xfrm>
            <a:off x="1440000" y="5436000"/>
            <a:ext cx="4006080" cy="74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0080" rIns="0" bIns="0" anchor="t">
            <a:spAutoFit/>
          </a:bodyPr>
          <a:lstStyle/>
          <a:p>
            <a:pPr marL="12600">
              <a:lnSpc>
                <a:spcPct val="101000"/>
              </a:lnSpc>
              <a:spcBef>
                <a:spcPts val="79"/>
              </a:spcBef>
            </a:pPr>
            <a:r>
              <a:rPr lang="en-US" sz="1200" b="1" strike="noStrike" spc="-21">
                <a:solidFill>
                  <a:srgbClr val="000000"/>
                </a:solidFill>
                <a:latin typeface="Proxima Nova Rg"/>
                <a:ea typeface="DejaVu Sans"/>
              </a:rPr>
              <a:t>Передача недвижимого имущества в безвозмездное пользование, а движимого имущества в оперативное управление новому юридическому лицу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Рисунок 388"/>
          <p:cNvPicPr/>
          <p:nvPr/>
        </p:nvPicPr>
        <p:blipFill>
          <a:blip r:embed="rId3"/>
          <a:stretch/>
        </p:blipFill>
        <p:spPr>
          <a:xfrm>
            <a:off x="5678640" y="1435680"/>
            <a:ext cx="1701360" cy="1444320"/>
          </a:xfrm>
          <a:prstGeom prst="rect">
            <a:avLst/>
          </a:prstGeom>
          <a:ln w="0">
            <a:noFill/>
          </a:ln>
        </p:spPr>
      </p:pic>
      <p:sp>
        <p:nvSpPr>
          <p:cNvPr id="390" name="Прямоугольник 5"/>
          <p:cNvSpPr/>
          <p:nvPr/>
        </p:nvSpPr>
        <p:spPr>
          <a:xfrm>
            <a:off x="-10440" y="0"/>
            <a:ext cx="5515560" cy="68572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Proxima Nova Rg"/>
                <a:ea typeface="DejaVu Sans"/>
              </a:rPr>
              <a:t>photo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object 162"/>
          <p:cNvSpPr/>
          <p:nvPr/>
        </p:nvSpPr>
        <p:spPr>
          <a:xfrm>
            <a:off x="7007040" y="820440"/>
            <a:ext cx="5257800" cy="430920"/>
          </a:xfrm>
          <a:custGeom>
            <a:avLst/>
            <a:gdLst>
              <a:gd name="textAreaLeft" fmla="*/ 0 w 5257800"/>
              <a:gd name="textAreaRight" fmla="*/ 5258520 w 5257800"/>
              <a:gd name="textAreaTop" fmla="*/ 0 h 430920"/>
              <a:gd name="textAreaBottom" fmla="*/ 431640 h 430920"/>
            </a:gdLst>
            <a:ahLst/>
            <a:cxnLst/>
            <a:rect l="textAreaLeft" t="textAreaTop" r="textAreaRight" b="textAreaBottom"/>
            <a:pathLst>
              <a:path w="4737100" h="431800">
                <a:moveTo>
                  <a:pt x="4737100" y="431800"/>
                </a:moveTo>
                <a:lnTo>
                  <a:pt x="0" y="431800"/>
                </a:lnTo>
                <a:lnTo>
                  <a:pt x="0" y="0"/>
                </a:lnTo>
                <a:lnTo>
                  <a:pt x="4737100" y="0"/>
                </a:lnTo>
                <a:lnTo>
                  <a:pt x="4737100" y="431800"/>
                </a:lnTo>
                <a:close/>
              </a:path>
            </a:pathLst>
          </a:custGeom>
          <a:solidFill>
            <a:srgbClr val="2D67A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92" name="object 163"/>
          <p:cNvSpPr/>
          <p:nvPr/>
        </p:nvSpPr>
        <p:spPr>
          <a:xfrm>
            <a:off x="6120000" y="336240"/>
            <a:ext cx="594000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b">
            <a:spAutoFit/>
          </a:bodyPr>
          <a:lstStyle/>
          <a:p>
            <a:pPr marL="12600" algn="r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32">
                <a:solidFill>
                  <a:srgbClr val="000000"/>
                </a:solidFill>
                <a:latin typeface="Proxima Nova Rg"/>
                <a:ea typeface="DejaVu Sans"/>
              </a:rPr>
              <a:t>Положительный 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object 164"/>
          <p:cNvSpPr/>
          <p:nvPr/>
        </p:nvSpPr>
        <p:spPr>
          <a:xfrm>
            <a:off x="7578000" y="799560"/>
            <a:ext cx="4133880" cy="5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</a:pPr>
            <a:r>
              <a:rPr lang="en-US" sz="3200" b="1" strike="noStrike" spc="-12">
                <a:solidFill>
                  <a:srgbClr val="FFFFFF"/>
                </a:solidFill>
                <a:latin typeface="PROXIMANOVA-EXTRABOLD"/>
                <a:ea typeface="DejaVu Sans"/>
              </a:rPr>
              <a:t>эффект №1</a:t>
            </a: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Прямоугольник 6"/>
          <p:cNvSpPr/>
          <p:nvPr/>
        </p:nvSpPr>
        <p:spPr>
          <a:xfrm flipV="1">
            <a:off x="0" y="6795360"/>
            <a:ext cx="5706720" cy="84600"/>
          </a:xfrm>
          <a:prstGeom prst="rect">
            <a:avLst/>
          </a:prstGeom>
          <a:solidFill>
            <a:srgbClr val="2D67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0320" rIns="90000" bIns="40320" anchor="ctr">
            <a:noAutofit/>
          </a:bodyPr>
          <a:lstStyle/>
          <a:p>
            <a:endParaRPr lang="ru-R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95" name="object 165"/>
          <p:cNvSpPr/>
          <p:nvPr/>
        </p:nvSpPr>
        <p:spPr>
          <a:xfrm>
            <a:off x="8153640" y="1546560"/>
            <a:ext cx="3906360" cy="129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9000" rIns="0" bIns="0" anchor="t">
            <a:spAutoFit/>
          </a:bodyPr>
          <a:lstStyle/>
          <a:p>
            <a:pPr marL="12600">
              <a:lnSpc>
                <a:spcPct val="104000"/>
              </a:lnSpc>
              <a:spcBef>
                <a:spcPts val="71"/>
              </a:spcBef>
            </a:pPr>
            <a:r>
              <a:rPr lang="en-GB" sz="1400" b="0" strike="noStrike" spc="-1">
                <a:solidFill>
                  <a:srgbClr val="000000"/>
                </a:solidFill>
                <a:latin typeface="Proxima Nova Rg"/>
                <a:ea typeface="DejaVu Sans"/>
              </a:rPr>
              <a:t>Образовательные организации – центры обучения - получили другой взгляд на проект “Содействие занятости” / “Демография” 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4000"/>
              </a:lnSpc>
              <a:spcBef>
                <a:spcPts val="71"/>
              </a:spcBef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  <a:p>
            <a:pPr marL="12600">
              <a:lnSpc>
                <a:spcPct val="104000"/>
              </a:lnSpc>
              <a:spcBef>
                <a:spcPts val="71"/>
              </a:spcBef>
            </a:pP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object 168"/>
          <p:cNvSpPr/>
          <p:nvPr/>
        </p:nvSpPr>
        <p:spPr>
          <a:xfrm>
            <a:off x="7470000" y="1629360"/>
            <a:ext cx="348480" cy="348480"/>
          </a:xfrm>
          <a:custGeom>
            <a:avLst/>
            <a:gdLst>
              <a:gd name="textAreaLeft" fmla="*/ 0 w 348480"/>
              <a:gd name="textAreaRight" fmla="*/ 349200 w 348480"/>
              <a:gd name="textAreaTop" fmla="*/ 0 h 348480"/>
              <a:gd name="textAreaBottom" fmla="*/ 349200 h 348480"/>
            </a:gdLst>
            <a:ahLst/>
            <a:cxnLst/>
            <a:rect l="textAreaLeft" t="textAreaTop" r="textAreaRight" b="textAreaBottom"/>
            <a:pathLst>
              <a:path w="349250" h="349250">
                <a:moveTo>
                  <a:pt x="306019" y="349250"/>
                </a:moveTo>
                <a:lnTo>
                  <a:pt x="43218" y="349250"/>
                </a:lnTo>
                <a:lnTo>
                  <a:pt x="26392" y="345852"/>
                </a:lnTo>
                <a:lnTo>
                  <a:pt x="12655" y="336588"/>
                </a:lnTo>
                <a:lnTo>
                  <a:pt x="3395" y="322846"/>
                </a:lnTo>
                <a:lnTo>
                  <a:pt x="0" y="306019"/>
                </a:lnTo>
                <a:lnTo>
                  <a:pt x="0" y="43230"/>
                </a:lnTo>
                <a:lnTo>
                  <a:pt x="3395" y="26403"/>
                </a:lnTo>
                <a:lnTo>
                  <a:pt x="12655" y="12661"/>
                </a:lnTo>
                <a:lnTo>
                  <a:pt x="26392" y="3397"/>
                </a:lnTo>
                <a:lnTo>
                  <a:pt x="43218" y="0"/>
                </a:lnTo>
                <a:lnTo>
                  <a:pt x="306019" y="0"/>
                </a:lnTo>
                <a:lnTo>
                  <a:pt x="322846" y="3397"/>
                </a:lnTo>
                <a:lnTo>
                  <a:pt x="336588" y="12661"/>
                </a:lnTo>
                <a:lnTo>
                  <a:pt x="345852" y="26403"/>
                </a:lnTo>
                <a:lnTo>
                  <a:pt x="349250" y="43230"/>
                </a:lnTo>
                <a:lnTo>
                  <a:pt x="349250" y="306019"/>
                </a:lnTo>
                <a:lnTo>
                  <a:pt x="345852" y="322846"/>
                </a:lnTo>
                <a:lnTo>
                  <a:pt x="336588" y="336588"/>
                </a:lnTo>
                <a:lnTo>
                  <a:pt x="322846" y="345852"/>
                </a:lnTo>
                <a:lnTo>
                  <a:pt x="306019" y="34925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97" name="object 169"/>
          <p:cNvSpPr/>
          <p:nvPr/>
        </p:nvSpPr>
        <p:spPr>
          <a:xfrm>
            <a:off x="7542720" y="1524960"/>
            <a:ext cx="435600" cy="382320"/>
          </a:xfrm>
          <a:custGeom>
            <a:avLst/>
            <a:gdLst>
              <a:gd name="textAreaLeft" fmla="*/ 0 w 435600"/>
              <a:gd name="textAreaRight" fmla="*/ 436320 w 435600"/>
              <a:gd name="textAreaTop" fmla="*/ 0 h 382320"/>
              <a:gd name="textAreaBottom" fmla="*/ 383040 h 382320"/>
            </a:gdLst>
            <a:ahLst/>
            <a:cxnLst/>
            <a:rect l="textAreaLeft" t="textAreaTop" r="textAreaRight" b="textAreaBottom"/>
            <a:pathLst>
              <a:path w="436245" h="382905">
                <a:moveTo>
                  <a:pt x="428713" y="0"/>
                </a:moveTo>
                <a:lnTo>
                  <a:pt x="383138" y="23080"/>
                </a:lnTo>
                <a:lnTo>
                  <a:pt x="331367" y="56165"/>
                </a:lnTo>
                <a:lnTo>
                  <a:pt x="264896" y="107378"/>
                </a:lnTo>
                <a:lnTo>
                  <a:pt x="220758" y="145075"/>
                </a:lnTo>
                <a:lnTo>
                  <a:pt x="191444" y="173591"/>
                </a:lnTo>
                <a:lnTo>
                  <a:pt x="163814" y="207282"/>
                </a:lnTo>
                <a:lnTo>
                  <a:pt x="124726" y="260502"/>
                </a:lnTo>
                <a:lnTo>
                  <a:pt x="25692" y="191465"/>
                </a:lnTo>
                <a:lnTo>
                  <a:pt x="0" y="233083"/>
                </a:lnTo>
                <a:lnTo>
                  <a:pt x="0" y="236435"/>
                </a:lnTo>
                <a:lnTo>
                  <a:pt x="140182" y="382320"/>
                </a:lnTo>
                <a:lnTo>
                  <a:pt x="155740" y="356327"/>
                </a:lnTo>
                <a:lnTo>
                  <a:pt x="195322" y="293368"/>
                </a:lnTo>
                <a:lnTo>
                  <a:pt x="248292" y="215976"/>
                </a:lnTo>
                <a:lnTo>
                  <a:pt x="304012" y="146685"/>
                </a:lnTo>
                <a:lnTo>
                  <a:pt x="341856" y="106484"/>
                </a:lnTo>
                <a:lnTo>
                  <a:pt x="395436" y="64626"/>
                </a:lnTo>
                <a:lnTo>
                  <a:pt x="435902" y="43649"/>
                </a:lnTo>
                <a:lnTo>
                  <a:pt x="428713" y="0"/>
                </a:lnTo>
                <a:close/>
              </a:path>
            </a:pathLst>
          </a:custGeom>
          <a:solidFill>
            <a:srgbClr val="00BDB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98" name="Рисунок 8"/>
          <p:cNvPicPr/>
          <p:nvPr/>
        </p:nvPicPr>
        <p:blipFill>
          <a:blip r:embed="rId4"/>
          <a:stretch/>
        </p:blipFill>
        <p:spPr>
          <a:xfrm>
            <a:off x="5344920" y="5838840"/>
            <a:ext cx="821520" cy="395280"/>
          </a:xfrm>
          <a:prstGeom prst="rect">
            <a:avLst/>
          </a:prstGeom>
          <a:ln w="0">
            <a:noFill/>
          </a:ln>
        </p:spPr>
      </p:pic>
      <p:sp>
        <p:nvSpPr>
          <p:cNvPr id="399" name="TextBox 6"/>
          <p:cNvSpPr/>
          <p:nvPr/>
        </p:nvSpPr>
        <p:spPr>
          <a:xfrm>
            <a:off x="6480000" y="2700000"/>
            <a:ext cx="5416200" cy="1217520"/>
          </a:xfrm>
          <a:prstGeom prst="rect">
            <a:avLst/>
          </a:prstGeom>
          <a:solidFill>
            <a:schemeClr val="accent1">
              <a:tint val="4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Calibri"/>
              </a:rPr>
              <a:t>Пермский край на 10 месте среди 85 регионов </a:t>
            </a:r>
            <a:r>
              <a:rPr sz="1800"/>
              <a:t/>
            </a:r>
            <a:br>
              <a:rPr sz="1800"/>
            </a:b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по количеству обученных граждан по категории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«Безработные граждане, зарегистрированные в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органах службы занятости»</a:t>
            </a: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00" name="Таблица 12"/>
          <p:cNvGraphicFramePr/>
          <p:nvPr/>
        </p:nvGraphicFramePr>
        <p:xfrm>
          <a:off x="6751800" y="4179240"/>
          <a:ext cx="4472640" cy="2047200"/>
        </p:xfrm>
        <a:graphic>
          <a:graphicData uri="http://schemas.openxmlformats.org/drawingml/2006/table">
            <a:tbl>
              <a:tblPr/>
              <a:tblGrid>
                <a:gridCol w="1690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Показатель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2021 г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2022 г.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l-GR" sz="1800" b="1" strike="noStrike" spc="-1">
                          <a:solidFill>
                            <a:schemeClr val="lt1"/>
                          </a:solidFill>
                          <a:latin typeface="Calibri"/>
                        </a:rPr>
                        <a:t>Δ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Завершили обучение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645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986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+53%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Количество ЦО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+44%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Количество компетенций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FF0000"/>
                          </a:solidFill>
                          <a:latin typeface="Calibri"/>
                        </a:rPr>
                        <a:t>+72%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01" name="TextBox 1"/>
          <p:cNvSpPr/>
          <p:nvPr/>
        </p:nvSpPr>
        <p:spPr>
          <a:xfrm>
            <a:off x="221760" y="639180"/>
            <a:ext cx="57488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>ТОП-10 среди компетенций по количеству завершивших обучение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02" name="Таблица 10"/>
          <p:cNvGraphicFramePr/>
          <p:nvPr>
            <p:extLst>
              <p:ext uri="{D42A27DB-BD31-4B8C-83A1-F6EECF244321}">
                <p14:modId xmlns:p14="http://schemas.microsoft.com/office/powerpoint/2010/main" val="3974823061"/>
              </p:ext>
            </p:extLst>
          </p:nvPr>
        </p:nvGraphicFramePr>
        <p:xfrm>
          <a:off x="323772" y="1624658"/>
          <a:ext cx="4763160" cy="4846320"/>
        </p:xfrm>
        <a:graphic>
          <a:graphicData uri="http://schemas.openxmlformats.org/drawingml/2006/table">
            <a:tbl>
              <a:tblPr/>
              <a:tblGrid>
                <a:gridCol w="478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№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Компетенция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Кол-во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Эстетическая косметология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115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Бухгалтерский учет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91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Медицинский и социальный уход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Парикмахерское искусство 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67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Менеджер по работе с маркетплейсами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53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Поварское дело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Сварочные технологии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Веб-технологии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9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Преподавание в младших классах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Технологии моды</a:t>
                      </a:r>
                      <a:endParaRPr lang="ru-RU" sz="1800" b="0" strike="noStrike" spc="-1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560" marR="7560" anchor="b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2292</TotalTime>
  <Words>863</Words>
  <Application>Microsoft Office PowerPoint</Application>
  <PresentationFormat>Широкоэкранный</PresentationFormat>
  <Paragraphs>257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DejaVu Sans</vt:lpstr>
      <vt:lpstr>Helvetica Neue</vt:lpstr>
      <vt:lpstr>Montserrat</vt:lpstr>
      <vt:lpstr>Proxima Nova Rg</vt:lpstr>
      <vt:lpstr>PROXIMANOVA-EXTRABOLD</vt:lpstr>
      <vt:lpstr>Symbol</vt:lpstr>
      <vt:lpstr>Times New Roman</vt:lpstr>
      <vt:lpstr>Wingdings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ЦВЕТОВАЯ ГАММА</dc:title>
  <dc:subject/>
  <dc:creator>Alisha 98</dc:creator>
  <dc:description/>
  <cp:lastModifiedBy>Патракова Евгения Геннадьевна</cp:lastModifiedBy>
  <cp:revision>47</cp:revision>
  <dcterms:created xsi:type="dcterms:W3CDTF">2023-07-21T09:03:29Z</dcterms:created>
  <dcterms:modified xsi:type="dcterms:W3CDTF">2023-08-15T12:05:41Z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Произвольный</vt:lpwstr>
  </property>
  <property fmtid="{D5CDD505-2E9C-101B-9397-08002B2CF9AE}" pid="4" name="Slides">
    <vt:i4>7</vt:i4>
  </property>
</Properties>
</file>