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10" r:id="rId2"/>
    <p:sldId id="404" r:id="rId3"/>
    <p:sldId id="411" r:id="rId4"/>
    <p:sldId id="405" r:id="rId5"/>
    <p:sldId id="403" r:id="rId6"/>
    <p:sldId id="406" r:id="rId7"/>
    <p:sldId id="407" r:id="rId8"/>
    <p:sldId id="408" r:id="rId9"/>
    <p:sldId id="409" r:id="rId10"/>
    <p:sldId id="416" r:id="rId11"/>
    <p:sldId id="385" r:id="rId12"/>
    <p:sldId id="398" r:id="rId13"/>
    <p:sldId id="399" r:id="rId14"/>
    <p:sldId id="400" r:id="rId15"/>
    <p:sldId id="401" r:id="rId16"/>
    <p:sldId id="402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DC3CB"/>
    <a:srgbClr val="2E404E"/>
    <a:srgbClr val="FC2117"/>
    <a:srgbClr val="FF3312"/>
    <a:srgbClr val="FFFFFF"/>
    <a:srgbClr val="FF5E03"/>
    <a:srgbClr val="F6A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1"/>
  </p:normalViewPr>
  <p:slideViewPr>
    <p:cSldViewPr snapToGrid="0">
      <p:cViewPr varScale="1">
        <p:scale>
          <a:sx n="108" d="100"/>
          <a:sy n="108" d="100"/>
        </p:scale>
        <p:origin x="10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расходов, кроме осуществляемых за счет средств бюджетов всех уровней бюджетной системы Российской Федерации, направленных на приобретение машин и оборудования в 2019 году, млн. руб.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Ростовская область</c:v>
                </c:pt>
                <c:pt idx="1">
                  <c:v>Забайкальский край</c:v>
                </c:pt>
                <c:pt idx="2">
                  <c:v>Нижегородская область</c:v>
                </c:pt>
                <c:pt idx="3">
                  <c:v>Красноярский край</c:v>
                </c:pt>
                <c:pt idx="4">
                  <c:v>Кемеровская область</c:v>
                </c:pt>
                <c:pt idx="5">
                  <c:v>Республика Башкортостан</c:v>
                </c:pt>
                <c:pt idx="6">
                  <c:v>Тюменская область</c:v>
                </c:pt>
                <c:pt idx="7">
                  <c:v>Новосибирская область</c:v>
                </c:pt>
                <c:pt idx="8">
                  <c:v>Курская область</c:v>
                </c:pt>
                <c:pt idx="9">
                  <c:v>Астраханская область</c:v>
                </c:pt>
                <c:pt idx="10">
                  <c:v>Томская область</c:v>
                </c:pt>
                <c:pt idx="11">
                  <c:v>Иркутская область</c:v>
                </c:pt>
                <c:pt idx="12">
                  <c:v>Челябинская область</c:v>
                </c:pt>
                <c:pt idx="13">
                  <c:v>г.Санкт-Петербург</c:v>
                </c:pt>
                <c:pt idx="14">
                  <c:v>Владимирская область</c:v>
                </c:pt>
                <c:pt idx="15">
                  <c:v>Приморский край</c:v>
                </c:pt>
                <c:pt idx="16">
                  <c:v>Республика Татарстан</c:v>
                </c:pt>
              </c:strCache>
            </c:strRef>
          </c:cat>
          <c:val>
            <c:numRef>
              <c:f>Лист1!$B$2:$B$18</c:f>
              <c:numCache>
                <c:formatCode>#\ ##0.0</c:formatCode>
                <c:ptCount val="17"/>
                <c:pt idx="0">
                  <c:v>126.9</c:v>
                </c:pt>
                <c:pt idx="1">
                  <c:v>124.6</c:v>
                </c:pt>
                <c:pt idx="2">
                  <c:v>101.5</c:v>
                </c:pt>
                <c:pt idx="3">
                  <c:v>94.4</c:v>
                </c:pt>
                <c:pt idx="4">
                  <c:v>92</c:v>
                </c:pt>
                <c:pt idx="5">
                  <c:v>71.5</c:v>
                </c:pt>
                <c:pt idx="6">
                  <c:v>68.5</c:v>
                </c:pt>
                <c:pt idx="7">
                  <c:v>66.8</c:v>
                </c:pt>
                <c:pt idx="8">
                  <c:v>66.099999999999994</c:v>
                </c:pt>
                <c:pt idx="9">
                  <c:v>65.599999999999994</c:v>
                </c:pt>
                <c:pt idx="10">
                  <c:v>64.5</c:v>
                </c:pt>
                <c:pt idx="11">
                  <c:v>62.6</c:v>
                </c:pt>
                <c:pt idx="12">
                  <c:v>58.5</c:v>
                </c:pt>
                <c:pt idx="13">
                  <c:v>56.3</c:v>
                </c:pt>
                <c:pt idx="14">
                  <c:v>54.6</c:v>
                </c:pt>
                <c:pt idx="15">
                  <c:v>52.4</c:v>
                </c:pt>
                <c:pt idx="16">
                  <c:v>50.9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3F-4892-9623-A7C3514141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026811471"/>
        <c:axId val="1026808559"/>
      </c:barChart>
      <c:catAx>
        <c:axId val="1026811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026808559"/>
        <c:crosses val="autoZero"/>
        <c:auto val="1"/>
        <c:lblAlgn val="ctr"/>
        <c:lblOffset val="100"/>
        <c:noMultiLvlLbl val="0"/>
      </c:catAx>
      <c:valAx>
        <c:axId val="1026808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026811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7.037920791639958E-2"/>
          <c:y val="0.92936277872510653"/>
          <c:w val="0.89999999056079183"/>
          <c:h val="6.81759536075390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расходов, направленных на приобретение машин и оборудования, осуществляемых за счет средств профильных организаций и предприятий реального сектора экономики, млн. рублей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Красноярский край</c:v>
                </c:pt>
                <c:pt idx="1">
                  <c:v>Смоленская область</c:v>
                </c:pt>
                <c:pt idx="2">
                  <c:v>Иркутская область</c:v>
                </c:pt>
                <c:pt idx="3">
                  <c:v>Республика Северная Осетия-Алания</c:v>
                </c:pt>
                <c:pt idx="4">
                  <c:v>Тульская область</c:v>
                </c:pt>
                <c:pt idx="5">
                  <c:v>Ямало-Ненецкий автономный округ</c:v>
                </c:pt>
                <c:pt idx="6">
                  <c:v>Тверская область</c:v>
                </c:pt>
                <c:pt idx="7">
                  <c:v>Приморский край</c:v>
                </c:pt>
                <c:pt idx="8">
                  <c:v>г.Санкт-Петербург</c:v>
                </c:pt>
                <c:pt idx="9">
                  <c:v>Московская область</c:v>
                </c:pt>
                <c:pt idx="10">
                  <c:v>Краснодарский край</c:v>
                </c:pt>
                <c:pt idx="11">
                  <c:v>Нижегородская область</c:v>
                </c:pt>
                <c:pt idx="12">
                  <c:v>Вологодская область</c:v>
                </c:pt>
              </c:strCache>
            </c:strRef>
          </c:cat>
          <c:val>
            <c:numRef>
              <c:f>Лист1!$B$2:$B$14</c:f>
              <c:numCache>
                <c:formatCode>#\ ##0.0</c:formatCode>
                <c:ptCount val="13"/>
                <c:pt idx="0">
                  <c:v>17</c:v>
                </c:pt>
                <c:pt idx="1">
                  <c:v>15</c:v>
                </c:pt>
                <c:pt idx="2">
                  <c:v>13.5</c:v>
                </c:pt>
                <c:pt idx="3">
                  <c:v>13</c:v>
                </c:pt>
                <c:pt idx="4">
                  <c:v>12.1</c:v>
                </c:pt>
                <c:pt idx="5">
                  <c:v>8.1</c:v>
                </c:pt>
                <c:pt idx="6">
                  <c:v>7.9</c:v>
                </c:pt>
                <c:pt idx="7">
                  <c:v>7.6</c:v>
                </c:pt>
                <c:pt idx="8">
                  <c:v>7.5</c:v>
                </c:pt>
                <c:pt idx="9">
                  <c:v>6.7</c:v>
                </c:pt>
                <c:pt idx="10">
                  <c:v>6.6</c:v>
                </c:pt>
                <c:pt idx="11">
                  <c:v>6</c:v>
                </c:pt>
                <c:pt idx="1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F6-4295-B7DE-B2BCA5E7F4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214498767"/>
        <c:axId val="1214502927"/>
      </c:barChart>
      <c:catAx>
        <c:axId val="1214498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214502927"/>
        <c:crosses val="autoZero"/>
        <c:auto val="1"/>
        <c:lblAlgn val="ctr"/>
        <c:lblOffset val="100"/>
        <c:noMultiLvlLbl val="0"/>
      </c:catAx>
      <c:valAx>
        <c:axId val="1214502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214498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образовательных организаций, обновивших МТБ при участии профильных организаций и предприятий реального сектора экономики, ед.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Свердловская область</c:v>
                </c:pt>
                <c:pt idx="1">
                  <c:v>Кемеровская область</c:v>
                </c:pt>
                <c:pt idx="2">
                  <c:v>Московская область</c:v>
                </c:pt>
                <c:pt idx="3">
                  <c:v>Республика Коми</c:v>
                </c:pt>
                <c:pt idx="4">
                  <c:v>Тульская область</c:v>
                </c:pt>
                <c:pt idx="5">
                  <c:v>Иркутская область</c:v>
                </c:pt>
                <c:pt idx="6">
                  <c:v>Республика Татарстан</c:v>
                </c:pt>
                <c:pt idx="7">
                  <c:v>Рязанская область</c:v>
                </c:pt>
                <c:pt idx="8">
                  <c:v>Владимирская область</c:v>
                </c:pt>
                <c:pt idx="9">
                  <c:v>Челябинская область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</c:v>
                </c:pt>
                <c:pt idx="1">
                  <c:v>8</c:v>
                </c:pt>
                <c:pt idx="2">
                  <c:v>8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E8-47B8-B68C-0400E3FC85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096352399"/>
        <c:axId val="1096353647"/>
      </c:barChart>
      <c:catAx>
        <c:axId val="1096352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096353647"/>
        <c:crosses val="autoZero"/>
        <c:auto val="1"/>
        <c:lblAlgn val="ctr"/>
        <c:lblOffset val="100"/>
        <c:noMultiLvlLbl val="0"/>
      </c:catAx>
      <c:valAx>
        <c:axId val="10963536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0963523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147536837801771"/>
          <c:y val="0.9036775017868881"/>
          <c:w val="0.80852463162198229"/>
          <c:h val="9.63224982131119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стоимости машин и оборудования не старше 5 лет, переданных на безвозмездной основе профильными организациями и предприятиями, млн. руб.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Архангельская область</c:v>
                </c:pt>
                <c:pt idx="1">
                  <c:v>Свердловская область</c:v>
                </c:pt>
                <c:pt idx="2">
                  <c:v>Республика Мордовия</c:v>
                </c:pt>
                <c:pt idx="3">
                  <c:v>Алтайский край</c:v>
                </c:pt>
                <c:pt idx="4">
                  <c:v>Приморский край</c:v>
                </c:pt>
                <c:pt idx="5">
                  <c:v>Ленинградская область</c:v>
                </c:pt>
                <c:pt idx="6">
                  <c:v>Краснодарский край</c:v>
                </c:pt>
                <c:pt idx="7">
                  <c:v>Московская область</c:v>
                </c:pt>
                <c:pt idx="8">
                  <c:v>Ханты-Мансийский автономный округ</c:v>
                </c:pt>
                <c:pt idx="9">
                  <c:v>Республика Татарстан</c:v>
                </c:pt>
                <c:pt idx="10">
                  <c:v>Тюменская область</c:v>
                </c:pt>
                <c:pt idx="11">
                  <c:v>Сахалинская область</c:v>
                </c:pt>
                <c:pt idx="12">
                  <c:v>Ставропольский край</c:v>
                </c:pt>
                <c:pt idx="13">
                  <c:v>Республика Саха (Якутия)</c:v>
                </c:pt>
                <c:pt idx="14">
                  <c:v>Хабаровский край</c:v>
                </c:pt>
                <c:pt idx="15">
                  <c:v>Красноярский край</c:v>
                </c:pt>
                <c:pt idx="16">
                  <c:v>Самарская область</c:v>
                </c:pt>
              </c:strCache>
            </c:strRef>
          </c:cat>
          <c:val>
            <c:numRef>
              <c:f>Лист1!$B$2:$B$18</c:f>
              <c:numCache>
                <c:formatCode>#,##0.00</c:formatCode>
                <c:ptCount val="17"/>
                <c:pt idx="0">
                  <c:v>95.7</c:v>
                </c:pt>
                <c:pt idx="1">
                  <c:v>42.3</c:v>
                </c:pt>
                <c:pt idx="2">
                  <c:v>37.1</c:v>
                </c:pt>
                <c:pt idx="3">
                  <c:v>32.9</c:v>
                </c:pt>
                <c:pt idx="4">
                  <c:v>28.4</c:v>
                </c:pt>
                <c:pt idx="5">
                  <c:v>25.3</c:v>
                </c:pt>
                <c:pt idx="6">
                  <c:v>22.6</c:v>
                </c:pt>
                <c:pt idx="7">
                  <c:v>11.9</c:v>
                </c:pt>
                <c:pt idx="8">
                  <c:v>10.6</c:v>
                </c:pt>
                <c:pt idx="9">
                  <c:v>8.4</c:v>
                </c:pt>
                <c:pt idx="10">
                  <c:v>8.3000000000000007</c:v>
                </c:pt>
                <c:pt idx="11">
                  <c:v>7.9</c:v>
                </c:pt>
                <c:pt idx="12">
                  <c:v>7.1</c:v>
                </c:pt>
                <c:pt idx="13">
                  <c:v>6.4</c:v>
                </c:pt>
                <c:pt idx="14">
                  <c:v>5.9</c:v>
                </c:pt>
                <c:pt idx="15">
                  <c:v>5.8</c:v>
                </c:pt>
                <c:pt idx="16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54-48D4-86F2-6F726C98DD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288143135"/>
        <c:axId val="1288148543"/>
      </c:barChart>
      <c:catAx>
        <c:axId val="1288143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288148543"/>
        <c:crosses val="autoZero"/>
        <c:auto val="1"/>
        <c:lblAlgn val="ctr"/>
        <c:lblOffset val="100"/>
        <c:noMultiLvlLbl val="0"/>
      </c:catAx>
      <c:valAx>
        <c:axId val="1288148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2881431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04101050204E-2"/>
          <c:y val="0.93701323294180183"/>
          <c:w val="0.89999999179789958"/>
          <c:h val="3.82977174204838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образовательных организаций, которым профильные предприятия передали на безвозмездной основе машины и оборудование не старше 5 лет, ед.</c:v>
                </c:pt>
              </c:strCache>
            </c:strRef>
          </c:tx>
          <c:spPr>
            <a:solidFill>
              <a:schemeClr val="dk1">
                <a:tint val="885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Алтайский край</c:v>
                </c:pt>
                <c:pt idx="1">
                  <c:v>Свердловская область</c:v>
                </c:pt>
                <c:pt idx="2">
                  <c:v>Московская область</c:v>
                </c:pt>
                <c:pt idx="3">
                  <c:v>Белгородская область</c:v>
                </c:pt>
                <c:pt idx="4">
                  <c:v>Краснодарский край</c:v>
                </c:pt>
                <c:pt idx="5">
                  <c:v>Иркутская область</c:v>
                </c:pt>
                <c:pt idx="6">
                  <c:v>Красноярский край</c:v>
                </c:pt>
                <c:pt idx="7">
                  <c:v>Ставропольский край</c:v>
                </c:pt>
                <c:pt idx="8">
                  <c:v>Республика Саха (Якутия)</c:v>
                </c:pt>
                <c:pt idx="9">
                  <c:v>Хабаровский край</c:v>
                </c:pt>
                <c:pt idx="10">
                  <c:v>Ивановская область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87-43E4-ADD7-C912323DE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030158671"/>
        <c:axId val="1030154927"/>
      </c:barChart>
      <c:catAx>
        <c:axId val="103015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none" spc="2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030154927"/>
        <c:crosses val="autoZero"/>
        <c:auto val="1"/>
        <c:lblAlgn val="ctr"/>
        <c:lblOffset val="100"/>
        <c:noMultiLvlLbl val="0"/>
      </c:catAx>
      <c:valAx>
        <c:axId val="1030154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spc="2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030158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3B382-1873-404B-9D30-566472BC6853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844CA-650E-476D-8F50-18A1C00EA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377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3E4D96-071E-4A6A-B1AE-CDFB06069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7B604DE-5234-4886-B345-5491E94FC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CE4668-4771-4572-A884-65F4096EC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AF6-04CB-4CE0-B2EB-4D3BD0ADCA49}" type="datetime1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21A549-3CCF-4A77-890F-578A18F2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9E0B47-3528-4FEF-B941-4E264FD15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89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5E8EB-4FCF-4A1E-971A-2D7147C46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1A2CA26-9AED-4D61-8F68-39DD9616A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965430-6471-4536-BCB4-C5D0F4A36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8093-D2B9-4225-9B3F-8918BCED717D}" type="datetime1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53953E-43D4-4A59-A8A9-464537FA6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88BBCF-4909-4551-9639-E4A2BC43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14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0ADF6FF-02FF-48FA-A0EC-D6B226193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F8577D-9E23-4FB5-B01E-681308C91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98B99C-B0E4-43A6-A7E0-06BF06C8F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DF71-5D67-4E80-BAF5-03D961311E49}" type="datetime1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2D6F61-EAE1-4F70-B146-5577FE52A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4A92AA-B39E-4318-A1D9-99C4F9F26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64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C80CB3-4AC4-4883-9D05-00705BD46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E52793-A755-4D4F-BC3A-D55201B74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55F83C-86D9-4184-A4A4-C6B14463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1B23-80B3-4CC5-8974-3D16A137B7F0}" type="datetime1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165B71-9176-4CAD-A127-E6E456D65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A18EBF-7A17-4845-BAE3-CCC18363F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86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4507D0-62EF-4C6D-AE96-699EC4A74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CB6DFB-2892-4A50-A985-F771C39EC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E85CE7-D43C-4977-AD64-0801427F2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143B-FB8E-4B2C-A77A-2509D25E4BEC}" type="datetime1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B7BA0E-CC38-4F11-AA5F-204FA2E2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7F4A09-0B86-4370-936C-984502A5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0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C721B3-A260-4ACB-BBB8-BC7A9EAC7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DE3503-4670-420C-8240-725E98533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49F619-E26A-4680-A9B7-5D9D841D4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A114B7-44EC-455D-A799-DA5E76EA1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4D57-5E82-4619-97F2-1D23592A4D79}" type="datetime1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7CBE4E-01B5-4081-B622-91D571E6C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84DA26-7281-4F02-AB18-8C1E7CCD7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5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BB3BD-F399-42E8-9946-475C9D3F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0C672C-3F32-44A1-9499-6E1AEB4A9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0FC6F8B-0914-4037-99DE-D14853F05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28615A5-89BF-4E43-A5DC-077A7D98E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832081D-4159-4DE8-98F9-FF627F381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62AA0E0-932A-4C89-A81A-A1D388D94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F5B8-25BE-4D84-922C-DB7DA9B8B330}" type="datetime1">
              <a:rPr lang="ru-RU" smtClean="0"/>
              <a:t>03.09.2021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30EBE24-DF5C-4E15-952D-3F8449B66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AFBBD53-1170-49F0-9261-4E1E04EB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84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818E6-84DC-4B98-B404-54E5AF5C7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45A5BA-67EA-461C-AE8F-E9AE30B35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E314-B8DF-4541-8634-6A4CEC5D8FC0}" type="datetime1">
              <a:rPr lang="ru-RU" smtClean="0"/>
              <a:t>03.09.2021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CCA7181-EB8E-4E81-8AEF-5C963C8A3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1EA5DBD-957F-425C-A8EC-7BAF2A959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6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4CD1CFD-1AD9-4A0B-B603-D496C6DB2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518A-77FE-475A-8A19-F3823A62E215}" type="datetime1">
              <a:rPr lang="ru-RU" smtClean="0"/>
              <a:t>03.09.2021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89A5C03-BD21-451D-8AA7-4BBC0B5E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D59E82-823C-48B3-91A8-0E9064177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09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71A94D-5DA5-4C9B-A9C9-B109224B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E9ED58-0FE8-49F9-8F0A-75FDA8687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73AF4D-C652-40B5-B908-F050DFF1E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FA741B-9060-4786-A8FD-E0DFB1885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C179-9714-4463-8727-CB13E79269F4}" type="datetime1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14719D-EED9-4D0E-9616-A289E9578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0BE066-1033-4FEC-937F-D344ED7F7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56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EFEFDF-366A-4258-92AF-E12939DD6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AEA8D45-E1E3-479A-AB59-B3B3C29236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943F03A-87A5-4600-81BC-670047ED7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06DF07-D27C-4F2C-B62E-5BEC6F283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58B2-6782-47EE-A366-2B21CDCFE989}" type="datetime1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587109-394D-40AC-8F0E-725CCAE52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7CA5DB-F355-4D4E-A71B-3654A0A84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17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BBCD2F-BE87-4E81-B2BC-86EAAADFB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161320-0367-4CA6-BE09-B3F2C03FF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ACA69A-9FC2-4276-A96C-A5AE43128B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B25A2-5770-4807-9CC4-9F700E9FE844}" type="datetime1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AE2F9B-465F-40A0-95A4-3DCE91264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694D19-496F-44F6-AFE4-166D716C9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E7B8-D93D-4E2A-B63F-F6029B07D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07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30DE418-D936-4029-B414-2383693ACD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5760" r="5659" b="20892"/>
          <a:stretch/>
        </p:blipFill>
        <p:spPr>
          <a:xfrm>
            <a:off x="0" y="898"/>
            <a:ext cx="12192000" cy="6858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910C8E-4432-47B2-8476-DB051073C8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820" y="258888"/>
            <a:ext cx="1545793" cy="15447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CAF407-6D41-42FA-8289-E7A893862C50}"/>
              </a:ext>
            </a:extLst>
          </p:cNvPr>
          <p:cNvSpPr txBox="1"/>
          <p:nvPr/>
        </p:nvSpPr>
        <p:spPr>
          <a:xfrm>
            <a:off x="2562229" y="2044005"/>
            <a:ext cx="78074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рейтинге эффективности функционирования современных мастерских, созданных в 2019-2020 гг.</a:t>
            </a:r>
          </a:p>
        </p:txBody>
      </p:sp>
    </p:spTree>
    <p:extLst>
      <p:ext uri="{BB962C8B-B14F-4D97-AF65-F5344CB8AC3E}">
        <p14:creationId xmlns:p14="http://schemas.microsoft.com/office/powerpoint/2010/main" val="2485340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2EE4A92-5C11-4DEF-BE45-4136CD72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10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095E521-64FC-450D-A747-CE697996B0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5760" r="5659" b="86163"/>
          <a:stretch/>
        </p:blipFill>
        <p:spPr>
          <a:xfrm>
            <a:off x="1" y="0"/>
            <a:ext cx="12191999" cy="705600"/>
          </a:xfrm>
          <a:prstGeom prst="rect">
            <a:avLst/>
          </a:prstGeom>
        </p:spPr>
      </p:pic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A3259B42-D0E8-4AEE-90C5-ECB406DA79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761772"/>
              </p:ext>
            </p:extLst>
          </p:nvPr>
        </p:nvGraphicFramePr>
        <p:xfrm>
          <a:off x="1647444" y="1466791"/>
          <a:ext cx="8897112" cy="210155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68954">
                  <a:extLst>
                    <a:ext uri="{9D8B030D-6E8A-4147-A177-3AD203B41FA5}">
                      <a16:colId xmlns:a16="http://schemas.microsoft.com/office/drawing/2014/main" val="2991827626"/>
                    </a:ext>
                  </a:extLst>
                </a:gridCol>
                <a:gridCol w="5441612">
                  <a:extLst>
                    <a:ext uri="{9D8B030D-6E8A-4147-A177-3AD203B41FA5}">
                      <a16:colId xmlns:a16="http://schemas.microsoft.com/office/drawing/2014/main" val="3905217559"/>
                    </a:ext>
                  </a:extLst>
                </a:gridCol>
                <a:gridCol w="1786546">
                  <a:extLst>
                    <a:ext uri="{9D8B030D-6E8A-4147-A177-3AD203B41FA5}">
                      <a16:colId xmlns:a16="http://schemas.microsoft.com/office/drawing/2014/main" val="422946111"/>
                    </a:ext>
                  </a:extLst>
                </a:gridCol>
              </a:tblGrid>
              <a:tr h="266989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28575" marR="28575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967631"/>
                  </a:ext>
                </a:extLst>
              </a:tr>
              <a:tr h="3405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 Российской Федерации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Образовательная организация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Компетенция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3790361374"/>
                  </a:ext>
                </a:extLst>
              </a:tr>
              <a:tr h="490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Орловская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БПОУ Орловской области «Орловский техникум агробизнеса и сервиса»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Обслуживание транспорта и логистика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0305027"/>
                  </a:ext>
                </a:extLst>
              </a:tr>
              <a:tr h="490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Тыва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Республики Тыва «Тувинский сельскохозяйственный техникум»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Сельское хозяйство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8056884"/>
                  </a:ext>
                </a:extLst>
              </a:tr>
              <a:tr h="512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Сахалинская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«Сахалинский политехнический центр»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Искусство, дизайн и сфера услуг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1364062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6FE6C76-9CC0-4DCF-B333-58239EB4229B}"/>
              </a:ext>
            </a:extLst>
          </p:cNvPr>
          <p:cNvSpPr txBox="1">
            <a:spLocks/>
          </p:cNvSpPr>
          <p:nvPr/>
        </p:nvSpPr>
        <p:spPr>
          <a:xfrm>
            <a:off x="396843" y="18830"/>
            <a:ext cx="11905307" cy="6852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Образовательные организации, не представившие информацию о деятельности мастерских</a:t>
            </a:r>
          </a:p>
        </p:txBody>
      </p:sp>
    </p:spTree>
    <p:extLst>
      <p:ext uri="{BB962C8B-B14F-4D97-AF65-F5344CB8AC3E}">
        <p14:creationId xmlns:p14="http://schemas.microsoft.com/office/powerpoint/2010/main" val="2802779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30DE418-D936-4029-B414-2383693ACD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5760" r="5659" b="20892"/>
          <a:stretch/>
        </p:blipFill>
        <p:spPr>
          <a:xfrm>
            <a:off x="0" y="898"/>
            <a:ext cx="12192000" cy="6858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910C8E-4432-47B2-8476-DB051073C8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199" y="229707"/>
            <a:ext cx="1545793" cy="15447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8FC3D7-72DC-4284-BD9C-9266227BA61F}"/>
              </a:ext>
            </a:extLst>
          </p:cNvPr>
          <p:cNvSpPr txBox="1"/>
          <p:nvPr/>
        </p:nvSpPr>
        <p:spPr>
          <a:xfrm>
            <a:off x="2589661" y="1336119"/>
            <a:ext cx="780749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оснащении материально-технической базой образовательных организаций, реализующих программы среднего профессионального образования</a:t>
            </a:r>
            <a:b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данным СПО-Мониторинга 2020 года)</a:t>
            </a:r>
          </a:p>
        </p:txBody>
      </p:sp>
    </p:spTree>
    <p:extLst>
      <p:ext uri="{BB962C8B-B14F-4D97-AF65-F5344CB8AC3E}">
        <p14:creationId xmlns:p14="http://schemas.microsoft.com/office/powerpoint/2010/main" val="865482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793F78F-67E3-4C4F-B740-E9F7F7C4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12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ED933E0-0AFB-406E-B2E9-F8A3DFA211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5760" r="5659" b="86163"/>
          <a:stretch/>
        </p:blipFill>
        <p:spPr>
          <a:xfrm>
            <a:off x="0" y="0"/>
            <a:ext cx="12192000" cy="1199622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FC5F9A1-FC36-49DB-B856-783A5C2AC7EC}"/>
              </a:ext>
            </a:extLst>
          </p:cNvPr>
          <p:cNvSpPr txBox="1">
            <a:spLocks/>
          </p:cNvSpPr>
          <p:nvPr/>
        </p:nvSpPr>
        <p:spPr>
          <a:xfrm>
            <a:off x="402376" y="121830"/>
            <a:ext cx="10604948" cy="95596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Субъекты Российской Федерации – лидеры по объему внебюджетных средств, </a:t>
            </a:r>
            <a:b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направленных образовательными организациями на развитие материально-технической базы 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9F7A6BAD-F771-4ABF-9FB1-1DD00225E2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0950305"/>
              </p:ext>
            </p:extLst>
          </p:nvPr>
        </p:nvGraphicFramePr>
        <p:xfrm>
          <a:off x="731982" y="1482003"/>
          <a:ext cx="10594109" cy="5239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0410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DE17BD9-3BC2-4D79-A4D2-77FB57652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13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E290EDC-2A89-4D1C-98D6-ABE030C25B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5760" r="5659" b="86163"/>
          <a:stretch/>
        </p:blipFill>
        <p:spPr>
          <a:xfrm>
            <a:off x="0" y="0"/>
            <a:ext cx="12192000" cy="1199622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C6B6AA5-A748-4742-A559-AD391EC0A182}"/>
              </a:ext>
            </a:extLst>
          </p:cNvPr>
          <p:cNvSpPr txBox="1">
            <a:spLocks/>
          </p:cNvSpPr>
          <p:nvPr/>
        </p:nvSpPr>
        <p:spPr>
          <a:xfrm>
            <a:off x="143346" y="243658"/>
            <a:ext cx="11905307" cy="9559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Субъекты Российской Федерации – лидеры по участию профильных организаций и предприятий в обновлении материально-технической базы профессиональных образовательных организаций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30385BEC-77A9-460F-8FC6-2424F566BB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9742811"/>
              </p:ext>
            </p:extLst>
          </p:nvPr>
        </p:nvGraphicFramePr>
        <p:xfrm>
          <a:off x="1" y="1199621"/>
          <a:ext cx="6293666" cy="565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2851611B-2484-4D3C-AFF9-9F5F7A90EF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0350641"/>
              </p:ext>
            </p:extLst>
          </p:nvPr>
        </p:nvGraphicFramePr>
        <p:xfrm>
          <a:off x="6767489" y="1350912"/>
          <a:ext cx="4950689" cy="5263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77699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088D079-B34B-491C-BDB9-385C57C82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14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3411EA3-FFE2-457A-879B-6B174AB07C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5760" r="5659" b="86163"/>
          <a:stretch/>
        </p:blipFill>
        <p:spPr>
          <a:xfrm>
            <a:off x="0" y="0"/>
            <a:ext cx="12192000" cy="1199622"/>
          </a:xfrm>
          <a:prstGeom prst="rect">
            <a:avLst/>
          </a:prstGeom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89CDE1AC-CB30-4BD9-B3C9-697890020A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4904828"/>
              </p:ext>
            </p:extLst>
          </p:nvPr>
        </p:nvGraphicFramePr>
        <p:xfrm>
          <a:off x="-4" y="1199621"/>
          <a:ext cx="12191999" cy="565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DD00C138-0E77-45B9-8203-1FFC66F45E16}"/>
              </a:ext>
            </a:extLst>
          </p:cNvPr>
          <p:cNvSpPr txBox="1">
            <a:spLocks/>
          </p:cNvSpPr>
          <p:nvPr/>
        </p:nvSpPr>
        <p:spPr>
          <a:xfrm>
            <a:off x="294757" y="107135"/>
            <a:ext cx="10604948" cy="955961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Субъекты Российской Федерации – лидеры по объему средств, на которые профильные предприятия передали образовательным организациям на безвозмездной основе машины </a:t>
            </a:r>
            <a:b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оборудование не старше 5 лет</a:t>
            </a:r>
          </a:p>
        </p:txBody>
      </p:sp>
    </p:spTree>
    <p:extLst>
      <p:ext uri="{BB962C8B-B14F-4D97-AF65-F5344CB8AC3E}">
        <p14:creationId xmlns:p14="http://schemas.microsoft.com/office/powerpoint/2010/main" val="3011327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EE3C984-0495-46AB-AE42-9C7DB977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15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30EBED2-0E64-4117-B057-592FADF4A1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5760" r="5659" b="86163"/>
          <a:stretch/>
        </p:blipFill>
        <p:spPr>
          <a:xfrm>
            <a:off x="0" y="0"/>
            <a:ext cx="12192000" cy="1199622"/>
          </a:xfrm>
          <a:prstGeom prst="rect">
            <a:avLst/>
          </a:prstGeom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C76EBA8A-9217-4DF8-A4E7-D1A7298335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1111373"/>
              </p:ext>
            </p:extLst>
          </p:nvPr>
        </p:nvGraphicFramePr>
        <p:xfrm>
          <a:off x="570425" y="1425928"/>
          <a:ext cx="11051149" cy="4927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4D79CF9-4CA4-4725-8B4F-3355B77AA318}"/>
              </a:ext>
            </a:extLst>
          </p:cNvPr>
          <p:cNvSpPr txBox="1">
            <a:spLocks/>
          </p:cNvSpPr>
          <p:nvPr/>
        </p:nvSpPr>
        <p:spPr>
          <a:xfrm>
            <a:off x="294757" y="107135"/>
            <a:ext cx="10604948" cy="955961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Субъекты Российской Федерации – лидеры по количеству образовательных организаций, которым профильные предприятия передали на безвозмездной основе машины и оборудование </a:t>
            </a:r>
            <a:b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старше 5 лет</a:t>
            </a:r>
          </a:p>
        </p:txBody>
      </p:sp>
    </p:spTree>
    <p:extLst>
      <p:ext uri="{BB962C8B-B14F-4D97-AF65-F5344CB8AC3E}">
        <p14:creationId xmlns:p14="http://schemas.microsoft.com/office/powerpoint/2010/main" val="2142443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27EE450-D0F5-4BA6-A45B-2D726CAA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16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1541FD5-4DCB-4FAD-9948-98C6EFAD69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5760" r="5659" b="86163"/>
          <a:stretch/>
        </p:blipFill>
        <p:spPr>
          <a:xfrm>
            <a:off x="0" y="0"/>
            <a:ext cx="12192000" cy="955961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158BBF3-8C21-4484-9A0E-2710D03D6C7D}"/>
              </a:ext>
            </a:extLst>
          </p:cNvPr>
          <p:cNvSpPr txBox="1">
            <a:spLocks/>
          </p:cNvSpPr>
          <p:nvPr/>
        </p:nvSpPr>
        <p:spPr>
          <a:xfrm>
            <a:off x="369411" y="246253"/>
            <a:ext cx="11905307" cy="9559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Субъекты Российской Федерации, образовательные организации которых имели внебюджетные средства, 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 не направили их на развитие материально-технической базы</a:t>
            </a:r>
          </a:p>
        </p:txBody>
      </p:sp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id="{E8EF5C77-3E14-4D78-A068-5357C810BD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980376"/>
              </p:ext>
            </p:extLst>
          </p:nvPr>
        </p:nvGraphicFramePr>
        <p:xfrm>
          <a:off x="1499616" y="1006944"/>
          <a:ext cx="9528048" cy="5669280"/>
        </p:xfrm>
        <a:graphic>
          <a:graphicData uri="http://schemas.openxmlformats.org/drawingml/2006/table">
            <a:tbl>
              <a:tblPr firstRow="1" bandRow="1">
                <a:solidFill>
                  <a:schemeClr val="accent2">
                    <a:lumMod val="20000"/>
                    <a:lumOff val="80000"/>
                  </a:schemeClr>
                </a:solidFill>
                <a:tableStyleId>{5C22544A-7EE6-4342-B048-85BDC9FD1C3A}</a:tableStyleId>
              </a:tblPr>
              <a:tblGrid>
                <a:gridCol w="2843784">
                  <a:extLst>
                    <a:ext uri="{9D8B030D-6E8A-4147-A177-3AD203B41FA5}">
                      <a16:colId xmlns:a16="http://schemas.microsoft.com/office/drawing/2014/main" val="3940338233"/>
                    </a:ext>
                  </a:extLst>
                </a:gridCol>
                <a:gridCol w="3475640">
                  <a:extLst>
                    <a:ext uri="{9D8B030D-6E8A-4147-A177-3AD203B41FA5}">
                      <a16:colId xmlns:a16="http://schemas.microsoft.com/office/drawing/2014/main" val="834001112"/>
                    </a:ext>
                  </a:extLst>
                </a:gridCol>
                <a:gridCol w="3208624">
                  <a:extLst>
                    <a:ext uri="{9D8B030D-6E8A-4147-A177-3AD203B41FA5}">
                      <a16:colId xmlns:a16="http://schemas.microsoft.com/office/drawing/2014/main" val="3826993397"/>
                    </a:ext>
                  </a:extLst>
                </a:gridCol>
              </a:tblGrid>
              <a:tr h="3589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 Российской Федерации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внебюджетных средств организаций, поступивших за год, не направленных на развитие МТБ,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образовательных организаций, не направлявших внебюджетные средства на развитие МТБ в отчетном году, ед.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843156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Краснодарский край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6 055,4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812606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Московская область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1 122,1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863573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Башкортостан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731,8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095266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Ставропольский край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717,2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104425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Дагестан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624,1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266578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Свердловская область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552,1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159599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Татарстан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752635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Нижегородская область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540,4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93372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Красноярский край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481,3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371605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 Санкт-Петербург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409,9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395679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Кемеровская область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82123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Саха (Якутия)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377,0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655756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Иркутская область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068576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Новосибирская область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333,9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114656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Ханты-Мансийский автономный округ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701614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Томская область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287,3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966202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Приморский край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283,9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89624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Ростовская область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269388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Волгоградская область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230612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Бурятия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32599"/>
                  </a:ext>
                </a:extLst>
              </a:tr>
              <a:tr h="217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Алтайский край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183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921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CD99158-776F-4B56-A416-A8007DD5B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2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C41AE0-E5E2-4BAE-854F-D605AD1A0F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5760" r="5659" b="86163"/>
          <a:stretch/>
        </p:blipFill>
        <p:spPr>
          <a:xfrm>
            <a:off x="0" y="1"/>
            <a:ext cx="12192000" cy="704088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AD038D7-FD5B-4C4D-A742-F5239A09F7B2}"/>
              </a:ext>
            </a:extLst>
          </p:cNvPr>
          <p:cNvSpPr txBox="1">
            <a:spLocks/>
          </p:cNvSpPr>
          <p:nvPr/>
        </p:nvSpPr>
        <p:spPr>
          <a:xfrm>
            <a:off x="322952" y="69360"/>
            <a:ext cx="11905307" cy="6852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Интегральные показатели, лежащие в основе расчета рейтинга эффективности функционирования 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современных мастерских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AED6B14-C051-49B8-9764-75D3CBD80ABA}"/>
              </a:ext>
            </a:extLst>
          </p:cNvPr>
          <p:cNvSpPr/>
          <p:nvPr/>
        </p:nvSpPr>
        <p:spPr>
          <a:xfrm>
            <a:off x="0" y="704089"/>
            <a:ext cx="12192000" cy="6153910"/>
          </a:xfrm>
          <a:prstGeom prst="rect">
            <a:avLst/>
          </a:prstGeom>
          <a:solidFill>
            <a:srgbClr val="2E404E"/>
          </a:solidFill>
          <a:ln>
            <a:solidFill>
              <a:srgbClr val="2E4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2787139A-BF2D-49FF-ACCD-1976A39215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907057"/>
              </p:ext>
            </p:extLst>
          </p:nvPr>
        </p:nvGraphicFramePr>
        <p:xfrm>
          <a:off x="469462" y="817199"/>
          <a:ext cx="6413484" cy="435505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75636">
                  <a:extLst>
                    <a:ext uri="{9D8B030D-6E8A-4147-A177-3AD203B41FA5}">
                      <a16:colId xmlns:a16="http://schemas.microsoft.com/office/drawing/2014/main" val="3241719304"/>
                    </a:ext>
                  </a:extLst>
                </a:gridCol>
                <a:gridCol w="868924">
                  <a:extLst>
                    <a:ext uri="{9D8B030D-6E8A-4147-A177-3AD203B41FA5}">
                      <a16:colId xmlns:a16="http://schemas.microsoft.com/office/drawing/2014/main" val="2959428951"/>
                    </a:ext>
                  </a:extLst>
                </a:gridCol>
                <a:gridCol w="868924">
                  <a:extLst>
                    <a:ext uri="{9D8B030D-6E8A-4147-A177-3AD203B41FA5}">
                      <a16:colId xmlns:a16="http://schemas.microsoft.com/office/drawing/2014/main" val="881121453"/>
                    </a:ext>
                  </a:extLst>
                </a:gridCol>
              </a:tblGrid>
              <a:tr h="433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Описание показателя</a:t>
                      </a:r>
                    </a:p>
                  </a:txBody>
                  <a:tcPr marL="39009" marR="390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Вес показателя</a:t>
                      </a: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(K)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</a:p>
                  </a:txBody>
                  <a:tcPr marL="39009" marR="390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441450"/>
                  </a:ext>
                </a:extLst>
              </a:tr>
              <a:tr h="378623">
                <a:tc>
                  <a:txBody>
                    <a:bodyPr/>
                    <a:lstStyle/>
                    <a:p>
                      <a:pPr indent="180000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граждан Российской Федерации, прошедших обучение по всем видам образовательных программ, предлагаемых мастерскими, чел.: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756753"/>
                  </a:ext>
                </a:extLst>
              </a:tr>
              <a:tr h="135641">
                <a:tc>
                  <a:txBody>
                    <a:bodyPr/>
                    <a:lstStyle/>
                    <a:p>
                      <a:pPr indent="180000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191407"/>
                  </a:ext>
                </a:extLst>
              </a:tr>
              <a:tr h="281934">
                <a:tc>
                  <a:txBody>
                    <a:bodyPr/>
                    <a:lstStyle/>
                    <a:p>
                      <a:pPr indent="180000" algn="just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программам среднего профессионального образования, программам подготовки специалистов среднего звена, чел.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</a:t>
                      </a: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А1</a:t>
                      </a: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994697"/>
                  </a:ext>
                </a:extLst>
              </a:tr>
              <a:tr h="378623">
                <a:tc>
                  <a:txBody>
                    <a:bodyPr/>
                    <a:lstStyle/>
                    <a:p>
                      <a:pPr indent="180000" algn="just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программам среднего профессионального образования, программам подготовки квалифицированных рабочих, служащих, чел.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</a:t>
                      </a: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А2</a:t>
                      </a: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100372"/>
                  </a:ext>
                </a:extLst>
              </a:tr>
              <a:tr h="281934">
                <a:tc>
                  <a:txBody>
                    <a:bodyPr/>
                    <a:lstStyle/>
                    <a:p>
                      <a:pPr indent="180000" algn="just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программам профессионального обучения, дополнительным профессиональным программам, чел.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А3</a:t>
                      </a: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044204"/>
                  </a:ext>
                </a:extLst>
              </a:tr>
              <a:tr h="135641">
                <a:tc>
                  <a:txBody>
                    <a:bodyPr/>
                    <a:lstStyle/>
                    <a:p>
                      <a:pPr indent="180000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964146"/>
                  </a:ext>
                </a:extLst>
              </a:tr>
              <a:tr h="135641">
                <a:tc>
                  <a:txBody>
                    <a:bodyPr/>
                    <a:lstStyle/>
                    <a:p>
                      <a:pPr indent="180000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 также: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004158"/>
                  </a:ext>
                </a:extLst>
              </a:tr>
              <a:tr h="281934">
                <a:tc>
                  <a:txBody>
                    <a:bodyPr/>
                    <a:lstStyle/>
                    <a:p>
                      <a:pPr indent="180000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программам для обучающихся общеобразовательных организаций, чел.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А4</a:t>
                      </a: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153012"/>
                  </a:ext>
                </a:extLst>
              </a:tr>
              <a:tr h="281934">
                <a:tc>
                  <a:txBody>
                    <a:bodyPr/>
                    <a:lstStyle/>
                    <a:p>
                      <a:pPr indent="180000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программам под заказ работодателей, чел.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А5</a:t>
                      </a: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822815"/>
                  </a:ext>
                </a:extLst>
              </a:tr>
              <a:tr h="896009">
                <a:tc>
                  <a:txBody>
                    <a:bodyPr/>
                    <a:lstStyle/>
                    <a:p>
                      <a:pPr indent="180000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привлеченных к деятельности современных мастерских сотрудников (работников) научных организаций и образовательных организаций, реализующих программы высшего образования, представителей промышленных предприятий и высокотехнологичного бизнеса, представителей иных организаций для реализации мероприятий по профессиональной ориентации на базе мастерских, чел.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А6</a:t>
                      </a: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307731"/>
                  </a:ext>
                </a:extLst>
              </a:tr>
              <a:tr h="507969">
                <a:tc>
                  <a:txBody>
                    <a:bodyPr/>
                    <a:lstStyle/>
                    <a:p>
                      <a:pPr indent="180000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обучающихся в 6 - 11 классах общеобразовательных организаций, принявших участие в мероприятиях профессиональной ориентации на базе современных мастерских, чел.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А7</a:t>
                      </a:r>
                    </a:p>
                  </a:txBody>
                  <a:tcPr marL="39009" marR="390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33962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373A78A-8600-4B23-9984-9D5C8ACDDD2E}"/>
              </a:ext>
            </a:extLst>
          </p:cNvPr>
          <p:cNvSpPr txBox="1"/>
          <p:nvPr/>
        </p:nvSpPr>
        <p:spPr>
          <a:xfrm>
            <a:off x="714790" y="5524896"/>
            <a:ext cx="6213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каждому показателю производится расчет индекса, характеризующего позицию мастерской относительно других мастерских. Расчет индексов по каждому показателю производится путем сравнения количественного показателя мастерской c максимальным или минимальным значением диапазона данного показателя по всем мастерским, участвующим в рейтинге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29C45E-D21F-44C1-A36B-8DECC06CC4B0}"/>
              </a:ext>
            </a:extLst>
          </p:cNvPr>
          <p:cNvSpPr txBox="1"/>
          <p:nvPr/>
        </p:nvSpPr>
        <p:spPr>
          <a:xfrm>
            <a:off x="7455338" y="938708"/>
            <a:ext cx="3974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Индексы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показателей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(R)</a:t>
            </a:r>
            <a:r>
              <a:rPr lang="ru-RU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рассчитываются по шкале от 0  (минимальная оценка) до 5 (максимальная оценка)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баллов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B1C836D-B04D-43A6-A7CA-87FAE9B5C169}"/>
                  </a:ext>
                </a:extLst>
              </p:cNvPr>
              <p:cNvSpPr txBox="1"/>
              <p:nvPr/>
            </p:nvSpPr>
            <p:spPr>
              <a:xfrm>
                <a:off x="7766164" y="5008611"/>
                <a:ext cx="3957864" cy="1313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Формула расчета рейтинга:</a:t>
                </a:r>
              </a:p>
              <a:p>
                <a:pPr algn="just"/>
                <a:endParaRPr lang="ru-RU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ru-RU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ru-RU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ru-RU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1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ru-RU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ru-RU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1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ru-RU" sz="1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ru-RU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r>
                        <a:rPr lang="en-US" sz="1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r>
                        <a:rPr lang="ru-RU" sz="1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ru-RU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</m:sSub>
                      <m:r>
                        <a:rPr lang="en-US" sz="1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</m:sSub>
                      <m:r>
                        <a:rPr lang="ru-RU" sz="1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ru-RU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sub>
                      </m:sSub>
                      <m:r>
                        <a:rPr lang="en-US" sz="1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sub>
                      </m:sSub>
                      <m:r>
                        <a:rPr lang="ru-RU" sz="1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ru-RU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sub>
                      </m:sSub>
                      <m:sSub>
                        <m:sSubPr>
                          <m:ctrlP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×</m:t>
                          </m:r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sub>
                      </m:sSub>
                      <m:r>
                        <a:rPr lang="ru-RU" sz="1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ru-RU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</m:t>
                          </m:r>
                        </m:sub>
                      </m:sSub>
                      <m:r>
                        <a:rPr lang="en-US" sz="1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sSub>
                        <m:sSubPr>
                          <m:ctrlPr>
                            <a:rPr lang="en-US" sz="1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ru-RU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B1C836D-B04D-43A6-A7CA-87FAE9B5C1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6164" y="5008611"/>
                <a:ext cx="3957864" cy="1313565"/>
              </a:xfrm>
              <a:prstGeom prst="rect">
                <a:avLst/>
              </a:prstGeom>
              <a:blipFill>
                <a:blip r:embed="rId3"/>
                <a:stretch>
                  <a:fillRect t="-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B5A5C7CD-30EB-4FB7-A637-256863B608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645409"/>
              </p:ext>
            </p:extLst>
          </p:nvPr>
        </p:nvGraphicFramePr>
        <p:xfrm>
          <a:off x="7455338" y="1580737"/>
          <a:ext cx="4267200" cy="299735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193135872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76652858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408417087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88265579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87498756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64493501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49571414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56514507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А1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А2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А3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А4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А5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А6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А7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R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708840"/>
                  </a:ext>
                </a:extLst>
              </a:tr>
              <a:tr h="1764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29994"/>
                  </a:ext>
                </a:extLst>
              </a:tr>
              <a:tr h="161925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Диапазоны значений для мастерских, созданных в </a:t>
                      </a:r>
                      <a:r>
                        <a:rPr lang="en-US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r>
                        <a:rPr lang="ru-RU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 году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216123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842962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320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150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360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360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342629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640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300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720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300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380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720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88515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960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450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1080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450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570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90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1080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129705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1280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1440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760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120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1440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93892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1600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750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1800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750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950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150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1800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2286934"/>
                  </a:ext>
                </a:extLst>
              </a:tr>
              <a:tr h="201549"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6703255"/>
                  </a:ext>
                </a:extLst>
              </a:tr>
              <a:tr h="161925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Диапазоны значений для мастерских, созданных в </a:t>
                      </a:r>
                      <a:r>
                        <a:rPr lang="en-US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r>
                        <a:rPr lang="ru-RU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 году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88663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99752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647534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240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145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110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480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336863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480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180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290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220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960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852037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720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270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435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360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330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1440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76919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960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360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580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480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440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1920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986067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1200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450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725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550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2400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0175337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AF8E867-9D8F-459C-B109-0DB0C974A155}"/>
              </a:ext>
            </a:extLst>
          </p:cNvPr>
          <p:cNvSpPr txBox="1"/>
          <p:nvPr/>
        </p:nvSpPr>
        <p:spPr>
          <a:xfrm>
            <a:off x="569617" y="6475254"/>
            <a:ext cx="62131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*Сбор данных согласно письму ФГБОУ ДПО ИРПО от 03.08.2021 № 2361</a:t>
            </a:r>
          </a:p>
        </p:txBody>
      </p:sp>
    </p:spTree>
    <p:extLst>
      <p:ext uri="{BB962C8B-B14F-4D97-AF65-F5344CB8AC3E}">
        <p14:creationId xmlns:p14="http://schemas.microsoft.com/office/powerpoint/2010/main" val="192848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CD99158-776F-4B56-A416-A8007DD5B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3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C41AE0-E5E2-4BAE-854F-D605AD1A0F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5760" r="5659" b="86163"/>
          <a:stretch/>
        </p:blipFill>
        <p:spPr>
          <a:xfrm>
            <a:off x="0" y="1"/>
            <a:ext cx="12192000" cy="704088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AD038D7-FD5B-4C4D-A742-F5239A09F7B2}"/>
              </a:ext>
            </a:extLst>
          </p:cNvPr>
          <p:cNvSpPr txBox="1">
            <a:spLocks/>
          </p:cNvSpPr>
          <p:nvPr/>
        </p:nvSpPr>
        <p:spPr>
          <a:xfrm>
            <a:off x="396843" y="18830"/>
            <a:ext cx="11905307" cy="6852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Рейтинг мастерских по направлению «Искусство, дизайн и сфера услуг»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8552E9AC-DA26-4628-B434-6079FFE529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492187"/>
              </p:ext>
            </p:extLst>
          </p:nvPr>
        </p:nvGraphicFramePr>
        <p:xfrm>
          <a:off x="396843" y="713775"/>
          <a:ext cx="5486720" cy="2269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757">
                  <a:extLst>
                    <a:ext uri="{9D8B030D-6E8A-4147-A177-3AD203B41FA5}">
                      <a16:colId xmlns:a16="http://schemas.microsoft.com/office/drawing/2014/main" val="2534809570"/>
                    </a:ext>
                  </a:extLst>
                </a:gridCol>
                <a:gridCol w="2935224">
                  <a:extLst>
                    <a:ext uri="{9D8B030D-6E8A-4147-A177-3AD203B41FA5}">
                      <a16:colId xmlns:a16="http://schemas.microsoft.com/office/drawing/2014/main" val="997351328"/>
                    </a:ext>
                  </a:extLst>
                </a:gridCol>
                <a:gridCol w="1152144">
                  <a:extLst>
                    <a:ext uri="{9D8B030D-6E8A-4147-A177-3AD203B41FA5}">
                      <a16:colId xmlns:a16="http://schemas.microsoft.com/office/drawing/2014/main" val="3025692141"/>
                    </a:ext>
                  </a:extLst>
                </a:gridCol>
                <a:gridCol w="424595">
                  <a:extLst>
                    <a:ext uri="{9D8B030D-6E8A-4147-A177-3AD203B41FA5}">
                      <a16:colId xmlns:a16="http://schemas.microsoft.com/office/drawing/2014/main" val="3479234164"/>
                    </a:ext>
                  </a:extLst>
                </a:gridCol>
              </a:tblGrid>
              <a:tr h="174966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871298"/>
                  </a:ext>
                </a:extLst>
              </a:tr>
              <a:tr h="33743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 Российской Федерации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Образовательная организация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Мастерская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23177"/>
                  </a:ext>
                </a:extLst>
              </a:tr>
              <a:tr h="36787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Тюменская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Тюменской области «Тюменский колледж производственных и социальных технологий»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Поварское дело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986840"/>
                  </a:ext>
                </a:extLst>
              </a:tr>
              <a:tr h="367870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Ресторанный сервис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226211"/>
                  </a:ext>
                </a:extLst>
              </a:tr>
              <a:tr h="33824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Ярославская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ГПОУ Ярославской области Ярославский колледж индустрии питания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Поварское дело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57280"/>
                  </a:ext>
                </a:extLst>
              </a:tr>
              <a:tr h="338249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Кондитерское дело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239696"/>
                  </a:ext>
                </a:extLst>
              </a:tr>
              <a:tr h="232767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Хлебопечение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597030"/>
                  </a:ext>
                </a:extLst>
              </a:tr>
            </a:tbl>
          </a:graphicData>
        </a:graphic>
      </p:graphicFrame>
      <p:graphicFrame>
        <p:nvGraphicFramePr>
          <p:cNvPr id="7" name="Таблица 5">
            <a:extLst>
              <a:ext uri="{FF2B5EF4-FFF2-40B4-BE49-F238E27FC236}">
                <a16:creationId xmlns:a16="http://schemas.microsoft.com/office/drawing/2014/main" id="{3098152B-3C27-4536-BCDB-2521C20989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61307"/>
              </p:ext>
            </p:extLst>
          </p:nvPr>
        </p:nvGraphicFramePr>
        <p:xfrm>
          <a:off x="6207206" y="713775"/>
          <a:ext cx="5689599" cy="2337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213">
                  <a:extLst>
                    <a:ext uri="{9D8B030D-6E8A-4147-A177-3AD203B41FA5}">
                      <a16:colId xmlns:a16="http://schemas.microsoft.com/office/drawing/2014/main" val="2534809570"/>
                    </a:ext>
                  </a:extLst>
                </a:gridCol>
                <a:gridCol w="3130037">
                  <a:extLst>
                    <a:ext uri="{9D8B030D-6E8A-4147-A177-3AD203B41FA5}">
                      <a16:colId xmlns:a16="http://schemas.microsoft.com/office/drawing/2014/main" val="997351328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3025692141"/>
                    </a:ext>
                  </a:extLst>
                </a:gridCol>
                <a:gridCol w="430229">
                  <a:extLst>
                    <a:ext uri="{9D8B030D-6E8A-4147-A177-3AD203B41FA5}">
                      <a16:colId xmlns:a16="http://schemas.microsoft.com/office/drawing/2014/main" val="3479234164"/>
                    </a:ext>
                  </a:extLst>
                </a:gridCol>
              </a:tblGrid>
              <a:tr h="15082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871298"/>
                  </a:ext>
                </a:extLst>
              </a:tr>
              <a:tr h="290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 Российской Федерации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Образовательная организация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Мастерская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23177"/>
                  </a:ext>
                </a:extLst>
              </a:tr>
              <a:tr h="37972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Самарская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Самарской области «Самарский государственный колледж сервисных технологий и дизайна»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Парикмахерское искусство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986840"/>
                  </a:ext>
                </a:extLst>
              </a:tr>
              <a:tr h="193585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Поварское дело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57280"/>
                  </a:ext>
                </a:extLst>
              </a:tr>
              <a:tr h="379727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Цифровой модельер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652431"/>
                  </a:ext>
                </a:extLst>
              </a:tr>
              <a:tr h="379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Свердловская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Свердловской области «Уральский колледж строительства, архитектуры и предпринимательства»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Графический дизайн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239696"/>
                  </a:ext>
                </a:extLst>
              </a:tr>
              <a:tr h="379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Ростовской области "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Новошахтинский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технологический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Цифровой модельер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1224"/>
                  </a:ext>
                </a:extLst>
              </a:tr>
            </a:tbl>
          </a:graphicData>
        </a:graphic>
      </p:graphicFrame>
      <p:graphicFrame>
        <p:nvGraphicFramePr>
          <p:cNvPr id="8" name="Таблица 5">
            <a:extLst>
              <a:ext uri="{FF2B5EF4-FFF2-40B4-BE49-F238E27FC236}">
                <a16:creationId xmlns:a16="http://schemas.microsoft.com/office/drawing/2014/main" id="{94437C1B-04F4-4636-AD05-1C7E7BB671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582413"/>
              </p:ext>
            </p:extLst>
          </p:nvPr>
        </p:nvGraphicFramePr>
        <p:xfrm>
          <a:off x="396843" y="3237250"/>
          <a:ext cx="5486720" cy="1604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757">
                  <a:extLst>
                    <a:ext uri="{9D8B030D-6E8A-4147-A177-3AD203B41FA5}">
                      <a16:colId xmlns:a16="http://schemas.microsoft.com/office/drawing/2014/main" val="2534809570"/>
                    </a:ext>
                  </a:extLst>
                </a:gridCol>
                <a:gridCol w="2935224">
                  <a:extLst>
                    <a:ext uri="{9D8B030D-6E8A-4147-A177-3AD203B41FA5}">
                      <a16:colId xmlns:a16="http://schemas.microsoft.com/office/drawing/2014/main" val="99735132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25692141"/>
                    </a:ext>
                  </a:extLst>
                </a:gridCol>
                <a:gridCol w="433739">
                  <a:extLst>
                    <a:ext uri="{9D8B030D-6E8A-4147-A177-3AD203B41FA5}">
                      <a16:colId xmlns:a16="http://schemas.microsoft.com/office/drawing/2014/main" val="3479234164"/>
                    </a:ext>
                  </a:extLst>
                </a:gridCol>
              </a:tblGrid>
              <a:tr h="4747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Чеченская Республика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«Грозненский технологический техникум сервиса им. М.Д.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Дадаева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Управление, эксплуатация и обслуживание многоквартирного дома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986840"/>
                  </a:ext>
                </a:extLst>
              </a:tr>
              <a:tr h="308405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Ямало-Ненецкий автономный округ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ГБПОУ ЯНАО «Ноябрьский колледж профессиональных и информационных технологий»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Ресторанный сервис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995473"/>
                  </a:ext>
                </a:extLst>
              </a:tr>
              <a:tr h="308405">
                <a:tc vMerge="1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Ямало-Ненецкий автономный округ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ЯНАО «Ноябрьский колледж профессиональных и информационных технологий»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Кондитерское дело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57280"/>
                  </a:ext>
                </a:extLst>
              </a:tr>
              <a:tr h="292608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Бухгалтерский учет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239696"/>
                  </a:ext>
                </a:extLst>
              </a:tr>
            </a:tbl>
          </a:graphicData>
        </a:graphic>
      </p:graphicFrame>
      <p:graphicFrame>
        <p:nvGraphicFramePr>
          <p:cNvPr id="9" name="Таблица 5">
            <a:extLst>
              <a:ext uri="{FF2B5EF4-FFF2-40B4-BE49-F238E27FC236}">
                <a16:creationId xmlns:a16="http://schemas.microsoft.com/office/drawing/2014/main" id="{A060FA2A-A809-4D7F-882E-9F2339411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644612"/>
              </p:ext>
            </p:extLst>
          </p:nvPr>
        </p:nvGraphicFramePr>
        <p:xfrm>
          <a:off x="6207206" y="3429000"/>
          <a:ext cx="5689599" cy="1334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00">
                  <a:extLst>
                    <a:ext uri="{9D8B030D-6E8A-4147-A177-3AD203B41FA5}">
                      <a16:colId xmlns:a16="http://schemas.microsoft.com/office/drawing/2014/main" val="2534809570"/>
                    </a:ext>
                  </a:extLst>
                </a:gridCol>
                <a:gridCol w="2617583">
                  <a:extLst>
                    <a:ext uri="{9D8B030D-6E8A-4147-A177-3AD203B41FA5}">
                      <a16:colId xmlns:a16="http://schemas.microsoft.com/office/drawing/2014/main" val="997351328"/>
                    </a:ext>
                  </a:extLst>
                </a:gridCol>
                <a:gridCol w="1568676">
                  <a:extLst>
                    <a:ext uri="{9D8B030D-6E8A-4147-A177-3AD203B41FA5}">
                      <a16:colId xmlns:a16="http://schemas.microsoft.com/office/drawing/2014/main" val="3025692141"/>
                    </a:ext>
                  </a:extLst>
                </a:gridCol>
                <a:gridCol w="411940">
                  <a:extLst>
                    <a:ext uri="{9D8B030D-6E8A-4147-A177-3AD203B41FA5}">
                      <a16:colId xmlns:a16="http://schemas.microsoft.com/office/drawing/2014/main" val="3479234164"/>
                    </a:ext>
                  </a:extLst>
                </a:gridCol>
              </a:tblGrid>
              <a:tr h="3265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ФГБОУ ВО «Новгородский государственный университет имени Ярослава Мудрого»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Администрирование отеля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57280"/>
                  </a:ext>
                </a:extLst>
              </a:tr>
              <a:tr h="3265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Костромская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ОГБПОУ  «Костромской торгово-экономический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Ресторанный сервис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239696"/>
                  </a:ext>
                </a:extLst>
              </a:tr>
              <a:tr h="35517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Калининградская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 Калининградской области ПОО  «Гусевский политехнический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3D моделирование для компьютерных игр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1224"/>
                  </a:ext>
                </a:extLst>
              </a:tr>
              <a:tr h="326575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Цифровой модельер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597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13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0FFC8D7-3D20-4B67-89E6-B3EA440F8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7943BF3C-A5A2-45B9-B5A6-7276D9A39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503423"/>
              </p:ext>
            </p:extLst>
          </p:nvPr>
        </p:nvGraphicFramePr>
        <p:xfrm>
          <a:off x="6206152" y="713776"/>
          <a:ext cx="5699155" cy="2162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451">
                  <a:extLst>
                    <a:ext uri="{9D8B030D-6E8A-4147-A177-3AD203B41FA5}">
                      <a16:colId xmlns:a16="http://schemas.microsoft.com/office/drawing/2014/main" val="2991827626"/>
                    </a:ext>
                  </a:extLst>
                </a:gridCol>
                <a:gridCol w="2119013">
                  <a:extLst>
                    <a:ext uri="{9D8B030D-6E8A-4147-A177-3AD203B41FA5}">
                      <a16:colId xmlns:a16="http://schemas.microsoft.com/office/drawing/2014/main" val="3905217559"/>
                    </a:ext>
                  </a:extLst>
                </a:gridCol>
                <a:gridCol w="2066544">
                  <a:extLst>
                    <a:ext uri="{9D8B030D-6E8A-4147-A177-3AD203B41FA5}">
                      <a16:colId xmlns:a16="http://schemas.microsoft.com/office/drawing/2014/main" val="422946111"/>
                    </a:ext>
                  </a:extLst>
                </a:gridCol>
                <a:gridCol w="338147">
                  <a:extLst>
                    <a:ext uri="{9D8B030D-6E8A-4147-A177-3AD203B41FA5}">
                      <a16:colId xmlns:a16="http://schemas.microsoft.com/office/drawing/2014/main" val="61308858"/>
                    </a:ext>
                  </a:extLst>
                </a:gridCol>
              </a:tblGrid>
              <a:tr h="111965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967631"/>
                  </a:ext>
                </a:extLst>
              </a:tr>
              <a:tr h="3358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 Российской Федерации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Образовательная организация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Компетенция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96544"/>
                  </a:ext>
                </a:extLst>
              </a:tr>
              <a:tr h="1754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Областное ГАПОУ «Белгородский строительный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Кирпичная кладка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038699"/>
                  </a:ext>
                </a:extLst>
              </a:tr>
              <a:tr h="143809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Областное ГАПОУ «Белгородский строительный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Облицовка плиткой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05027"/>
                  </a:ext>
                </a:extLst>
              </a:tr>
              <a:tr h="245236">
                <a:tc rowSpan="5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Вологодская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БПОУ Вологодской области «Вологодский строительный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 информационного моделирования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056884"/>
                  </a:ext>
                </a:extLst>
              </a:tr>
              <a:tr h="119740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Геодезия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64062"/>
                  </a:ext>
                </a:extLst>
              </a:tr>
              <a:tr h="250331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Эксплуатация и обслуживание многоквартирного дома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720776"/>
                  </a:ext>
                </a:extLst>
              </a:tr>
              <a:tr h="250331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Малярные и декоративные работы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924170"/>
                  </a:ext>
                </a:extLst>
              </a:tr>
              <a:tr h="250331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Сантехника и отопление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846127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E107CC1-3C53-4CF7-B3CD-CB9B7DB8EC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5760" r="5659" b="86163"/>
          <a:stretch/>
        </p:blipFill>
        <p:spPr>
          <a:xfrm>
            <a:off x="1" y="-1"/>
            <a:ext cx="12191999" cy="705600"/>
          </a:xfrm>
          <a:prstGeom prst="rect">
            <a:avLst/>
          </a:prstGeom>
        </p:spPr>
      </p:pic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D086FDD8-A223-41C6-BB05-2CB40B979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56145"/>
              </p:ext>
            </p:extLst>
          </p:nvPr>
        </p:nvGraphicFramePr>
        <p:xfrm>
          <a:off x="396843" y="713778"/>
          <a:ext cx="5505192" cy="2688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446">
                  <a:extLst>
                    <a:ext uri="{9D8B030D-6E8A-4147-A177-3AD203B41FA5}">
                      <a16:colId xmlns:a16="http://schemas.microsoft.com/office/drawing/2014/main" val="2991827626"/>
                    </a:ext>
                  </a:extLst>
                </a:gridCol>
                <a:gridCol w="2884263">
                  <a:extLst>
                    <a:ext uri="{9D8B030D-6E8A-4147-A177-3AD203B41FA5}">
                      <a16:colId xmlns:a16="http://schemas.microsoft.com/office/drawing/2014/main" val="3905217559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422946111"/>
                    </a:ext>
                  </a:extLst>
                </a:gridCol>
                <a:gridCol w="351627">
                  <a:extLst>
                    <a:ext uri="{9D8B030D-6E8A-4147-A177-3AD203B41FA5}">
                      <a16:colId xmlns:a16="http://schemas.microsoft.com/office/drawing/2014/main" val="61308858"/>
                    </a:ext>
                  </a:extLst>
                </a:gridCol>
              </a:tblGrid>
              <a:tr h="189753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967631"/>
                  </a:ext>
                </a:extLst>
              </a:tr>
              <a:tr h="3659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 Российской Федерации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Образовательная организация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Компетенция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96544"/>
                  </a:ext>
                </a:extLst>
              </a:tr>
              <a:tr h="30332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Чувашская Республика – Чувашия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Чувашской Республики «Чебоксарский техникум строительства и городского хозяйства»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Геодезия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038699"/>
                  </a:ext>
                </a:extLst>
              </a:tr>
              <a:tr h="374423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Малярные и декоративные работы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05027"/>
                  </a:ext>
                </a:extLst>
              </a:tr>
              <a:tr h="4964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Иркутская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Иркутской области «Иркутский техникум архитектуры и строительства»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Сухое строительство и штукатурные работы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056884"/>
                  </a:ext>
                </a:extLst>
              </a:tr>
              <a:tr h="3601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Мурманская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Мурманской области «Мурманский строительный колледж имени Н.Е.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Момота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Электромонтаж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64062"/>
                  </a:ext>
                </a:extLst>
              </a:tr>
              <a:tr h="3744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Алтай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БПОУ Республики Алтай «Горно-Алтайский государственный политехнический колледж имени М.З. Гнездилова»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Облицовка плиткой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695881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90934ABB-8A5C-47E4-8859-FEDE13DBE727}"/>
              </a:ext>
            </a:extLst>
          </p:cNvPr>
          <p:cNvSpPr txBox="1">
            <a:spLocks/>
          </p:cNvSpPr>
          <p:nvPr/>
        </p:nvSpPr>
        <p:spPr>
          <a:xfrm>
            <a:off x="396843" y="18830"/>
            <a:ext cx="11905307" cy="6852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Рейтинг мастерских по направлению «Строительство»</a:t>
            </a:r>
          </a:p>
        </p:txBody>
      </p:sp>
      <p:graphicFrame>
        <p:nvGraphicFramePr>
          <p:cNvPr id="7" name="Таблица 5">
            <a:extLst>
              <a:ext uri="{FF2B5EF4-FFF2-40B4-BE49-F238E27FC236}">
                <a16:creationId xmlns:a16="http://schemas.microsoft.com/office/drawing/2014/main" id="{B61F0D42-00D4-4194-BE01-C689F889A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124746"/>
              </p:ext>
            </p:extLst>
          </p:nvPr>
        </p:nvGraphicFramePr>
        <p:xfrm>
          <a:off x="396843" y="3608705"/>
          <a:ext cx="5505192" cy="1655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301">
                  <a:extLst>
                    <a:ext uri="{9D8B030D-6E8A-4147-A177-3AD203B41FA5}">
                      <a16:colId xmlns:a16="http://schemas.microsoft.com/office/drawing/2014/main" val="2534809570"/>
                    </a:ext>
                  </a:extLst>
                </a:gridCol>
                <a:gridCol w="2917582">
                  <a:extLst>
                    <a:ext uri="{9D8B030D-6E8A-4147-A177-3AD203B41FA5}">
                      <a16:colId xmlns:a16="http://schemas.microsoft.com/office/drawing/2014/main" val="997351328"/>
                    </a:ext>
                  </a:extLst>
                </a:gridCol>
                <a:gridCol w="1137858">
                  <a:extLst>
                    <a:ext uri="{9D8B030D-6E8A-4147-A177-3AD203B41FA5}">
                      <a16:colId xmlns:a16="http://schemas.microsoft.com/office/drawing/2014/main" val="3025692141"/>
                    </a:ext>
                  </a:extLst>
                </a:gridCol>
                <a:gridCol w="343451">
                  <a:extLst>
                    <a:ext uri="{9D8B030D-6E8A-4147-A177-3AD203B41FA5}">
                      <a16:colId xmlns:a16="http://schemas.microsoft.com/office/drawing/2014/main" val="3479234164"/>
                    </a:ext>
                  </a:extLst>
                </a:gridCol>
              </a:tblGrid>
              <a:tr h="2367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ОГБПОУ  «Томский коммунально-строительный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Облицовка плиткой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285612"/>
                  </a:ext>
                </a:extLst>
              </a:tr>
              <a:tr h="2367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Псковская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Псковской области «Псковский политехнический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Ландшафтный дизайн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35031"/>
                  </a:ext>
                </a:extLst>
              </a:tr>
              <a:tr h="2367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Кемеровская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ГПОУ «Новокузнецкий строительный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Сантехника и отопление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345582"/>
                  </a:ext>
                </a:extLst>
              </a:tr>
              <a:tr h="236760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Кирпичная кладка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247817"/>
                  </a:ext>
                </a:extLst>
              </a:tr>
              <a:tr h="2367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Брянская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«Брянский строительный колледж имени профессора Н.Е. Жуковского»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Сантехника и отопление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324654"/>
                  </a:ext>
                </a:extLst>
              </a:tr>
              <a:tr h="2367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ОГБПОУ  «Томский коммунально-строительный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Облицовка плиткой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344981"/>
                  </a:ext>
                </a:extLst>
              </a:tr>
            </a:tbl>
          </a:graphicData>
        </a:graphic>
      </p:graphicFrame>
      <p:graphicFrame>
        <p:nvGraphicFramePr>
          <p:cNvPr id="10" name="Таблица 5">
            <a:extLst>
              <a:ext uri="{FF2B5EF4-FFF2-40B4-BE49-F238E27FC236}">
                <a16:creationId xmlns:a16="http://schemas.microsoft.com/office/drawing/2014/main" id="{487BCB69-A0CA-4156-AE5A-4BC94727D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454540"/>
              </p:ext>
            </p:extLst>
          </p:nvPr>
        </p:nvGraphicFramePr>
        <p:xfrm>
          <a:off x="6216607" y="3167925"/>
          <a:ext cx="5678243" cy="289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534809570"/>
                    </a:ext>
                  </a:extLst>
                </a:gridCol>
                <a:gridCol w="2833182">
                  <a:extLst>
                    <a:ext uri="{9D8B030D-6E8A-4147-A177-3AD203B41FA5}">
                      <a16:colId xmlns:a16="http://schemas.microsoft.com/office/drawing/2014/main" val="997351328"/>
                    </a:ext>
                  </a:extLst>
                </a:gridCol>
                <a:gridCol w="1336482">
                  <a:extLst>
                    <a:ext uri="{9D8B030D-6E8A-4147-A177-3AD203B41FA5}">
                      <a16:colId xmlns:a16="http://schemas.microsoft.com/office/drawing/2014/main" val="3025692141"/>
                    </a:ext>
                  </a:extLst>
                </a:gridCol>
                <a:gridCol w="319859">
                  <a:extLst>
                    <a:ext uri="{9D8B030D-6E8A-4147-A177-3AD203B41FA5}">
                      <a16:colId xmlns:a16="http://schemas.microsoft.com/office/drawing/2014/main" val="3479234164"/>
                    </a:ext>
                  </a:extLst>
                </a:gridCol>
              </a:tblGrid>
              <a:tr h="2946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ОГАПОУ «Технологический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Столярное дело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57280"/>
                  </a:ext>
                </a:extLst>
              </a:tr>
              <a:tr h="29466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Рязанская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ОГБПОУ  «Рязанский строительный колледж имени Героя Советского Союза В.А. Беглова»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Облицовка плиткой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239696"/>
                  </a:ext>
                </a:extLst>
              </a:tr>
              <a:tr h="294666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Сантехника и отопление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488597"/>
                  </a:ext>
                </a:extLst>
              </a:tr>
              <a:tr h="294666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Монтаж и эксплуатация газового оборудования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452791"/>
                  </a:ext>
                </a:extLst>
              </a:tr>
              <a:tr h="196671">
                <a:tc rowSpan="5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Магаданская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Магаданское ОГАПОУ «Горно-строительный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Плотницкое дело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1224"/>
                  </a:ext>
                </a:extLst>
              </a:tr>
              <a:tr h="214530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Сантехника и отопление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538086"/>
                  </a:ext>
                </a:extLst>
              </a:tr>
              <a:tr h="186669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Облицовка плиткой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576844"/>
                  </a:ext>
                </a:extLst>
              </a:tr>
              <a:tr h="320469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Сухое строительство и штукатурные работы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000506"/>
                  </a:ext>
                </a:extLst>
              </a:tr>
              <a:tr h="158379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мебели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427891"/>
                  </a:ext>
                </a:extLst>
              </a:tr>
              <a:tr h="3204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Нижегородская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«Нижегородский строительный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Сантехника и отопление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170272"/>
                  </a:ext>
                </a:extLst>
              </a:tr>
              <a:tr h="3204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Алтайский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КГБПОУ «Алтайский архитектурно-строительный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Электромонтаж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53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584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30E891A-8CF4-4FC6-BF6A-3DFA90F31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5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9D2CCA1-9082-4574-B797-EFB087F6DE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5760" r="5659" b="86163"/>
          <a:stretch/>
        </p:blipFill>
        <p:spPr>
          <a:xfrm>
            <a:off x="1" y="0"/>
            <a:ext cx="12191999" cy="705600"/>
          </a:xfrm>
          <a:prstGeom prst="rect">
            <a:avLst/>
          </a:prstGeom>
        </p:spPr>
      </p:pic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81EF89B4-A19C-4967-A07C-AD4D071B3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419804"/>
              </p:ext>
            </p:extLst>
          </p:nvPr>
        </p:nvGraphicFramePr>
        <p:xfrm>
          <a:off x="6096000" y="705061"/>
          <a:ext cx="5758690" cy="1715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744">
                  <a:extLst>
                    <a:ext uri="{9D8B030D-6E8A-4147-A177-3AD203B41FA5}">
                      <a16:colId xmlns:a16="http://schemas.microsoft.com/office/drawing/2014/main" val="2991827626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3905217559"/>
                    </a:ext>
                  </a:extLst>
                </a:gridCol>
                <a:gridCol w="2688336">
                  <a:extLst>
                    <a:ext uri="{9D8B030D-6E8A-4147-A177-3AD203B41FA5}">
                      <a16:colId xmlns:a16="http://schemas.microsoft.com/office/drawing/2014/main" val="422946111"/>
                    </a:ext>
                  </a:extLst>
                </a:gridCol>
                <a:gridCol w="388114">
                  <a:extLst>
                    <a:ext uri="{9D8B030D-6E8A-4147-A177-3AD203B41FA5}">
                      <a16:colId xmlns:a16="http://schemas.microsoft.com/office/drawing/2014/main" val="61308858"/>
                    </a:ext>
                  </a:extLst>
                </a:gridCol>
              </a:tblGrid>
              <a:tr h="195722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967631"/>
                  </a:ext>
                </a:extLst>
              </a:tr>
              <a:tr h="3774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 Российской Федерации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Образовательная организация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Компетенция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96544"/>
                  </a:ext>
                </a:extLst>
              </a:tr>
              <a:tr h="19468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Оренбургская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«Оренбургский колледж экономики и информатики»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Сетевое и системное администрирование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038699"/>
                  </a:ext>
                </a:extLst>
              </a:tr>
              <a:tr h="260380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ИТ-решения для бизнеса на платформе «1С:Предприятие 8»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05027"/>
                  </a:ext>
                </a:extLst>
              </a:tr>
              <a:tr h="190718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Программные решения для бизнеса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056884"/>
                  </a:ext>
                </a:extLst>
              </a:tr>
              <a:tr h="19468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Воронежская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«Борисоглебский техникум промышленных и информационных технологий»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мобильных приложений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64062"/>
                  </a:ext>
                </a:extLst>
              </a:tr>
              <a:tr h="203869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Программные решения для бизнеса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695881"/>
                  </a:ext>
                </a:extLst>
              </a:tr>
            </a:tbl>
          </a:graphicData>
        </a:graphic>
      </p:graphicFrame>
      <p:graphicFrame>
        <p:nvGraphicFramePr>
          <p:cNvPr id="7" name="Таблица 3">
            <a:extLst>
              <a:ext uri="{FF2B5EF4-FFF2-40B4-BE49-F238E27FC236}">
                <a16:creationId xmlns:a16="http://schemas.microsoft.com/office/drawing/2014/main" id="{FFBEB86F-4A2C-49A4-AD44-A2D82606D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827681"/>
              </p:ext>
            </p:extLst>
          </p:nvPr>
        </p:nvGraphicFramePr>
        <p:xfrm>
          <a:off x="350983" y="704535"/>
          <a:ext cx="5541818" cy="181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753">
                  <a:extLst>
                    <a:ext uri="{9D8B030D-6E8A-4147-A177-3AD203B41FA5}">
                      <a16:colId xmlns:a16="http://schemas.microsoft.com/office/drawing/2014/main" val="2991827626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3905217559"/>
                    </a:ext>
                  </a:extLst>
                </a:gridCol>
                <a:gridCol w="2441448">
                  <a:extLst>
                    <a:ext uri="{9D8B030D-6E8A-4147-A177-3AD203B41FA5}">
                      <a16:colId xmlns:a16="http://schemas.microsoft.com/office/drawing/2014/main" val="422946111"/>
                    </a:ext>
                  </a:extLst>
                </a:gridCol>
                <a:gridCol w="351537">
                  <a:extLst>
                    <a:ext uri="{9D8B030D-6E8A-4147-A177-3AD203B41FA5}">
                      <a16:colId xmlns:a16="http://schemas.microsoft.com/office/drawing/2014/main" val="61308858"/>
                    </a:ext>
                  </a:extLst>
                </a:gridCol>
              </a:tblGrid>
              <a:tr h="124954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967631"/>
                  </a:ext>
                </a:extLst>
              </a:tr>
              <a:tr h="21543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 Российской Федерации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Образовательная организация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Компетенция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96544"/>
                  </a:ext>
                </a:extLst>
              </a:tr>
              <a:tr h="133665">
                <a:tc rowSpan="5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Саратовская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Саратовской области «Саратовский архитектурно-строительный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Веб-дизайн и разработка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03869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мобильных приложений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05027"/>
                  </a:ext>
                </a:extLst>
              </a:tr>
              <a:tr h="155448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Печатные технологии в прессе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056884"/>
                  </a:ext>
                </a:extLst>
              </a:tr>
              <a:tr h="347472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компьютерных игр и мультимедийных приложений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64062"/>
                  </a:ext>
                </a:extLst>
              </a:tr>
              <a:tr h="364047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Саратовской области «Саратовский архитектурно-строительный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виртуальной и дополненной реальности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695881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9554C1A9-394D-4AEF-ABE0-74CC668FDDAB}"/>
              </a:ext>
            </a:extLst>
          </p:cNvPr>
          <p:cNvSpPr txBox="1">
            <a:spLocks/>
          </p:cNvSpPr>
          <p:nvPr/>
        </p:nvSpPr>
        <p:spPr>
          <a:xfrm>
            <a:off x="350983" y="47232"/>
            <a:ext cx="11905307" cy="6852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Рейтинг мастерских по направлению «Информационные и коммуникационные технологии»</a:t>
            </a:r>
          </a:p>
        </p:txBody>
      </p:sp>
      <p:graphicFrame>
        <p:nvGraphicFramePr>
          <p:cNvPr id="9" name="Таблица 5">
            <a:extLst>
              <a:ext uri="{FF2B5EF4-FFF2-40B4-BE49-F238E27FC236}">
                <a16:creationId xmlns:a16="http://schemas.microsoft.com/office/drawing/2014/main" id="{49C4D846-FAB3-4D24-87D1-F5638ED59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321741"/>
              </p:ext>
            </p:extLst>
          </p:nvPr>
        </p:nvGraphicFramePr>
        <p:xfrm>
          <a:off x="350983" y="2664858"/>
          <a:ext cx="5556041" cy="318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757">
                  <a:extLst>
                    <a:ext uri="{9D8B030D-6E8A-4147-A177-3AD203B41FA5}">
                      <a16:colId xmlns:a16="http://schemas.microsoft.com/office/drawing/2014/main" val="2534809570"/>
                    </a:ext>
                  </a:extLst>
                </a:gridCol>
                <a:gridCol w="1774076">
                  <a:extLst>
                    <a:ext uri="{9D8B030D-6E8A-4147-A177-3AD203B41FA5}">
                      <a16:colId xmlns:a16="http://schemas.microsoft.com/office/drawing/2014/main" val="997351328"/>
                    </a:ext>
                  </a:extLst>
                </a:gridCol>
                <a:gridCol w="2459736">
                  <a:extLst>
                    <a:ext uri="{9D8B030D-6E8A-4147-A177-3AD203B41FA5}">
                      <a16:colId xmlns:a16="http://schemas.microsoft.com/office/drawing/2014/main" val="3025692141"/>
                    </a:ext>
                  </a:extLst>
                </a:gridCol>
                <a:gridCol w="347472">
                  <a:extLst>
                    <a:ext uri="{9D8B030D-6E8A-4147-A177-3AD203B41FA5}">
                      <a16:colId xmlns:a16="http://schemas.microsoft.com/office/drawing/2014/main" val="3479234164"/>
                    </a:ext>
                  </a:extLst>
                </a:gridCol>
              </a:tblGrid>
              <a:tr h="2242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Костромская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ОГБПОУ  «Костромской политехнический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мобильных приложений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57280"/>
                  </a:ext>
                </a:extLst>
              </a:tr>
              <a:tr h="2925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Калужская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Калужской области «Калужский технический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защищённости информационных систем от внешних угроз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821295"/>
                  </a:ext>
                </a:extLst>
              </a:tr>
              <a:tr h="287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ОГБПОУ  «Северский промышленный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ИТ-решения для бизнеса на платформе «1С: Предприятие 8»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20916"/>
                  </a:ext>
                </a:extLst>
              </a:tr>
              <a:tr h="295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Нижегородская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«Нижегородский радиотехнический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защищенности информационных систем от внешних угроз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241731"/>
                  </a:ext>
                </a:extLst>
              </a:tr>
              <a:tr h="14783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«Кабардино-Балкарский гуманитарно-технический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Машинное обучение и большие данные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427455"/>
                  </a:ext>
                </a:extLst>
              </a:tr>
              <a:tr h="241163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защищенности информационных систем от внешних угроз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525352"/>
                  </a:ext>
                </a:extLst>
              </a:tr>
              <a:tr h="22821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Марий Эл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Республики Марий Эл «Йошкар-Олинский технологический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компьютерных игр и мультимедийных приложений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616968"/>
                  </a:ext>
                </a:extLst>
              </a:tr>
              <a:tr h="84953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Сетевое и системное администрирование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819875"/>
                  </a:ext>
                </a:extLst>
              </a:tr>
              <a:tr h="154305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мобильных приложений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609973"/>
                  </a:ext>
                </a:extLst>
              </a:tr>
              <a:tr h="24756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ОГАПОУ «Белгородский индустриальный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защищённости информационных систем от внешних угроз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876585"/>
                  </a:ext>
                </a:extLst>
              </a:tr>
              <a:tr h="176774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Сетевое и системное администрирование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57996"/>
                  </a:ext>
                </a:extLst>
              </a:tr>
              <a:tr h="4124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Калмыкия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БПОУ Республики Калмыкия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Элистинский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политехнический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мобильных приложений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19967"/>
                  </a:ext>
                </a:extLst>
              </a:tr>
            </a:tbl>
          </a:graphicData>
        </a:graphic>
      </p:graphicFrame>
      <p:graphicFrame>
        <p:nvGraphicFramePr>
          <p:cNvPr id="10" name="Таблица 5">
            <a:extLst>
              <a:ext uri="{FF2B5EF4-FFF2-40B4-BE49-F238E27FC236}">
                <a16:creationId xmlns:a16="http://schemas.microsoft.com/office/drawing/2014/main" id="{28F13521-5143-4F14-967C-C29AF0728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212747"/>
              </p:ext>
            </p:extLst>
          </p:nvPr>
        </p:nvGraphicFramePr>
        <p:xfrm>
          <a:off x="6096001" y="2516763"/>
          <a:ext cx="5758689" cy="4226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968">
                  <a:extLst>
                    <a:ext uri="{9D8B030D-6E8A-4147-A177-3AD203B41FA5}">
                      <a16:colId xmlns:a16="http://schemas.microsoft.com/office/drawing/2014/main" val="2534809570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997351328"/>
                    </a:ext>
                  </a:extLst>
                </a:gridCol>
                <a:gridCol w="2601513">
                  <a:extLst>
                    <a:ext uri="{9D8B030D-6E8A-4147-A177-3AD203B41FA5}">
                      <a16:colId xmlns:a16="http://schemas.microsoft.com/office/drawing/2014/main" val="3025692141"/>
                    </a:ext>
                  </a:extLst>
                </a:gridCol>
                <a:gridCol w="378968">
                  <a:extLst>
                    <a:ext uri="{9D8B030D-6E8A-4147-A177-3AD203B41FA5}">
                      <a16:colId xmlns:a16="http://schemas.microsoft.com/office/drawing/2014/main" val="3479234164"/>
                    </a:ext>
                  </a:extLst>
                </a:gridCol>
              </a:tblGrid>
              <a:tr h="1294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Астраханская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«Астраханский колледж вычислительной техники»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Программные решения для бизнеса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986840"/>
                  </a:ext>
                </a:extLst>
              </a:tr>
              <a:tr h="129456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Сетевое и системное администрирование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306677"/>
                  </a:ext>
                </a:extLst>
              </a:tr>
              <a:tr h="2500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Пензенская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ФГБОУ ВО «Пензенский государственный университет»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виртуальной и дополненной реальности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239696"/>
                  </a:ext>
                </a:extLst>
              </a:tr>
              <a:tr h="1294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Чувашская Республика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Чувашской Республики «</a:t>
                      </a:r>
                      <a:r>
                        <a:rPr lang="ru-RU" sz="8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Новочебоксарский</a:t>
                      </a:r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химико-механический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Сетевое и системное администрирование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285612"/>
                  </a:ext>
                </a:extLst>
              </a:tr>
              <a:tr h="241178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мобильных приложений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35031"/>
                  </a:ext>
                </a:extLst>
              </a:tr>
              <a:tr h="147681"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 Санкт-Петербург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ФГАОУ ВО   «Санкт-Петербургский политехнический университет Петра Великого»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ИТ-решения для бизнеса на платформе «1С:8»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345582"/>
                  </a:ext>
                </a:extLst>
              </a:tr>
              <a:tr h="129456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Сетевое и системное администрирование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247817"/>
                  </a:ext>
                </a:extLst>
              </a:tr>
              <a:tr h="129456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мобильных приложений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324654"/>
                  </a:ext>
                </a:extLst>
              </a:tr>
              <a:tr h="147681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Эксплуатация кабельных линий электропередачи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344981"/>
                  </a:ext>
                </a:extLst>
              </a:tr>
              <a:tr h="12945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Смоленская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ОГБПОУ  «Смоленская академия профессионального образования»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Сетевое и системное администрирование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112800"/>
                  </a:ext>
                </a:extLst>
              </a:tr>
              <a:tr h="147681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ИТ-решения для бизнеса на платформе «1С:8»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007625"/>
                  </a:ext>
                </a:extLst>
              </a:tr>
              <a:tr h="129456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Кибер-безопасность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556817"/>
                  </a:ext>
                </a:extLst>
              </a:tr>
              <a:tr h="129456"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Алтайский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Краевое ГБПОУ «Алтайский архитектурно-строительный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Веб-дизайн</a:t>
                      </a:r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разработка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429438"/>
                  </a:ext>
                </a:extLst>
              </a:tr>
              <a:tr h="147681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ИТ-решения для бизнеса на платформе «1С:8»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96686"/>
                  </a:ext>
                </a:extLst>
              </a:tr>
              <a:tr h="129456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Сетевое и системное администрирование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800407"/>
                  </a:ext>
                </a:extLst>
              </a:tr>
              <a:tr h="129456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мобильных приложений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243075"/>
                  </a:ext>
                </a:extLst>
              </a:tr>
              <a:tr h="14253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(Саха) Якутия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«Якутский колледж связи и энергетики имени П.И. Дудкина»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мобильных приложений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282368"/>
                  </a:ext>
                </a:extLst>
              </a:tr>
              <a:tr h="142538">
                <a:tc vMerge="1">
                  <a:txBody>
                    <a:bodyPr/>
                    <a:lstStyle/>
                    <a:p>
                      <a:pPr algn="l" fontAlgn="ctr"/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Кибер-безопасность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66822"/>
                  </a:ext>
                </a:extLst>
              </a:tr>
              <a:tr h="14768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Нижегородская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«Уренский индустриально-энергетический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Эксплуатация кабельных линий электропередачи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627468"/>
                  </a:ext>
                </a:extLst>
              </a:tr>
              <a:tr h="129456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Веб-дизайн и разработка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983834"/>
                  </a:ext>
                </a:extLst>
              </a:tr>
              <a:tr h="250044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виртуальной и дополненной реальности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26878"/>
                  </a:ext>
                </a:extLst>
              </a:tr>
              <a:tr h="14768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Татарстан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«Лениногорский нефтяной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ИТ-решения для бизнеса на платформе «1С:8»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949886"/>
                  </a:ext>
                </a:extLst>
              </a:tr>
              <a:tr h="129456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мобильных приложений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55485"/>
                  </a:ext>
                </a:extLst>
              </a:tr>
              <a:tr h="147681"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Ярославская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ГПОУ Ярославской области «Рыбинский полиграфический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Программные решения для бизнеса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170621"/>
                  </a:ext>
                </a:extLst>
              </a:tr>
              <a:tr h="147681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мобильных приложений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300289"/>
                  </a:ext>
                </a:extLst>
              </a:tr>
              <a:tr h="147681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Сетевое и системное администрирование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32902"/>
                  </a:ext>
                </a:extLst>
              </a:tr>
              <a:tr h="147681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Печатные технологии в прессе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476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495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BA8E00E-39BA-4BAF-8DDE-583A8D454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6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41BAB92-2BFB-473C-BCE3-C6CAE74BDD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5760" r="5659" b="86163"/>
          <a:stretch/>
        </p:blipFill>
        <p:spPr>
          <a:xfrm>
            <a:off x="1" y="0"/>
            <a:ext cx="12191999" cy="705600"/>
          </a:xfrm>
          <a:prstGeom prst="rect">
            <a:avLst/>
          </a:prstGeom>
        </p:spPr>
      </p:pic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D426F113-532A-4A74-8337-3442BDB3E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606857"/>
              </p:ext>
            </p:extLst>
          </p:nvPr>
        </p:nvGraphicFramePr>
        <p:xfrm>
          <a:off x="6207021" y="704089"/>
          <a:ext cx="5689600" cy="2129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480">
                  <a:extLst>
                    <a:ext uri="{9D8B030D-6E8A-4147-A177-3AD203B41FA5}">
                      <a16:colId xmlns:a16="http://schemas.microsoft.com/office/drawing/2014/main" val="2991827626"/>
                    </a:ext>
                  </a:extLst>
                </a:gridCol>
                <a:gridCol w="2860779">
                  <a:extLst>
                    <a:ext uri="{9D8B030D-6E8A-4147-A177-3AD203B41FA5}">
                      <a16:colId xmlns:a16="http://schemas.microsoft.com/office/drawing/2014/main" val="3905217559"/>
                    </a:ext>
                  </a:extLst>
                </a:gridCol>
                <a:gridCol w="1289304">
                  <a:extLst>
                    <a:ext uri="{9D8B030D-6E8A-4147-A177-3AD203B41FA5}">
                      <a16:colId xmlns:a16="http://schemas.microsoft.com/office/drawing/2014/main" val="422946111"/>
                    </a:ext>
                  </a:extLst>
                </a:gridCol>
                <a:gridCol w="366037">
                  <a:extLst>
                    <a:ext uri="{9D8B030D-6E8A-4147-A177-3AD203B41FA5}">
                      <a16:colId xmlns:a16="http://schemas.microsoft.com/office/drawing/2014/main" val="61308858"/>
                    </a:ext>
                  </a:extLst>
                </a:gridCol>
              </a:tblGrid>
              <a:tr h="176242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967631"/>
                  </a:ext>
                </a:extLst>
              </a:tr>
              <a:tr h="3398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 Российской Федерации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Образовательная организация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Компетенция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96544"/>
                  </a:ext>
                </a:extLst>
              </a:tr>
              <a:tr h="3661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Областное ГАПОУ «Новооскольский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Ремонт и обслуживание легковых автомобилей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038699"/>
                  </a:ext>
                </a:extLst>
              </a:tr>
              <a:tr h="3587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Областное ГАПОУ «Новооскольский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Обслуживание грузовой техники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05027"/>
                  </a:ext>
                </a:extLst>
              </a:tr>
              <a:tr h="3587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Областное ГАПОУ «Новооскольский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Окраска автомобиля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056884"/>
                  </a:ext>
                </a:extLst>
              </a:tr>
              <a:tr h="3661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Областное ГАПОУ «Новооскольский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Кузовной ремонт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64062"/>
                  </a:ext>
                </a:extLst>
              </a:tr>
            </a:tbl>
          </a:graphicData>
        </a:graphic>
      </p:graphicFrame>
      <p:graphicFrame>
        <p:nvGraphicFramePr>
          <p:cNvPr id="7" name="Таблица 3">
            <a:extLst>
              <a:ext uri="{FF2B5EF4-FFF2-40B4-BE49-F238E27FC236}">
                <a16:creationId xmlns:a16="http://schemas.microsoft.com/office/drawing/2014/main" id="{408C72F0-B04E-49C6-8E07-2145AF730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958669"/>
              </p:ext>
            </p:extLst>
          </p:nvPr>
        </p:nvGraphicFramePr>
        <p:xfrm>
          <a:off x="396843" y="704631"/>
          <a:ext cx="5500736" cy="2409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527">
                  <a:extLst>
                    <a:ext uri="{9D8B030D-6E8A-4147-A177-3AD203B41FA5}">
                      <a16:colId xmlns:a16="http://schemas.microsoft.com/office/drawing/2014/main" val="2991827626"/>
                    </a:ext>
                  </a:extLst>
                </a:gridCol>
                <a:gridCol w="2337939">
                  <a:extLst>
                    <a:ext uri="{9D8B030D-6E8A-4147-A177-3AD203B41FA5}">
                      <a16:colId xmlns:a16="http://schemas.microsoft.com/office/drawing/2014/main" val="3905217559"/>
                    </a:ext>
                  </a:extLst>
                </a:gridCol>
                <a:gridCol w="1644523">
                  <a:extLst>
                    <a:ext uri="{9D8B030D-6E8A-4147-A177-3AD203B41FA5}">
                      <a16:colId xmlns:a16="http://schemas.microsoft.com/office/drawing/2014/main" val="422946111"/>
                    </a:ext>
                  </a:extLst>
                </a:gridCol>
                <a:gridCol w="383747">
                  <a:extLst>
                    <a:ext uri="{9D8B030D-6E8A-4147-A177-3AD203B41FA5}">
                      <a16:colId xmlns:a16="http://schemas.microsoft.com/office/drawing/2014/main" val="61308858"/>
                    </a:ext>
                  </a:extLst>
                </a:gridCol>
              </a:tblGrid>
              <a:tr h="189574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967631"/>
                  </a:ext>
                </a:extLst>
              </a:tr>
              <a:tr h="365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 Российской Федерации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Образовательная организация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Компетенция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96544"/>
                  </a:ext>
                </a:extLst>
              </a:tr>
              <a:tr h="4508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Забайкальский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ГПОУ «Краснокаменский промышленно-технологический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Ремонт и обслуживание легковых автомобилей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038699"/>
                  </a:ext>
                </a:extLst>
              </a:tr>
              <a:tr h="441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Нижегородская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«Нижегородский автотранспортный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Ремонт и обслуживание легковых автомобилей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05027"/>
                  </a:ext>
                </a:extLst>
              </a:tr>
              <a:tr h="441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Забайкальский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ГПОУ «Краснокаменский промышленно-технологический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бульдозером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056884"/>
                  </a:ext>
                </a:extLst>
              </a:tr>
              <a:tr h="4508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Забайкальский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ГПОУ «Краснокаменский промышленно-технологический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Обслуживание грузовой техники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64062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66A74F2B-EC3F-44A5-9D4A-28C8B6057254}"/>
              </a:ext>
            </a:extLst>
          </p:cNvPr>
          <p:cNvSpPr txBox="1">
            <a:spLocks/>
          </p:cNvSpPr>
          <p:nvPr/>
        </p:nvSpPr>
        <p:spPr>
          <a:xfrm>
            <a:off x="396843" y="18830"/>
            <a:ext cx="11905307" cy="6852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Рейтинг мастерских по направлению «Обслуживание транспорта и логистика»</a:t>
            </a:r>
          </a:p>
        </p:txBody>
      </p:sp>
      <p:graphicFrame>
        <p:nvGraphicFramePr>
          <p:cNvPr id="9" name="Таблица 5">
            <a:extLst>
              <a:ext uri="{FF2B5EF4-FFF2-40B4-BE49-F238E27FC236}">
                <a16:creationId xmlns:a16="http://schemas.microsoft.com/office/drawing/2014/main" id="{6C18C13E-6CB9-4951-9460-203F26409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92998"/>
              </p:ext>
            </p:extLst>
          </p:nvPr>
        </p:nvGraphicFramePr>
        <p:xfrm>
          <a:off x="396542" y="3286838"/>
          <a:ext cx="5501037" cy="3069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757">
                  <a:extLst>
                    <a:ext uri="{9D8B030D-6E8A-4147-A177-3AD203B41FA5}">
                      <a16:colId xmlns:a16="http://schemas.microsoft.com/office/drawing/2014/main" val="253480957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997351328"/>
                    </a:ext>
                  </a:extLst>
                </a:gridCol>
                <a:gridCol w="1618488">
                  <a:extLst>
                    <a:ext uri="{9D8B030D-6E8A-4147-A177-3AD203B41FA5}">
                      <a16:colId xmlns:a16="http://schemas.microsoft.com/office/drawing/2014/main" val="3025692141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3479234164"/>
                    </a:ext>
                  </a:extLst>
                </a:gridCol>
              </a:tblGrid>
              <a:tr h="2880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Вологодская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БПОУ Вологодской области «Кадуйский энергетический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Окраска автомобиля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986840"/>
                  </a:ext>
                </a:extLst>
              </a:tr>
              <a:tr h="26485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Кемеровская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«Новокузнецкий горнотранспортный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Ремонт и обслуживание легковых автомобилей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57280"/>
                  </a:ext>
                </a:extLst>
              </a:tr>
              <a:tr h="264851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Кузовной ремонт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821295"/>
                  </a:ext>
                </a:extLst>
              </a:tr>
              <a:tr h="264851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пассажирским транспортом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20916"/>
                  </a:ext>
                </a:extLst>
              </a:tr>
              <a:tr h="2648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Областное БПОУ «Курский автотехнический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Экспедирование грузов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241731"/>
                  </a:ext>
                </a:extLst>
              </a:tr>
              <a:tr h="2648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Нижегородская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«Нижегородский автотранспортный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Окраска автомобиля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296209"/>
                  </a:ext>
                </a:extLst>
              </a:tr>
              <a:tr h="2648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Липецкая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ГОАПОУ «Липецкий колледж транспорта и дорожного хозяйства»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Кузовной ремонт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18886"/>
                  </a:ext>
                </a:extLst>
              </a:tr>
              <a:tr h="264851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Окраска автомобиля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701525"/>
                  </a:ext>
                </a:extLst>
              </a:tr>
              <a:tr h="2648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Ленинградская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ГПОУ Ленинградской области «Мичуринский многопрофильный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фронтальным погрузчиком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427455"/>
                  </a:ext>
                </a:extLst>
              </a:tr>
              <a:tr h="2648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Ленинградская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ГПОУ Ленинградской области «Мичуринский многопрофильный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экскаватором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525352"/>
                  </a:ext>
                </a:extLst>
              </a:tr>
              <a:tr h="2648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Ленинградская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ГПОУ Ленинградской области «Мичуринский многопрофильный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Кузовной ремонт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616968"/>
                  </a:ext>
                </a:extLst>
              </a:tr>
            </a:tbl>
          </a:graphicData>
        </a:graphic>
      </p:graphicFrame>
      <p:graphicFrame>
        <p:nvGraphicFramePr>
          <p:cNvPr id="10" name="Таблица 5">
            <a:extLst>
              <a:ext uri="{FF2B5EF4-FFF2-40B4-BE49-F238E27FC236}">
                <a16:creationId xmlns:a16="http://schemas.microsoft.com/office/drawing/2014/main" id="{77F29253-778E-44AC-B101-CC2791FE25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397003"/>
              </p:ext>
            </p:extLst>
          </p:nvPr>
        </p:nvGraphicFramePr>
        <p:xfrm>
          <a:off x="6207021" y="2973089"/>
          <a:ext cx="5689599" cy="2289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043">
                  <a:extLst>
                    <a:ext uri="{9D8B030D-6E8A-4147-A177-3AD203B41FA5}">
                      <a16:colId xmlns:a16="http://schemas.microsoft.com/office/drawing/2014/main" val="2534809570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997351328"/>
                    </a:ext>
                  </a:extLst>
                </a:gridCol>
                <a:gridCol w="1298449">
                  <a:extLst>
                    <a:ext uri="{9D8B030D-6E8A-4147-A177-3AD203B41FA5}">
                      <a16:colId xmlns:a16="http://schemas.microsoft.com/office/drawing/2014/main" val="3025692141"/>
                    </a:ext>
                  </a:extLst>
                </a:gridCol>
                <a:gridCol w="347747">
                  <a:extLst>
                    <a:ext uri="{9D8B030D-6E8A-4147-A177-3AD203B41FA5}">
                      <a16:colId xmlns:a16="http://schemas.microsoft.com/office/drawing/2014/main" val="3479234164"/>
                    </a:ext>
                  </a:extLst>
                </a:gridCol>
              </a:tblGrid>
              <a:tr h="30735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Ростовской области «Ростовский-на-Дону автотранспортный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Кузовной ремонт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986840"/>
                  </a:ext>
                </a:extLst>
              </a:tr>
              <a:tr h="282603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Обслуживание грузовой техники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57280"/>
                  </a:ext>
                </a:extLst>
              </a:tr>
              <a:tr h="282603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Окраска автомобиля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821295"/>
                  </a:ext>
                </a:extLst>
              </a:tr>
              <a:tr h="282603"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Ульяновская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ОГБПОУ  «Кузоватовский технологический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Кузовной ремонт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241731"/>
                  </a:ext>
                </a:extLst>
              </a:tr>
              <a:tr h="282603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Окраска автомобиля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296209"/>
                  </a:ext>
                </a:extLst>
              </a:tr>
              <a:tr h="282603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Обслуживание грузовой техники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18886"/>
                  </a:ext>
                </a:extLst>
              </a:tr>
              <a:tr h="282603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Водитель грузовика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701525"/>
                  </a:ext>
                </a:extLst>
              </a:tr>
              <a:tr h="282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ОБПОУ «Железногорский горно-металлургический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Кузовной ремонт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427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049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A988BFE-F6D6-4C18-9A48-ADF0BD4CE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7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553ED58-73DC-4293-9460-1BA36F4DB1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5760" r="5659" b="86163"/>
          <a:stretch/>
        </p:blipFill>
        <p:spPr>
          <a:xfrm>
            <a:off x="1" y="0"/>
            <a:ext cx="12191999" cy="705600"/>
          </a:xfrm>
          <a:prstGeom prst="rect">
            <a:avLst/>
          </a:prstGeom>
        </p:spPr>
      </p:pic>
      <p:graphicFrame>
        <p:nvGraphicFramePr>
          <p:cNvPr id="5" name="Таблица 3">
            <a:extLst>
              <a:ext uri="{FF2B5EF4-FFF2-40B4-BE49-F238E27FC236}">
                <a16:creationId xmlns:a16="http://schemas.microsoft.com/office/drawing/2014/main" id="{9A6AEEFA-786A-452D-B3C4-69E51017D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268678"/>
              </p:ext>
            </p:extLst>
          </p:nvPr>
        </p:nvGraphicFramePr>
        <p:xfrm>
          <a:off x="396843" y="704089"/>
          <a:ext cx="5589008" cy="2664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733">
                  <a:extLst>
                    <a:ext uri="{9D8B030D-6E8A-4147-A177-3AD203B41FA5}">
                      <a16:colId xmlns:a16="http://schemas.microsoft.com/office/drawing/2014/main" val="2991827626"/>
                    </a:ext>
                  </a:extLst>
                </a:gridCol>
                <a:gridCol w="2325123">
                  <a:extLst>
                    <a:ext uri="{9D8B030D-6E8A-4147-A177-3AD203B41FA5}">
                      <a16:colId xmlns:a16="http://schemas.microsoft.com/office/drawing/2014/main" val="3905217559"/>
                    </a:ext>
                  </a:extLst>
                </a:gridCol>
                <a:gridCol w="1675709">
                  <a:extLst>
                    <a:ext uri="{9D8B030D-6E8A-4147-A177-3AD203B41FA5}">
                      <a16:colId xmlns:a16="http://schemas.microsoft.com/office/drawing/2014/main" val="422946111"/>
                    </a:ext>
                  </a:extLst>
                </a:gridCol>
                <a:gridCol w="435443">
                  <a:extLst>
                    <a:ext uri="{9D8B030D-6E8A-4147-A177-3AD203B41FA5}">
                      <a16:colId xmlns:a16="http://schemas.microsoft.com/office/drawing/2014/main" val="61308858"/>
                    </a:ext>
                  </a:extLst>
                </a:gridCol>
              </a:tblGrid>
              <a:tr h="107277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967631"/>
                  </a:ext>
                </a:extLst>
              </a:tr>
              <a:tr h="20689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 Российской Федерации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Образовательная организация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Компетенция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96544"/>
                  </a:ext>
                </a:extLst>
              </a:tr>
              <a:tr h="392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Ростовской области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Волгодонский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техникум металлообработки и машиностроения»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сварочные технологии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038699"/>
                  </a:ext>
                </a:extLst>
              </a:tr>
              <a:tr h="3840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Уфимский машиностроительный колледж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Токарные работы на станках с ЧПУ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05027"/>
                  </a:ext>
                </a:extLst>
              </a:tr>
              <a:tr h="3840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Астраханская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Астраханской области «Астраханский государственный политехнический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Добыча нефти и газа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056884"/>
                  </a:ext>
                </a:extLst>
              </a:tr>
              <a:tr h="392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Ростовской области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Волгодонский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техникум металлообработки и машиностроения»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фрезерные работы на станках с ЧПУ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64062"/>
                  </a:ext>
                </a:extLst>
              </a:tr>
              <a:tr h="392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Кемеровская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ГПОУ «Кузнецкий индустриальный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Интернет вещей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695881"/>
                  </a:ext>
                </a:extLst>
              </a:tr>
            </a:tbl>
          </a:graphicData>
        </a:graphic>
      </p:graphicFrame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9BC939AF-C183-4C81-B183-B7FBD5710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47514"/>
              </p:ext>
            </p:extLst>
          </p:nvPr>
        </p:nvGraphicFramePr>
        <p:xfrm>
          <a:off x="6294421" y="694683"/>
          <a:ext cx="5589009" cy="2191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733">
                  <a:extLst>
                    <a:ext uri="{9D8B030D-6E8A-4147-A177-3AD203B41FA5}">
                      <a16:colId xmlns:a16="http://schemas.microsoft.com/office/drawing/2014/main" val="2991827626"/>
                    </a:ext>
                  </a:extLst>
                </a:gridCol>
                <a:gridCol w="2303037">
                  <a:extLst>
                    <a:ext uri="{9D8B030D-6E8A-4147-A177-3AD203B41FA5}">
                      <a16:colId xmlns:a16="http://schemas.microsoft.com/office/drawing/2014/main" val="3905217559"/>
                    </a:ext>
                  </a:extLst>
                </a:gridCol>
                <a:gridCol w="1789537">
                  <a:extLst>
                    <a:ext uri="{9D8B030D-6E8A-4147-A177-3AD203B41FA5}">
                      <a16:colId xmlns:a16="http://schemas.microsoft.com/office/drawing/2014/main" val="422946111"/>
                    </a:ext>
                  </a:extLst>
                </a:gridCol>
                <a:gridCol w="343702">
                  <a:extLst>
                    <a:ext uri="{9D8B030D-6E8A-4147-A177-3AD203B41FA5}">
                      <a16:colId xmlns:a16="http://schemas.microsoft.com/office/drawing/2014/main" val="61308858"/>
                    </a:ext>
                  </a:extLst>
                </a:gridCol>
              </a:tblGrid>
              <a:tr h="169131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967631"/>
                  </a:ext>
                </a:extLst>
              </a:tr>
              <a:tr h="3261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 Российской Федерации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Образовательная организация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Компетенция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96544"/>
                  </a:ext>
                </a:extLst>
              </a:tr>
              <a:tr h="3337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Чувашская Республика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«Межрегиональный центр компетенций - Чебоксарский электромеханический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Инженерный дизайн </a:t>
                      </a:r>
                      <a:r>
                        <a:rPr lang="en-US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038699"/>
                  </a:ext>
                </a:extLst>
              </a:tr>
              <a:tr h="13399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Иркутская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Иркутской области «Иркутский техникум авиастроения 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материалообработки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Сварочные технологии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05027"/>
                  </a:ext>
                </a:extLst>
              </a:tr>
              <a:tr h="283845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Производственная сборка изделий авиационной техники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056884"/>
                  </a:ext>
                </a:extLst>
              </a:tr>
              <a:tr h="2941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Татарстан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«Альметьевский политехнический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Реверсивный инжиниринг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64062"/>
                  </a:ext>
                </a:extLst>
              </a:tr>
              <a:tr h="2941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Иркутская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Иркутской области «Иркутский техникум авиастроения 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материалообработки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Токарные работы на станках с ЧПУ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695881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7693353-F2AC-4E33-806C-43D0EB7E8DB3}"/>
              </a:ext>
            </a:extLst>
          </p:cNvPr>
          <p:cNvSpPr txBox="1">
            <a:spLocks/>
          </p:cNvSpPr>
          <p:nvPr/>
        </p:nvSpPr>
        <p:spPr>
          <a:xfrm>
            <a:off x="396843" y="18830"/>
            <a:ext cx="11905307" cy="6852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Рейтинг мастерских по направлению «Промышленные и инженерные технологии»</a:t>
            </a:r>
          </a:p>
        </p:txBody>
      </p:sp>
      <p:graphicFrame>
        <p:nvGraphicFramePr>
          <p:cNvPr id="8" name="Таблица 5">
            <a:extLst>
              <a:ext uri="{FF2B5EF4-FFF2-40B4-BE49-F238E27FC236}">
                <a16:creationId xmlns:a16="http://schemas.microsoft.com/office/drawing/2014/main" id="{84AABB98-29AF-4FD3-98D6-2A9276E49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107789"/>
              </p:ext>
            </p:extLst>
          </p:nvPr>
        </p:nvGraphicFramePr>
        <p:xfrm>
          <a:off x="396843" y="3489893"/>
          <a:ext cx="5589008" cy="1418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205">
                  <a:extLst>
                    <a:ext uri="{9D8B030D-6E8A-4147-A177-3AD203B41FA5}">
                      <a16:colId xmlns:a16="http://schemas.microsoft.com/office/drawing/2014/main" val="2534809570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997351328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3025692141"/>
                    </a:ext>
                  </a:extLst>
                </a:gridCol>
                <a:gridCol w="435443">
                  <a:extLst>
                    <a:ext uri="{9D8B030D-6E8A-4147-A177-3AD203B41FA5}">
                      <a16:colId xmlns:a16="http://schemas.microsoft.com/office/drawing/2014/main" val="3479234164"/>
                    </a:ext>
                  </a:extLst>
                </a:gridCol>
              </a:tblGrid>
              <a:tr h="2997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Калининградская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 Калининградской области ПОО  «Гусевский политехнический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Интернет вещей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986840"/>
                  </a:ext>
                </a:extLst>
              </a:tr>
              <a:tr h="27560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Воронежская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Воронежской области «Воронежский авиационный техникум имени В.П. Чкалова»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Интернет вещей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57280"/>
                  </a:ext>
                </a:extLst>
              </a:tr>
              <a:tr h="275603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Промышленная робототехника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821295"/>
                  </a:ext>
                </a:extLst>
              </a:tr>
              <a:tr h="27560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Воронежская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Воронежской области «Воронежский авиационный техникум имени В.П. Чкалова»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Мехатроника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20916"/>
                  </a:ext>
                </a:extLst>
              </a:tr>
              <a:tr h="205407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Производственная сборка изделий авиационной техники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241731"/>
                  </a:ext>
                </a:extLst>
              </a:tr>
            </a:tbl>
          </a:graphicData>
        </a:graphic>
      </p:graphicFrame>
      <p:graphicFrame>
        <p:nvGraphicFramePr>
          <p:cNvPr id="9" name="Таблица 5">
            <a:extLst>
              <a:ext uri="{FF2B5EF4-FFF2-40B4-BE49-F238E27FC236}">
                <a16:creationId xmlns:a16="http://schemas.microsoft.com/office/drawing/2014/main" id="{47D223A7-CCDD-4FC9-BA15-D7953607F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898877"/>
              </p:ext>
            </p:extLst>
          </p:nvPr>
        </p:nvGraphicFramePr>
        <p:xfrm>
          <a:off x="6303452" y="3007612"/>
          <a:ext cx="5589010" cy="363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930">
                  <a:extLst>
                    <a:ext uri="{9D8B030D-6E8A-4147-A177-3AD203B41FA5}">
                      <a16:colId xmlns:a16="http://schemas.microsoft.com/office/drawing/2014/main" val="2534809570"/>
                    </a:ext>
                  </a:extLst>
                </a:gridCol>
                <a:gridCol w="2469297">
                  <a:extLst>
                    <a:ext uri="{9D8B030D-6E8A-4147-A177-3AD203B41FA5}">
                      <a16:colId xmlns:a16="http://schemas.microsoft.com/office/drawing/2014/main" val="997351328"/>
                    </a:ext>
                  </a:extLst>
                </a:gridCol>
                <a:gridCol w="1792224">
                  <a:extLst>
                    <a:ext uri="{9D8B030D-6E8A-4147-A177-3AD203B41FA5}">
                      <a16:colId xmlns:a16="http://schemas.microsoft.com/office/drawing/2014/main" val="3025692141"/>
                    </a:ext>
                  </a:extLst>
                </a:gridCol>
                <a:gridCol w="334559">
                  <a:extLst>
                    <a:ext uri="{9D8B030D-6E8A-4147-A177-3AD203B41FA5}">
                      <a16:colId xmlns:a16="http://schemas.microsoft.com/office/drawing/2014/main" val="3479234164"/>
                    </a:ext>
                  </a:extLst>
                </a:gridCol>
              </a:tblGrid>
              <a:tr h="3101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Областное ГАПОУ «Технологический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Лазерные технологии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986840"/>
                  </a:ext>
                </a:extLst>
              </a:tr>
              <a:tr h="142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Приморский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ФГАОУ ВО   «Дальневосточный федеральный университет»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Реверсивный инжиниринг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57280"/>
                  </a:ext>
                </a:extLst>
              </a:tr>
              <a:tr h="142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Приморский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ФГАОУ ВО   «Дальневосточный федеральный университет»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Многоосевая обработка на станках с ЧПУ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144310"/>
                  </a:ext>
                </a:extLst>
              </a:tr>
              <a:tr h="2213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Областное ГАПОУ «Технологический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Промышленная автоматика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821295"/>
                  </a:ext>
                </a:extLst>
              </a:tr>
              <a:tr h="291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Чувашская Республика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Чувашской Республики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Новочебоксарский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химико-механический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Интернет вещей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20916"/>
                  </a:ext>
                </a:extLst>
              </a:tr>
              <a:tr h="2851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Татарстан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«Казанский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радиомеханический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Токарные работы на станках с ЧПУ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241731"/>
                  </a:ext>
                </a:extLst>
              </a:tr>
              <a:tr h="285164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Приморский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ФГАОУ ВО   «Дальневосточный федеральный университет»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Производственная сборка изделий авиационной техники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296209"/>
                  </a:ext>
                </a:extLst>
              </a:tr>
              <a:tr h="180648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Метрология КИП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18886"/>
                  </a:ext>
                </a:extLst>
              </a:tr>
              <a:tr h="285164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на универсальных станках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701525"/>
                  </a:ext>
                </a:extLst>
              </a:tr>
              <a:tr h="162892"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Иркутская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Иркутской области «Иркутский авиационный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Реверсивный инжиниринг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427455"/>
                  </a:ext>
                </a:extLst>
              </a:tr>
              <a:tr h="285164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Многоосеая обработка на станках ЧПУ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160293"/>
                  </a:ext>
                </a:extLst>
              </a:tr>
              <a:tr h="285164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Производственная сборка изделиий авиационной теники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3543"/>
                  </a:ext>
                </a:extLst>
              </a:tr>
              <a:tr h="285164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Работы на универсальных станках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881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726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A640C4B-0A61-4F05-A2D0-57B017B92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8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40FF4CC-9AD9-4938-8549-2E4CA23CF6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5760" r="5659" b="86163"/>
          <a:stretch/>
        </p:blipFill>
        <p:spPr>
          <a:xfrm>
            <a:off x="1" y="0"/>
            <a:ext cx="12191999" cy="705600"/>
          </a:xfrm>
          <a:prstGeom prst="rect">
            <a:avLst/>
          </a:prstGeom>
        </p:spPr>
      </p:pic>
      <p:graphicFrame>
        <p:nvGraphicFramePr>
          <p:cNvPr id="5" name="Таблица 3">
            <a:extLst>
              <a:ext uri="{FF2B5EF4-FFF2-40B4-BE49-F238E27FC236}">
                <a16:creationId xmlns:a16="http://schemas.microsoft.com/office/drawing/2014/main" id="{3F30C050-C05B-4D53-AA3A-AEF6BCC74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393493"/>
              </p:ext>
            </p:extLst>
          </p:nvPr>
        </p:nvGraphicFramePr>
        <p:xfrm>
          <a:off x="396843" y="713775"/>
          <a:ext cx="5541499" cy="250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34">
                  <a:extLst>
                    <a:ext uri="{9D8B030D-6E8A-4147-A177-3AD203B41FA5}">
                      <a16:colId xmlns:a16="http://schemas.microsoft.com/office/drawing/2014/main" val="2991827626"/>
                    </a:ext>
                  </a:extLst>
                </a:gridCol>
                <a:gridCol w="2338171">
                  <a:extLst>
                    <a:ext uri="{9D8B030D-6E8A-4147-A177-3AD203B41FA5}">
                      <a16:colId xmlns:a16="http://schemas.microsoft.com/office/drawing/2014/main" val="3905217559"/>
                    </a:ext>
                  </a:extLst>
                </a:gridCol>
                <a:gridCol w="1617596">
                  <a:extLst>
                    <a:ext uri="{9D8B030D-6E8A-4147-A177-3AD203B41FA5}">
                      <a16:colId xmlns:a16="http://schemas.microsoft.com/office/drawing/2014/main" val="422946111"/>
                    </a:ext>
                  </a:extLst>
                </a:gridCol>
                <a:gridCol w="442798">
                  <a:extLst>
                    <a:ext uri="{9D8B030D-6E8A-4147-A177-3AD203B41FA5}">
                      <a16:colId xmlns:a16="http://schemas.microsoft.com/office/drawing/2014/main" val="61308858"/>
                    </a:ext>
                  </a:extLst>
                </a:gridCol>
              </a:tblGrid>
              <a:tr h="117795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967631"/>
                  </a:ext>
                </a:extLst>
              </a:tr>
              <a:tr h="3533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 Российской Федерации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Образовательная организация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Компетенция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96544"/>
                  </a:ext>
                </a:extLst>
              </a:tr>
              <a:tr h="26027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Томская область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ОГБПОУ  «Томский аграрный колледж»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Ветеринария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038699"/>
                  </a:ext>
                </a:extLst>
              </a:tr>
              <a:tr h="353384">
                <a:tc vMerge="1">
                  <a:txBody>
                    <a:bodyPr/>
                    <a:lstStyle/>
                    <a:p>
                      <a:pPr algn="ctr" rtl="0" fontAlgn="ctr"/>
                      <a:endParaRPr lang="ru-RU" sz="9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9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Эксплуатация сельскохозяйственных машин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05027"/>
                  </a:ext>
                </a:extLst>
              </a:tr>
              <a:tr h="353384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9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Нижегородская область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9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«Шахунский колледж аграрной индустрии»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Эксплуатация сельскохозяйственных машин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056884"/>
                  </a:ext>
                </a:extLst>
              </a:tr>
              <a:tr h="254979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Нижегородская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Государственное бюджетное профессиональное образовательное учреждение «Шахунский колледж аграрной индустрии»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Ветеринария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268745"/>
                  </a:ext>
                </a:extLst>
              </a:tr>
              <a:tr h="254979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Сити-фермерство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594757"/>
                  </a:ext>
                </a:extLst>
              </a:tr>
              <a:tr h="254979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Сельскохозяйственные биотехнологии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491974"/>
                  </a:ext>
                </a:extLst>
              </a:tr>
            </a:tbl>
          </a:graphicData>
        </a:graphic>
      </p:graphicFrame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C2C80B65-ACCB-44A4-AF13-4FB1707E0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868154"/>
              </p:ext>
            </p:extLst>
          </p:nvPr>
        </p:nvGraphicFramePr>
        <p:xfrm>
          <a:off x="6253660" y="704631"/>
          <a:ext cx="5541500" cy="2109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34">
                  <a:extLst>
                    <a:ext uri="{9D8B030D-6E8A-4147-A177-3AD203B41FA5}">
                      <a16:colId xmlns:a16="http://schemas.microsoft.com/office/drawing/2014/main" val="2991827626"/>
                    </a:ext>
                  </a:extLst>
                </a:gridCol>
                <a:gridCol w="2716670">
                  <a:extLst>
                    <a:ext uri="{9D8B030D-6E8A-4147-A177-3AD203B41FA5}">
                      <a16:colId xmlns:a16="http://schemas.microsoft.com/office/drawing/2014/main" val="3905217559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422946111"/>
                    </a:ext>
                  </a:extLst>
                </a:gridCol>
                <a:gridCol w="365160">
                  <a:extLst>
                    <a:ext uri="{9D8B030D-6E8A-4147-A177-3AD203B41FA5}">
                      <a16:colId xmlns:a16="http://schemas.microsoft.com/office/drawing/2014/main" val="61308858"/>
                    </a:ext>
                  </a:extLst>
                </a:gridCol>
              </a:tblGrid>
              <a:tr h="158813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967631"/>
                  </a:ext>
                </a:extLst>
              </a:tr>
              <a:tr h="3062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 Российской Федерации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Образовательная организация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Компетенция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96544"/>
                  </a:ext>
                </a:extLst>
              </a:tr>
              <a:tr h="324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Удмуртская Республика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БПОУ Удмуртской Республики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Асановский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аграрно-технический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Ветеринария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038699"/>
                  </a:ext>
                </a:extLst>
              </a:tr>
              <a:tr h="31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Воронежская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«Бобровский аграрно-индустриальный колледж имени М.Ф.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Тимашовой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Эксплуатация сельскохозяйственных машин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05027"/>
                  </a:ext>
                </a:extLst>
              </a:tr>
              <a:tr h="31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Удмуртская Республика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БПОУ Удмуртской Республики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Асановский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аграрно-технический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Сельскохозяйственные биотехнологии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056884"/>
                  </a:ext>
                </a:extLst>
              </a:tr>
              <a:tr h="31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Вологодская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БПОУ Вологодской области «Грязовецкий политехнический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Эксплуатация сельскохозяйственных машин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362112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EDD7D16-6397-42AE-BDB3-77291CBC6846}"/>
              </a:ext>
            </a:extLst>
          </p:cNvPr>
          <p:cNvSpPr txBox="1">
            <a:spLocks/>
          </p:cNvSpPr>
          <p:nvPr/>
        </p:nvSpPr>
        <p:spPr>
          <a:xfrm>
            <a:off x="396843" y="18830"/>
            <a:ext cx="11905307" cy="6852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Рейтинг мастерских по направлению «Сельское хозяйство»</a:t>
            </a:r>
          </a:p>
        </p:txBody>
      </p:sp>
      <p:graphicFrame>
        <p:nvGraphicFramePr>
          <p:cNvPr id="8" name="Таблица 5">
            <a:extLst>
              <a:ext uri="{FF2B5EF4-FFF2-40B4-BE49-F238E27FC236}">
                <a16:creationId xmlns:a16="http://schemas.microsoft.com/office/drawing/2014/main" id="{C1C82CAC-8F81-4A04-9087-206A13AF9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425378"/>
              </p:ext>
            </p:extLst>
          </p:nvPr>
        </p:nvGraphicFramePr>
        <p:xfrm>
          <a:off x="396843" y="3429000"/>
          <a:ext cx="5540545" cy="2455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389">
                  <a:extLst>
                    <a:ext uri="{9D8B030D-6E8A-4147-A177-3AD203B41FA5}">
                      <a16:colId xmlns:a16="http://schemas.microsoft.com/office/drawing/2014/main" val="2534809570"/>
                    </a:ext>
                  </a:extLst>
                </a:gridCol>
                <a:gridCol w="2625015">
                  <a:extLst>
                    <a:ext uri="{9D8B030D-6E8A-4147-A177-3AD203B41FA5}">
                      <a16:colId xmlns:a16="http://schemas.microsoft.com/office/drawing/2014/main" val="997351328"/>
                    </a:ext>
                  </a:extLst>
                </a:gridCol>
                <a:gridCol w="1509900">
                  <a:extLst>
                    <a:ext uri="{9D8B030D-6E8A-4147-A177-3AD203B41FA5}">
                      <a16:colId xmlns:a16="http://schemas.microsoft.com/office/drawing/2014/main" val="3025692141"/>
                    </a:ext>
                  </a:extLst>
                </a:gridCol>
                <a:gridCol w="422241">
                  <a:extLst>
                    <a:ext uri="{9D8B030D-6E8A-4147-A177-3AD203B41FA5}">
                      <a16:colId xmlns:a16="http://schemas.microsoft.com/office/drawing/2014/main" val="3479234164"/>
                    </a:ext>
                  </a:extLst>
                </a:gridCol>
              </a:tblGrid>
              <a:tr h="21050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Хакасия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Республики Хакасия «Аграрный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Геномная инженерия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298581"/>
                  </a:ext>
                </a:extLst>
              </a:tr>
              <a:tr h="210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Сити-фермерство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154286"/>
                  </a:ext>
                </a:extLst>
              </a:tr>
              <a:tr h="363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ОГБПОУ  «Томский аграрный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Геномная инженерия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986840"/>
                  </a:ext>
                </a:extLst>
              </a:tr>
              <a:tr h="3341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Нижегородская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«Лукояновский Губернский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Геномная инженерия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57280"/>
                  </a:ext>
                </a:extLst>
              </a:tr>
              <a:tr h="33413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Брянская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«Почепский механико-аграрный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Сельскохозяйственные биотехнологии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821295"/>
                  </a:ext>
                </a:extLst>
              </a:tr>
              <a:tr h="334139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Геномная инженерия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20916"/>
                  </a:ext>
                </a:extLst>
              </a:tr>
              <a:tr h="33413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Хакасия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Республики Хакасия «Аграрный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Агрономия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241731"/>
                  </a:ext>
                </a:extLst>
              </a:tr>
              <a:tr h="334139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Сельскохозяйственные биотехнологии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503743"/>
                  </a:ext>
                </a:extLst>
              </a:tr>
            </a:tbl>
          </a:graphicData>
        </a:graphic>
      </p:graphicFrame>
      <p:graphicFrame>
        <p:nvGraphicFramePr>
          <p:cNvPr id="9" name="Таблица 5">
            <a:extLst>
              <a:ext uri="{FF2B5EF4-FFF2-40B4-BE49-F238E27FC236}">
                <a16:creationId xmlns:a16="http://schemas.microsoft.com/office/drawing/2014/main" id="{C74C3096-7C1D-427F-94BE-24FFD1924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728699"/>
              </p:ext>
            </p:extLst>
          </p:nvPr>
        </p:nvGraphicFramePr>
        <p:xfrm>
          <a:off x="6254612" y="3029663"/>
          <a:ext cx="5540545" cy="3385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320">
                  <a:extLst>
                    <a:ext uri="{9D8B030D-6E8A-4147-A177-3AD203B41FA5}">
                      <a16:colId xmlns:a16="http://schemas.microsoft.com/office/drawing/2014/main" val="2534809570"/>
                    </a:ext>
                  </a:extLst>
                </a:gridCol>
                <a:gridCol w="2545148">
                  <a:extLst>
                    <a:ext uri="{9D8B030D-6E8A-4147-A177-3AD203B41FA5}">
                      <a16:colId xmlns:a16="http://schemas.microsoft.com/office/drawing/2014/main" val="99735132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025692141"/>
                    </a:ext>
                  </a:extLst>
                </a:gridCol>
                <a:gridCol w="365157">
                  <a:extLst>
                    <a:ext uri="{9D8B030D-6E8A-4147-A177-3AD203B41FA5}">
                      <a16:colId xmlns:a16="http://schemas.microsoft.com/office/drawing/2014/main" val="3479234164"/>
                    </a:ext>
                  </a:extLst>
                </a:gridCol>
              </a:tblGrid>
              <a:tr h="2556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Псковская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 Псковской области «Псковский агротехнический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Зоотехния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986840"/>
                  </a:ext>
                </a:extLst>
              </a:tr>
              <a:tr h="1260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Липецкая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ГОБПОУ «Чаплыгинский аграрный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Геномная инженерия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57280"/>
                  </a:ext>
                </a:extLst>
              </a:tr>
              <a:tr h="125623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Сити-фермерство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821295"/>
                  </a:ext>
                </a:extLst>
              </a:tr>
              <a:tr h="243089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Сельскохозяйственные биотехнологии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20916"/>
                  </a:ext>
                </a:extLst>
              </a:tr>
              <a:tr h="14030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Красноярский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КГБПОУ «Уярский сельскохозяйственный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Сити-фермерство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241731"/>
                  </a:ext>
                </a:extLst>
              </a:tr>
              <a:tr h="140959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Геномная инженерия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296209"/>
                  </a:ext>
                </a:extLst>
              </a:tr>
              <a:tr h="2430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Псковская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 Псковской области «Псковский агротехнический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Ветеринария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18886"/>
                  </a:ext>
                </a:extLst>
              </a:tr>
              <a:tr h="23502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Орловская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БПОУ Орловской области «Глазуновский сельскохозяйственный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Сити-фермерство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701525"/>
                  </a:ext>
                </a:extLst>
              </a:tr>
              <a:tr h="243089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Сельскохозяйственные биотехнологии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427455"/>
                  </a:ext>
                </a:extLst>
              </a:tr>
              <a:tr h="2430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Амурская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ГПОАУ Амурской области «Амурский аграрный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Сельскохозяйственные биотехнологии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474936"/>
                  </a:ext>
                </a:extLst>
              </a:tr>
              <a:tr h="2430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Удмуртская Республика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БПОУ Удмуртской Республики «Можгинский агропромышленный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Геномная инженерия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157976"/>
                  </a:ext>
                </a:extLst>
              </a:tr>
              <a:tr h="24308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Пензенская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Пензенской области «Сердобский многопрофильный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Сельскохозяйственные биотехнологии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043659"/>
                  </a:ext>
                </a:extLst>
              </a:tr>
              <a:tr h="139236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Сити-фермерство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058660"/>
                  </a:ext>
                </a:extLst>
              </a:tr>
              <a:tr h="140959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Агрономия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152624"/>
                  </a:ext>
                </a:extLst>
              </a:tr>
              <a:tr h="2430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Красноярский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Краевое ГБПОУ «Уярский сельскохозяйственный техникум»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Сельскохозяйственные биотехнологии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367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045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2EE4A92-5C11-4DEF-BE45-4136CD72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E7B8-D93D-4E2A-B63F-F6029B07DC7A}" type="slidenum">
              <a:rPr lang="ru-RU" smtClean="0"/>
              <a:t>9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095E521-64FC-450D-A747-CE697996B0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5760" r="5659" b="86163"/>
          <a:stretch/>
        </p:blipFill>
        <p:spPr>
          <a:xfrm>
            <a:off x="1" y="0"/>
            <a:ext cx="12191999" cy="705600"/>
          </a:xfrm>
          <a:prstGeom prst="rect">
            <a:avLst/>
          </a:prstGeom>
        </p:spPr>
      </p:pic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A3259B42-D0E8-4AEE-90C5-ECB406DA79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62120"/>
              </p:ext>
            </p:extLst>
          </p:nvPr>
        </p:nvGraphicFramePr>
        <p:xfrm>
          <a:off x="396842" y="687649"/>
          <a:ext cx="5699157" cy="2181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451">
                  <a:extLst>
                    <a:ext uri="{9D8B030D-6E8A-4147-A177-3AD203B41FA5}">
                      <a16:colId xmlns:a16="http://schemas.microsoft.com/office/drawing/2014/main" val="2991827626"/>
                    </a:ext>
                  </a:extLst>
                </a:gridCol>
                <a:gridCol w="2353162">
                  <a:extLst>
                    <a:ext uri="{9D8B030D-6E8A-4147-A177-3AD203B41FA5}">
                      <a16:colId xmlns:a16="http://schemas.microsoft.com/office/drawing/2014/main" val="3905217559"/>
                    </a:ext>
                  </a:extLst>
                </a:gridCol>
                <a:gridCol w="1835265">
                  <a:extLst>
                    <a:ext uri="{9D8B030D-6E8A-4147-A177-3AD203B41FA5}">
                      <a16:colId xmlns:a16="http://schemas.microsoft.com/office/drawing/2014/main" val="422946111"/>
                    </a:ext>
                  </a:extLst>
                </a:gridCol>
                <a:gridCol w="335279">
                  <a:extLst>
                    <a:ext uri="{9D8B030D-6E8A-4147-A177-3AD203B41FA5}">
                      <a16:colId xmlns:a16="http://schemas.microsoft.com/office/drawing/2014/main" val="61308858"/>
                    </a:ext>
                  </a:extLst>
                </a:gridCol>
              </a:tblGrid>
              <a:tr h="176909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967631"/>
                  </a:ext>
                </a:extLst>
              </a:tr>
              <a:tr h="341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 Российской Федерации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Образовательная организация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Компетенция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96544"/>
                  </a:ext>
                </a:extLst>
              </a:tr>
              <a:tr h="3836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Областное ГАПОУ «Старооскольский медицинский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Медицинский и социальный уход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038699"/>
                  </a:ext>
                </a:extLst>
              </a:tr>
              <a:tr h="3758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Тюменская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Тюменской области «Тюменский медицинский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Медицинский и социальный уход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05027"/>
                  </a:ext>
                </a:extLst>
              </a:tr>
              <a:tr h="3758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Марий Эл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Республики Марий Эл «Йошкар-Олинский медицинский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Медицинский и социальный уход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056884"/>
                  </a:ext>
                </a:extLst>
              </a:tr>
              <a:tr h="3929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Чувашская Республика – Чувашия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Чувашской Республики «Чебоксарский профессиональный колледж имени Н.В. Никольского»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технологии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64062"/>
                  </a:ext>
                </a:extLst>
              </a:tr>
            </a:tbl>
          </a:graphicData>
        </a:graphic>
      </p:graphicFrame>
      <p:graphicFrame>
        <p:nvGraphicFramePr>
          <p:cNvPr id="7" name="Таблица 3">
            <a:extLst>
              <a:ext uri="{FF2B5EF4-FFF2-40B4-BE49-F238E27FC236}">
                <a16:creationId xmlns:a16="http://schemas.microsoft.com/office/drawing/2014/main" id="{FD677AF2-47AF-4C97-B4A0-74A9EDCDB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1977"/>
              </p:ext>
            </p:extLst>
          </p:nvPr>
        </p:nvGraphicFramePr>
        <p:xfrm>
          <a:off x="6349496" y="687648"/>
          <a:ext cx="5699155" cy="226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450">
                  <a:extLst>
                    <a:ext uri="{9D8B030D-6E8A-4147-A177-3AD203B41FA5}">
                      <a16:colId xmlns:a16="http://schemas.microsoft.com/office/drawing/2014/main" val="2991827626"/>
                    </a:ext>
                  </a:extLst>
                </a:gridCol>
                <a:gridCol w="2954078">
                  <a:extLst>
                    <a:ext uri="{9D8B030D-6E8A-4147-A177-3AD203B41FA5}">
                      <a16:colId xmlns:a16="http://schemas.microsoft.com/office/drawing/2014/main" val="3905217559"/>
                    </a:ext>
                  </a:extLst>
                </a:gridCol>
                <a:gridCol w="1203446">
                  <a:extLst>
                    <a:ext uri="{9D8B030D-6E8A-4147-A177-3AD203B41FA5}">
                      <a16:colId xmlns:a16="http://schemas.microsoft.com/office/drawing/2014/main" val="422946111"/>
                    </a:ext>
                  </a:extLst>
                </a:gridCol>
                <a:gridCol w="366181">
                  <a:extLst>
                    <a:ext uri="{9D8B030D-6E8A-4147-A177-3AD203B41FA5}">
                      <a16:colId xmlns:a16="http://schemas.microsoft.com/office/drawing/2014/main" val="61308858"/>
                    </a:ext>
                  </a:extLst>
                </a:gridCol>
              </a:tblGrid>
              <a:tr h="121824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967631"/>
                  </a:ext>
                </a:extLst>
              </a:tr>
              <a:tr h="2349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 Российской Федерации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Образовательная организация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Компетенция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96544"/>
                  </a:ext>
                </a:extLst>
              </a:tr>
              <a:tr h="3314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Кемеровская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«Кузбасский медицинский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Медицинский и социальный уход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038699"/>
                  </a:ext>
                </a:extLst>
              </a:tr>
              <a:tr h="324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Ямало-Ненецкий автономный округ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ЯНАО «Ноябрьский колледж профессиональных и информационных технологий»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Медицинский и социальный уход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05027"/>
                  </a:ext>
                </a:extLst>
              </a:tr>
              <a:tr h="324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Свердловская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Свердловской области «Свердловский областной педагогический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Дошкольное воспитание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056884"/>
                  </a:ext>
                </a:extLst>
              </a:tr>
              <a:tr h="3314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Областное ГАПОУ «Боровичский педагогический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в младших классах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64062"/>
                  </a:ext>
                </a:extLst>
              </a:tr>
              <a:tr h="3314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Амурская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ГПОАУ Амурской области «Амурский педагогический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Дошкольное воспитание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695881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6FE6C76-9CC0-4DCF-B333-58239EB4229B}"/>
              </a:ext>
            </a:extLst>
          </p:cNvPr>
          <p:cNvSpPr txBox="1">
            <a:spLocks/>
          </p:cNvSpPr>
          <p:nvPr/>
        </p:nvSpPr>
        <p:spPr>
          <a:xfrm>
            <a:off x="396843" y="18830"/>
            <a:ext cx="11905307" cy="6852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Рейтинг мастерских по направлению «Социальная сфера»</a:t>
            </a:r>
          </a:p>
        </p:txBody>
      </p:sp>
      <p:graphicFrame>
        <p:nvGraphicFramePr>
          <p:cNvPr id="9" name="Таблица 5">
            <a:extLst>
              <a:ext uri="{FF2B5EF4-FFF2-40B4-BE49-F238E27FC236}">
                <a16:creationId xmlns:a16="http://schemas.microsoft.com/office/drawing/2014/main" id="{C127D531-969B-4F7F-90F8-45DE4D486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909634"/>
              </p:ext>
            </p:extLst>
          </p:nvPr>
        </p:nvGraphicFramePr>
        <p:xfrm>
          <a:off x="376310" y="2988433"/>
          <a:ext cx="5719689" cy="3655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458">
                  <a:extLst>
                    <a:ext uri="{9D8B030D-6E8A-4147-A177-3AD203B41FA5}">
                      <a16:colId xmlns:a16="http://schemas.microsoft.com/office/drawing/2014/main" val="2534809570"/>
                    </a:ext>
                  </a:extLst>
                </a:gridCol>
                <a:gridCol w="2816352">
                  <a:extLst>
                    <a:ext uri="{9D8B030D-6E8A-4147-A177-3AD203B41FA5}">
                      <a16:colId xmlns:a16="http://schemas.microsoft.com/office/drawing/2014/main" val="9973513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692141"/>
                    </a:ext>
                  </a:extLst>
                </a:gridCol>
                <a:gridCol w="335279">
                  <a:extLst>
                    <a:ext uri="{9D8B030D-6E8A-4147-A177-3AD203B41FA5}">
                      <a16:colId xmlns:a16="http://schemas.microsoft.com/office/drawing/2014/main" val="3479234164"/>
                    </a:ext>
                  </a:extLst>
                </a:gridCol>
              </a:tblGrid>
              <a:tr h="314398"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Республиканское государственное бюджетное образовательное учреждение «Карачаево-Черкесский медицинский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Лабораторный медицинский анализ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089311"/>
                  </a:ext>
                </a:extLst>
              </a:tr>
              <a:tr h="314398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Стоматология ортопедическая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137478"/>
                  </a:ext>
                </a:extLst>
              </a:tr>
              <a:tr h="314398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Акушерское дело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214425"/>
                  </a:ext>
                </a:extLst>
              </a:tr>
              <a:tr h="314398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Лечебное дело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16010"/>
                  </a:ext>
                </a:extLst>
              </a:tr>
              <a:tr h="370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Коми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Государственное профессиональное образовательное учреждение «Сыктывкарский медицинский колледж им. И.П. Морозова»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Стоматология ортопедическая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986840"/>
                  </a:ext>
                </a:extLst>
              </a:tr>
              <a:tr h="370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Орловская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Бюджетное профессиональное образовательное учреждение Орловской области «Орловский базовый медицинский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Фармацевтика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57280"/>
                  </a:ext>
                </a:extLst>
              </a:tr>
              <a:tr h="249752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Коми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Государственное профессиональное образовательное учреждение «Сыктывкарский гуманитарно-педагогический колледж имени И.А. Куратова»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музыки в школе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821295"/>
                  </a:ext>
                </a:extLst>
              </a:tr>
              <a:tr h="249752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технологии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20916"/>
                  </a:ext>
                </a:extLst>
              </a:tr>
              <a:tr h="129067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работа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764047"/>
                  </a:ext>
                </a:extLst>
              </a:tr>
              <a:tr h="370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Липецкая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Государственное автономное профессиональное образовательное учреждение «Липецкий медицинский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Стоматология ортопедическая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241731"/>
                  </a:ext>
                </a:extLst>
              </a:tr>
              <a:tr h="370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Областное бюджетное профессиональное образовательное учреждение «Рыльский социально-педагогический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технологии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924552"/>
                  </a:ext>
                </a:extLst>
              </a:tr>
            </a:tbl>
          </a:graphicData>
        </a:graphic>
      </p:graphicFrame>
      <p:graphicFrame>
        <p:nvGraphicFramePr>
          <p:cNvPr id="10" name="Таблица 5">
            <a:extLst>
              <a:ext uri="{FF2B5EF4-FFF2-40B4-BE49-F238E27FC236}">
                <a16:creationId xmlns:a16="http://schemas.microsoft.com/office/drawing/2014/main" id="{6109C0FB-B643-4F75-846F-7D765685C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654092"/>
              </p:ext>
            </p:extLst>
          </p:nvPr>
        </p:nvGraphicFramePr>
        <p:xfrm>
          <a:off x="6349496" y="2988433"/>
          <a:ext cx="5699153" cy="3811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497">
                  <a:extLst>
                    <a:ext uri="{9D8B030D-6E8A-4147-A177-3AD203B41FA5}">
                      <a16:colId xmlns:a16="http://schemas.microsoft.com/office/drawing/2014/main" val="2534809570"/>
                    </a:ext>
                  </a:extLst>
                </a:gridCol>
                <a:gridCol w="2089438">
                  <a:extLst>
                    <a:ext uri="{9D8B030D-6E8A-4147-A177-3AD203B41FA5}">
                      <a16:colId xmlns:a16="http://schemas.microsoft.com/office/drawing/2014/main" val="997351328"/>
                    </a:ext>
                  </a:extLst>
                </a:gridCol>
                <a:gridCol w="2234601">
                  <a:extLst>
                    <a:ext uri="{9D8B030D-6E8A-4147-A177-3AD203B41FA5}">
                      <a16:colId xmlns:a16="http://schemas.microsoft.com/office/drawing/2014/main" val="3025692141"/>
                    </a:ext>
                  </a:extLst>
                </a:gridCol>
                <a:gridCol w="362617">
                  <a:extLst>
                    <a:ext uri="{9D8B030D-6E8A-4147-A177-3AD203B41FA5}">
                      <a16:colId xmlns:a16="http://schemas.microsoft.com/office/drawing/2014/main" val="3479234164"/>
                    </a:ext>
                  </a:extLst>
                </a:gridCol>
              </a:tblGrid>
              <a:tr h="4031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Волгоградская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«Михайловский профессионально-педагогический колледж имени В.В.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Арнаутова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Коррекционная педагогика в начальном образовании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986840"/>
                  </a:ext>
                </a:extLst>
              </a:tr>
              <a:tr h="20102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Ямало-Ненецкий автономный округ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ЯНАО «Ноябрьский колледж профессиональных и информационных технологий»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в младших классах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57280"/>
                  </a:ext>
                </a:extLst>
              </a:tr>
              <a:tr h="202122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Дошкольное воспитание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090898"/>
                  </a:ext>
                </a:extLst>
              </a:tr>
              <a:tr h="148272"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Мордовия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ГБПОУ Республики Мордовия «Зубово-Полянский педагогический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Дошкольное воспитание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821295"/>
                  </a:ext>
                </a:extLst>
              </a:tr>
              <a:tr h="148272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в младших классах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20916"/>
                  </a:ext>
                </a:extLst>
              </a:tr>
              <a:tr h="148272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культура, спорт и фитнес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241731"/>
                  </a:ext>
                </a:extLst>
              </a:tr>
              <a:tr h="271806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в младших классах </a:t>
                      </a:r>
                      <a:r>
                        <a:rPr lang="ru-RU" sz="900" b="0" i="0" u="none" strike="noStrike" dirty="0" err="1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КиР</a:t>
                      </a:r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503743"/>
                  </a:ext>
                </a:extLst>
              </a:tr>
              <a:tr h="14827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Камчатский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КГПОБУ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Паланский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в младших классах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733851"/>
                  </a:ext>
                </a:extLst>
              </a:tr>
              <a:tr h="140463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Правоохранительная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924552"/>
                  </a:ext>
                </a:extLst>
              </a:tr>
              <a:tr h="271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Саратовская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«Вольский педагогический колледж им. Ф.И. Панферова»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культура, спорт и фитнес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03574"/>
                  </a:ext>
                </a:extLst>
              </a:tr>
              <a:tr h="271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Тамбовская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ТОГАПОУ «Педагогический колледж г. Тамбова»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работа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964028"/>
                  </a:ext>
                </a:extLst>
              </a:tr>
              <a:tr h="15133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Кировская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Кировское ОГПОБУ «Кировский медицинский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Фармацевтика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218165"/>
                  </a:ext>
                </a:extLst>
              </a:tr>
              <a:tr h="151339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Лабораторный медицинский анализ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194642"/>
                  </a:ext>
                </a:extLst>
              </a:tr>
              <a:tr h="151339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Стоматология ортопедическая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096054"/>
                  </a:ext>
                </a:extLst>
              </a:tr>
              <a:tr h="14827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Забайкальский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ГАПОУ «Агинский педагогический колледж имени Базара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Ринчино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музыки в школе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892435"/>
                  </a:ext>
                </a:extLst>
              </a:tr>
              <a:tr h="148272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культура, спорт и фитнес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205949"/>
                  </a:ext>
                </a:extLst>
              </a:tr>
              <a:tr h="148272"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Рязанская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ОГБПОУ  «Рязанский педагогический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культура, спорт и фитнес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0297"/>
                  </a:ext>
                </a:extLst>
              </a:tr>
              <a:tr h="148272">
                <a:tc vMerge="1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Рязанская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ОГБПОУ  «Рязанский педагогический колледж»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в младших классах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120780"/>
                  </a:ext>
                </a:extLst>
              </a:tr>
              <a:tr h="148272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Дошкольное воспитание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763336"/>
                  </a:ext>
                </a:extLst>
              </a:tr>
              <a:tr h="182404"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Специальное дошкольное 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846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4365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4684</TotalTime>
  <Words>3216</Words>
  <Application>Microsoft Office PowerPoint</Application>
  <PresentationFormat>Широкоэкранный</PresentationFormat>
  <Paragraphs>1036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Ход и перспективы реализации проекта по созданию  5000 мастерских,  оснащенных современным оборудованием в России</dc:title>
  <dc:creator>МИПК СПО Московский филиал</dc:creator>
  <cp:lastModifiedBy>osadchenkoav@outlook.com</cp:lastModifiedBy>
  <cp:revision>285</cp:revision>
  <cp:lastPrinted>2021-05-18T14:53:21Z</cp:lastPrinted>
  <dcterms:created xsi:type="dcterms:W3CDTF">2020-12-04T11:04:43Z</dcterms:created>
  <dcterms:modified xsi:type="dcterms:W3CDTF">2021-09-03T14:27:25Z</dcterms:modified>
</cp:coreProperties>
</file>